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5" r:id="rId4"/>
    <p:sldMasterId id="2147484495" r:id="rId5"/>
    <p:sldMasterId id="2147484524" r:id="rId6"/>
    <p:sldMasterId id="2147484697" r:id="rId7"/>
    <p:sldMasterId id="2147484597" r:id="rId8"/>
    <p:sldMasterId id="2147484631" r:id="rId9"/>
    <p:sldMasterId id="2147484657" r:id="rId10"/>
    <p:sldMasterId id="2147484553" r:id="rId11"/>
  </p:sldMasterIdLst>
  <p:notesMasterIdLst>
    <p:notesMasterId r:id="rId119"/>
  </p:notesMasterIdLst>
  <p:handoutMasterIdLst>
    <p:handoutMasterId r:id="rId120"/>
  </p:handoutMasterIdLst>
  <p:sldIdLst>
    <p:sldId id="4772" r:id="rId12"/>
    <p:sldId id="4737" r:id="rId13"/>
    <p:sldId id="4771" r:id="rId14"/>
    <p:sldId id="1614" r:id="rId15"/>
    <p:sldId id="4665" r:id="rId16"/>
    <p:sldId id="4660" r:id="rId17"/>
    <p:sldId id="4748" r:id="rId18"/>
    <p:sldId id="4749" r:id="rId19"/>
    <p:sldId id="4750" r:id="rId20"/>
    <p:sldId id="4753" r:id="rId21"/>
    <p:sldId id="4754" r:id="rId22"/>
    <p:sldId id="4747" r:id="rId23"/>
    <p:sldId id="4740" r:id="rId24"/>
    <p:sldId id="4741" r:id="rId25"/>
    <p:sldId id="4742" r:id="rId26"/>
    <p:sldId id="4744" r:id="rId27"/>
    <p:sldId id="4752" r:id="rId28"/>
    <p:sldId id="4751" r:id="rId29"/>
    <p:sldId id="1492" r:id="rId30"/>
    <p:sldId id="1831" r:id="rId31"/>
    <p:sldId id="4715" r:id="rId32"/>
    <p:sldId id="1864" r:id="rId33"/>
    <p:sldId id="4678" r:id="rId34"/>
    <p:sldId id="4714" r:id="rId35"/>
    <p:sldId id="4745" r:id="rId36"/>
    <p:sldId id="1858" r:id="rId37"/>
    <p:sldId id="4716" r:id="rId38"/>
    <p:sldId id="1830" r:id="rId39"/>
    <p:sldId id="4775" r:id="rId40"/>
    <p:sldId id="4661" r:id="rId41"/>
    <p:sldId id="4755" r:id="rId42"/>
    <p:sldId id="4756" r:id="rId43"/>
    <p:sldId id="4757" r:id="rId44"/>
    <p:sldId id="4685" r:id="rId45"/>
    <p:sldId id="1834" r:id="rId46"/>
    <p:sldId id="4734" r:id="rId47"/>
    <p:sldId id="4735" r:id="rId48"/>
    <p:sldId id="4674" r:id="rId49"/>
    <p:sldId id="4710" r:id="rId50"/>
    <p:sldId id="4711" r:id="rId51"/>
    <p:sldId id="4684" r:id="rId52"/>
    <p:sldId id="4686" r:id="rId53"/>
    <p:sldId id="4662" r:id="rId54"/>
    <p:sldId id="4760" r:id="rId55"/>
    <p:sldId id="4758" r:id="rId56"/>
    <p:sldId id="4759" r:id="rId57"/>
    <p:sldId id="1563" r:id="rId58"/>
    <p:sldId id="1564" r:id="rId59"/>
    <p:sldId id="1838" r:id="rId60"/>
    <p:sldId id="4687" r:id="rId61"/>
    <p:sldId id="4709" r:id="rId62"/>
    <p:sldId id="4664" r:id="rId63"/>
    <p:sldId id="4761" r:id="rId64"/>
    <p:sldId id="4765" r:id="rId65"/>
    <p:sldId id="4763" r:id="rId66"/>
    <p:sldId id="4762" r:id="rId67"/>
    <p:sldId id="4766" r:id="rId68"/>
    <p:sldId id="4764" r:id="rId69"/>
    <p:sldId id="2485" r:id="rId70"/>
    <p:sldId id="4722" r:id="rId71"/>
    <p:sldId id="4697" r:id="rId72"/>
    <p:sldId id="4721" r:id="rId73"/>
    <p:sldId id="4726" r:id="rId74"/>
    <p:sldId id="4702" r:id="rId75"/>
    <p:sldId id="4727" r:id="rId76"/>
    <p:sldId id="4675" r:id="rId77"/>
    <p:sldId id="4728" r:id="rId78"/>
    <p:sldId id="4724" r:id="rId79"/>
    <p:sldId id="4723" r:id="rId80"/>
    <p:sldId id="4701" r:id="rId81"/>
    <p:sldId id="4663" r:id="rId82"/>
    <p:sldId id="4767" r:id="rId83"/>
    <p:sldId id="4768" r:id="rId84"/>
    <p:sldId id="1835" r:id="rId85"/>
    <p:sldId id="4769" r:id="rId86"/>
    <p:sldId id="4770" r:id="rId87"/>
    <p:sldId id="4718" r:id="rId88"/>
    <p:sldId id="4774" r:id="rId89"/>
    <p:sldId id="1532" r:id="rId90"/>
    <p:sldId id="1571" r:id="rId91"/>
    <p:sldId id="1437" r:id="rId92"/>
    <p:sldId id="4706" r:id="rId93"/>
    <p:sldId id="4673" r:id="rId94"/>
    <p:sldId id="1867" r:id="rId95"/>
    <p:sldId id="1832" r:id="rId96"/>
    <p:sldId id="4712" r:id="rId97"/>
    <p:sldId id="4713" r:id="rId98"/>
    <p:sldId id="4708" r:id="rId99"/>
    <p:sldId id="2009" r:id="rId100"/>
    <p:sldId id="1841" r:id="rId101"/>
    <p:sldId id="1842" r:id="rId102"/>
    <p:sldId id="2445" r:id="rId103"/>
    <p:sldId id="1926" r:id="rId104"/>
    <p:sldId id="2486" r:id="rId105"/>
    <p:sldId id="1855" r:id="rId106"/>
    <p:sldId id="1856" r:id="rId107"/>
    <p:sldId id="4699" r:id="rId108"/>
    <p:sldId id="4700" r:id="rId109"/>
    <p:sldId id="1843" r:id="rId110"/>
    <p:sldId id="4694" r:id="rId111"/>
    <p:sldId id="4704" r:id="rId112"/>
    <p:sldId id="4671" r:id="rId113"/>
    <p:sldId id="1846" r:id="rId114"/>
    <p:sldId id="1844" r:id="rId115"/>
    <p:sldId id="400" r:id="rId116"/>
    <p:sldId id="1857" r:id="rId117"/>
    <p:sldId id="406" r:id="rId1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ert 101" id="{BBD968DD-2147-41D1-A58A-2EF08F78382D}">
          <p14:sldIdLst>
            <p14:sldId id="4772"/>
            <p14:sldId id="4737"/>
            <p14:sldId id="4771"/>
            <p14:sldId id="1614"/>
          </p14:sldIdLst>
        </p14:section>
        <p14:section name="Summary Section" id="{3D0876CB-B4BD-494F-BD74-5296B20A1226}">
          <p14:sldIdLst>
            <p14:sldId id="4665"/>
          </p14:sldIdLst>
        </p14:section>
        <p14:section name="Subscriptions-Resources" id="{08265A4E-DC12-4A81-B798-F7A4A03D32D4}">
          <p14:sldIdLst>
            <p14:sldId id="4660"/>
            <p14:sldId id="4748"/>
            <p14:sldId id="4749"/>
            <p14:sldId id="4750"/>
            <p14:sldId id="4753"/>
            <p14:sldId id="4754"/>
            <p14:sldId id="4747"/>
            <p14:sldId id="4740"/>
            <p14:sldId id="4741"/>
            <p14:sldId id="4742"/>
            <p14:sldId id="4744"/>
          </p14:sldIdLst>
        </p14:section>
        <p14:section name="RBAC" id="{42682AC5-B2F6-4CA0-9FD3-47868102EEBE}">
          <p14:sldIdLst/>
        </p14:section>
        <p14:section name="Subscriptions Governance" id="{7D9AC06A-F19B-4848-A786-6187BEB7AA35}">
          <p14:sldIdLst>
            <p14:sldId id="4752"/>
            <p14:sldId id="4751"/>
            <p14:sldId id="1492"/>
            <p14:sldId id="1831"/>
            <p14:sldId id="4715"/>
            <p14:sldId id="1864"/>
            <p14:sldId id="4678"/>
            <p14:sldId id="4714"/>
            <p14:sldId id="4745"/>
            <p14:sldId id="1858"/>
            <p14:sldId id="4716"/>
            <p14:sldId id="1830"/>
            <p14:sldId id="4775"/>
          </p14:sldIdLst>
        </p14:section>
        <p14:section name="Storage" id="{95AFB76D-6E8E-4151-A025-F117EC5E5A8E}">
          <p14:sldIdLst>
            <p14:sldId id="4661"/>
            <p14:sldId id="4755"/>
            <p14:sldId id="4756"/>
            <p14:sldId id="4757"/>
            <p14:sldId id="4685"/>
            <p14:sldId id="1834"/>
          </p14:sldIdLst>
        </p14:section>
        <p14:section name="az-103 Storage Slides" id="{95AACF51-79A5-4983-899F-151B18D338C3}">
          <p14:sldIdLst>
            <p14:sldId id="4734"/>
            <p14:sldId id="4735"/>
            <p14:sldId id="4674"/>
            <p14:sldId id="4710"/>
            <p14:sldId id="4711"/>
            <p14:sldId id="4684"/>
            <p14:sldId id="4686"/>
          </p14:sldIdLst>
        </p14:section>
        <p14:section name="Compute" id="{6FDD3CA1-EB3D-4088-9C3F-7A4F3583EB27}">
          <p14:sldIdLst>
            <p14:sldId id="4662"/>
            <p14:sldId id="4760"/>
            <p14:sldId id="4758"/>
            <p14:sldId id="4759"/>
            <p14:sldId id="1563"/>
            <p14:sldId id="1564"/>
            <p14:sldId id="1838"/>
            <p14:sldId id="4687"/>
            <p14:sldId id="4709"/>
          </p14:sldIdLst>
        </p14:section>
        <p14:section name="Virtual Networks" id="{A253356C-BC3E-4011-B7A6-0F4CC194FBE3}">
          <p14:sldIdLst>
            <p14:sldId id="4664"/>
            <p14:sldId id="4761"/>
            <p14:sldId id="4765"/>
            <p14:sldId id="4763"/>
            <p14:sldId id="4762"/>
            <p14:sldId id="4766"/>
            <p14:sldId id="4764"/>
            <p14:sldId id="2485"/>
            <p14:sldId id="4722"/>
            <p14:sldId id="4697"/>
            <p14:sldId id="4721"/>
            <p14:sldId id="4726"/>
            <p14:sldId id="4702"/>
            <p14:sldId id="4727"/>
            <p14:sldId id="4675"/>
            <p14:sldId id="4728"/>
            <p14:sldId id="4724"/>
            <p14:sldId id="4723"/>
            <p14:sldId id="4701"/>
          </p14:sldIdLst>
        </p14:section>
        <p14:section name="Identities" id="{84BB7A25-2C12-4789-BA59-AA2EDB1B0383}">
          <p14:sldIdLst>
            <p14:sldId id="4663"/>
            <p14:sldId id="4767"/>
            <p14:sldId id="4768"/>
            <p14:sldId id="1835"/>
            <p14:sldId id="4769"/>
            <p14:sldId id="4770"/>
          </p14:sldIdLst>
        </p14:section>
        <p14:section name="CLoseOut" id="{0D49434F-EC0E-4887-A74E-CDC41462D22B}">
          <p14:sldIdLst>
            <p14:sldId id="4718"/>
            <p14:sldId id="4774"/>
            <p14:sldId id="1532"/>
          </p14:sldIdLst>
        </p14:section>
        <p14:section name="Older Slides" id="{AD7E8F45-8D22-4D5D-BF75-A2F211AE7521}">
          <p14:sldIdLst>
            <p14:sldId id="1571"/>
            <p14:sldId id="1437"/>
            <p14:sldId id="4706"/>
            <p14:sldId id="4673"/>
            <p14:sldId id="1867"/>
            <p14:sldId id="1832"/>
            <p14:sldId id="4712"/>
            <p14:sldId id="4713"/>
            <p14:sldId id="4708"/>
            <p14:sldId id="2009"/>
            <p14:sldId id="1841"/>
            <p14:sldId id="1842"/>
            <p14:sldId id="2445"/>
            <p14:sldId id="1926"/>
            <p14:sldId id="2486"/>
            <p14:sldId id="1855"/>
            <p14:sldId id="1856"/>
            <p14:sldId id="4699"/>
            <p14:sldId id="4700"/>
            <p14:sldId id="1843"/>
            <p14:sldId id="4694"/>
            <p14:sldId id="4704"/>
            <p14:sldId id="4671"/>
            <p14:sldId id="1846"/>
            <p14:sldId id="1844"/>
            <p14:sldId id="400"/>
            <p14:sldId id="1857"/>
            <p14:sldId id="40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CCCCFF"/>
    <a:srgbClr val="67FB67"/>
    <a:srgbClr val="0099CC"/>
    <a:srgbClr val="FFFFCC"/>
    <a:srgbClr val="006666"/>
    <a:srgbClr val="003366"/>
    <a:srgbClr val="660066"/>
    <a:srgbClr val="FFB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2E7B7F-E30C-8821-BB1A-04EF782783FE}" v="1" dt="2022-11-23T16:23:36.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8" autoAdjust="0"/>
    <p:restoredTop sz="94606" autoAdjust="0"/>
  </p:normalViewPr>
  <p:slideViewPr>
    <p:cSldViewPr snapToGrid="0">
      <p:cViewPr varScale="1">
        <p:scale>
          <a:sx n="113" d="100"/>
          <a:sy n="113" d="100"/>
        </p:scale>
        <p:origin x="67" y="67"/>
      </p:cViewPr>
      <p:guideLst/>
    </p:cSldViewPr>
  </p:slideViewPr>
  <p:notesTextViewPr>
    <p:cViewPr>
      <p:scale>
        <a:sx n="1" d="1"/>
        <a:sy n="1" d="1"/>
      </p:scale>
      <p:origin x="0" y="0"/>
    </p:cViewPr>
  </p:notesTextViewPr>
  <p:sorterViewPr>
    <p:cViewPr>
      <p:scale>
        <a:sx n="29" d="25"/>
        <a:sy n="29" d="25"/>
      </p:scale>
      <p:origin x="0" y="-3490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theme" Target="theme/theme1.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notesMaster" Target="notesMasters/notesMaster1.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_rels/data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64E296-41E0-4AEF-A4F4-902C51FE7642}"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A740897B-5462-4EEB-8A67-36992A97C98F}">
      <dgm:prSet custT="1"/>
      <dgm:spPr/>
      <dgm:t>
        <a:bodyPr/>
        <a:lstStyle/>
        <a:p>
          <a:pPr>
            <a:lnSpc>
              <a:spcPct val="100000"/>
            </a:lnSpc>
            <a:defRPr cap="all"/>
          </a:pPr>
          <a:r>
            <a:rPr lang="en-US" sz="2000" baseline="0" dirty="0"/>
            <a:t>Exhibit </a:t>
          </a:r>
          <a:r>
            <a:rPr lang="en-US" sz="2000" b="1" baseline="0" dirty="0"/>
            <a:t>competence</a:t>
          </a:r>
          <a:r>
            <a:rPr lang="en-US" sz="2000" baseline="0" dirty="0"/>
            <a:t> In understanding how to study for and pass </a:t>
          </a:r>
          <a:r>
            <a:rPr lang="en-US" sz="2000" baseline="0" dirty="0" err="1"/>
            <a:t>examS</a:t>
          </a:r>
          <a:r>
            <a:rPr lang="en-US" sz="2000" baseline="0" dirty="0"/>
            <a:t> </a:t>
          </a:r>
        </a:p>
        <a:p>
          <a:pPr>
            <a:lnSpc>
              <a:spcPct val="100000"/>
            </a:lnSpc>
            <a:defRPr cap="all"/>
          </a:pPr>
          <a:r>
            <a:rPr lang="en-US" sz="2000" baseline="0" dirty="0"/>
            <a:t>AZ-104</a:t>
          </a:r>
          <a:endParaRPr lang="en-US" sz="2000" dirty="0"/>
        </a:p>
      </dgm:t>
    </dgm:pt>
    <dgm:pt modelId="{A2C36FE4-F922-4364-9D6B-CBF008B010DC}" type="parTrans" cxnId="{E3DB30D8-76F7-4C95-97D7-B78D5F010D4E}">
      <dgm:prSet/>
      <dgm:spPr/>
      <dgm:t>
        <a:bodyPr/>
        <a:lstStyle/>
        <a:p>
          <a:endParaRPr lang="en-US"/>
        </a:p>
      </dgm:t>
    </dgm:pt>
    <dgm:pt modelId="{33315294-45DE-4DE6-8B64-F31B28237E5C}" type="sibTrans" cxnId="{E3DB30D8-76F7-4C95-97D7-B78D5F010D4E}">
      <dgm:prSet/>
      <dgm:spPr/>
      <dgm:t>
        <a:bodyPr/>
        <a:lstStyle/>
        <a:p>
          <a:endParaRPr lang="en-US"/>
        </a:p>
      </dgm:t>
    </dgm:pt>
    <dgm:pt modelId="{3976E31A-BCD2-4404-A854-70E656F06E99}">
      <dgm:prSet custT="1"/>
      <dgm:spPr/>
      <dgm:t>
        <a:bodyPr/>
        <a:lstStyle/>
        <a:p>
          <a:pPr>
            <a:lnSpc>
              <a:spcPct val="100000"/>
            </a:lnSpc>
            <a:defRPr cap="all"/>
          </a:pPr>
          <a:r>
            <a:rPr lang="en-US" sz="2000" dirty="0"/>
            <a:t>Demonstrate </a:t>
          </a:r>
          <a:r>
            <a:rPr lang="en-US" sz="2000" b="1" dirty="0"/>
            <a:t>confidence</a:t>
          </a:r>
          <a:r>
            <a:rPr lang="en-US" sz="2000" dirty="0"/>
            <a:t> in your ability to take and pass </a:t>
          </a:r>
          <a:r>
            <a:rPr lang="en-US" sz="2000" dirty="0" err="1"/>
            <a:t>exam</a:t>
          </a:r>
          <a:r>
            <a:rPr lang="en-US" sz="2000" baseline="0" dirty="0" err="1"/>
            <a:t>S</a:t>
          </a:r>
          <a:r>
            <a:rPr lang="en-US" sz="2000" baseline="0" dirty="0"/>
            <a:t> </a:t>
          </a:r>
        </a:p>
        <a:p>
          <a:pPr>
            <a:lnSpc>
              <a:spcPct val="100000"/>
            </a:lnSpc>
          </a:pPr>
          <a:r>
            <a:rPr lang="en-US" sz="2000" baseline="0" dirty="0"/>
            <a:t>AZ-104</a:t>
          </a:r>
          <a:endParaRPr lang="en-US" sz="2000" dirty="0"/>
        </a:p>
      </dgm:t>
    </dgm:pt>
    <dgm:pt modelId="{EB8C839B-26B1-40AC-9EA5-3FE7B2FB9E5A}" type="parTrans" cxnId="{C1A2F730-E88A-407F-B097-FF39194EADEF}">
      <dgm:prSet/>
      <dgm:spPr/>
      <dgm:t>
        <a:bodyPr/>
        <a:lstStyle/>
        <a:p>
          <a:endParaRPr lang="en-US"/>
        </a:p>
      </dgm:t>
    </dgm:pt>
    <dgm:pt modelId="{DD3E92A3-9063-4C6A-BA6A-3BAF6E1C3DAF}" type="sibTrans" cxnId="{C1A2F730-E88A-407F-B097-FF39194EADEF}">
      <dgm:prSet/>
      <dgm:spPr/>
      <dgm:t>
        <a:bodyPr/>
        <a:lstStyle/>
        <a:p>
          <a:endParaRPr lang="en-US"/>
        </a:p>
      </dgm:t>
    </dgm:pt>
    <dgm:pt modelId="{2D12131C-85AD-42B7-8BBA-1688E89F575E}">
      <dgm:prSet custT="1"/>
      <dgm:spPr/>
      <dgm:t>
        <a:bodyPr/>
        <a:lstStyle/>
        <a:p>
          <a:pPr>
            <a:lnSpc>
              <a:spcPct val="100000"/>
            </a:lnSpc>
            <a:defRPr cap="all"/>
          </a:pPr>
          <a:r>
            <a:rPr lang="en-US" sz="2000" dirty="0"/>
            <a:t>Have a better understanding of where best to </a:t>
          </a:r>
          <a:r>
            <a:rPr lang="en-US" sz="2000" b="1" dirty="0"/>
            <a:t>focus</a:t>
          </a:r>
          <a:r>
            <a:rPr lang="en-US" sz="2000" dirty="0"/>
            <a:t> your time in studying to take and pass </a:t>
          </a:r>
          <a:r>
            <a:rPr lang="en-US" sz="2000" dirty="0" err="1"/>
            <a:t>exam</a:t>
          </a:r>
          <a:r>
            <a:rPr lang="en-US" sz="2000" baseline="0" dirty="0" err="1"/>
            <a:t>S</a:t>
          </a:r>
          <a:r>
            <a:rPr lang="en-US" sz="2000" baseline="0" dirty="0"/>
            <a:t> </a:t>
          </a:r>
        </a:p>
        <a:p>
          <a:pPr>
            <a:lnSpc>
              <a:spcPct val="100000"/>
            </a:lnSpc>
          </a:pPr>
          <a:r>
            <a:rPr lang="en-US" sz="2000" baseline="0" dirty="0"/>
            <a:t>AZ-104</a:t>
          </a:r>
          <a:endParaRPr lang="en-US" sz="2000" dirty="0"/>
        </a:p>
      </dgm:t>
    </dgm:pt>
    <dgm:pt modelId="{3D469919-7EDF-4C51-8E6F-93ABCFE8563B}" type="parTrans" cxnId="{31CC140E-B663-4CBE-8A4D-DCF846CEED40}">
      <dgm:prSet/>
      <dgm:spPr/>
      <dgm:t>
        <a:bodyPr/>
        <a:lstStyle/>
        <a:p>
          <a:endParaRPr lang="en-US"/>
        </a:p>
      </dgm:t>
    </dgm:pt>
    <dgm:pt modelId="{FDF67268-10F6-47AB-977E-8E6E74AAAD91}" type="sibTrans" cxnId="{31CC140E-B663-4CBE-8A4D-DCF846CEED40}">
      <dgm:prSet/>
      <dgm:spPr/>
      <dgm:t>
        <a:bodyPr/>
        <a:lstStyle/>
        <a:p>
          <a:endParaRPr lang="en-US"/>
        </a:p>
      </dgm:t>
    </dgm:pt>
    <dgm:pt modelId="{CB193F15-8C38-44DA-AA0F-1DFE833C12DA}" type="pres">
      <dgm:prSet presAssocID="{8364E296-41E0-4AEF-A4F4-902C51FE7642}" presName="root" presStyleCnt="0">
        <dgm:presLayoutVars>
          <dgm:dir/>
          <dgm:resizeHandles val="exact"/>
        </dgm:presLayoutVars>
      </dgm:prSet>
      <dgm:spPr/>
    </dgm:pt>
    <dgm:pt modelId="{7511C643-73D4-4D46-A059-CF4A62759A95}" type="pres">
      <dgm:prSet presAssocID="{A740897B-5462-4EEB-8A67-36992A97C98F}" presName="compNode" presStyleCnt="0"/>
      <dgm:spPr/>
    </dgm:pt>
    <dgm:pt modelId="{76CF0EE3-6AEC-4B44-A2D5-BE535A5A0625}" type="pres">
      <dgm:prSet presAssocID="{A740897B-5462-4EEB-8A67-36992A97C98F}" presName="iconBgRect" presStyleLbl="bgShp" presStyleIdx="0" presStyleCnt="3"/>
      <dgm:spPr>
        <a:prstGeom prst="round2DiagRect">
          <a:avLst>
            <a:gd name="adj1" fmla="val 29727"/>
            <a:gd name="adj2" fmla="val 0"/>
          </a:avLst>
        </a:prstGeom>
      </dgm:spPr>
    </dgm:pt>
    <dgm:pt modelId="{723A2EA4-E286-435C-AA96-A54ABFF1F859}" type="pres">
      <dgm:prSet presAssocID="{A740897B-5462-4EEB-8A67-36992A97C9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7AB6507A-6DBC-49B8-9BBF-4DD695BD18EA}" type="pres">
      <dgm:prSet presAssocID="{A740897B-5462-4EEB-8A67-36992A97C98F}" presName="spaceRect" presStyleCnt="0"/>
      <dgm:spPr/>
    </dgm:pt>
    <dgm:pt modelId="{D2DEB1CC-83F4-498F-8902-6AE81758782E}" type="pres">
      <dgm:prSet presAssocID="{A740897B-5462-4EEB-8A67-36992A97C98F}" presName="textRect" presStyleLbl="revTx" presStyleIdx="0" presStyleCnt="3">
        <dgm:presLayoutVars>
          <dgm:chMax val="1"/>
          <dgm:chPref val="1"/>
        </dgm:presLayoutVars>
      </dgm:prSet>
      <dgm:spPr/>
    </dgm:pt>
    <dgm:pt modelId="{B35B8DAF-55D5-43F9-A518-69A90A2F989E}" type="pres">
      <dgm:prSet presAssocID="{33315294-45DE-4DE6-8B64-F31B28237E5C}" presName="sibTrans" presStyleCnt="0"/>
      <dgm:spPr/>
    </dgm:pt>
    <dgm:pt modelId="{2DBA1E0F-5C20-4D69-B698-727478B341B0}" type="pres">
      <dgm:prSet presAssocID="{3976E31A-BCD2-4404-A854-70E656F06E99}" presName="compNode" presStyleCnt="0"/>
      <dgm:spPr/>
    </dgm:pt>
    <dgm:pt modelId="{717C1669-00BF-49A8-B246-3D69EFE054FF}" type="pres">
      <dgm:prSet presAssocID="{3976E31A-BCD2-4404-A854-70E656F06E99}" presName="iconBgRect" presStyleLbl="bgShp" presStyleIdx="1" presStyleCnt="3"/>
      <dgm:spPr>
        <a:prstGeom prst="round2DiagRect">
          <a:avLst>
            <a:gd name="adj1" fmla="val 29727"/>
            <a:gd name="adj2" fmla="val 0"/>
          </a:avLst>
        </a:prstGeom>
      </dgm:spPr>
    </dgm:pt>
    <dgm:pt modelId="{1BE2C14A-785E-4368-A783-5F2A1FF07477}" type="pres">
      <dgm:prSet presAssocID="{3976E31A-BCD2-4404-A854-70E656F06E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08BD153-6E40-49CD-9516-D4C8D8974266}" type="pres">
      <dgm:prSet presAssocID="{3976E31A-BCD2-4404-A854-70E656F06E99}" presName="spaceRect" presStyleCnt="0"/>
      <dgm:spPr/>
    </dgm:pt>
    <dgm:pt modelId="{940310DB-F4A8-41F2-9B25-526C97E19BAA}" type="pres">
      <dgm:prSet presAssocID="{3976E31A-BCD2-4404-A854-70E656F06E99}" presName="textRect" presStyleLbl="revTx" presStyleIdx="1" presStyleCnt="3">
        <dgm:presLayoutVars>
          <dgm:chMax val="1"/>
          <dgm:chPref val="1"/>
        </dgm:presLayoutVars>
      </dgm:prSet>
      <dgm:spPr/>
    </dgm:pt>
    <dgm:pt modelId="{735C569C-6AE4-45D9-8430-95D65FD63C97}" type="pres">
      <dgm:prSet presAssocID="{DD3E92A3-9063-4C6A-BA6A-3BAF6E1C3DAF}" presName="sibTrans" presStyleCnt="0"/>
      <dgm:spPr/>
    </dgm:pt>
    <dgm:pt modelId="{633AD31A-9DF2-4BC4-AFB9-06478735E8A6}" type="pres">
      <dgm:prSet presAssocID="{2D12131C-85AD-42B7-8BBA-1688E89F575E}" presName="compNode" presStyleCnt="0"/>
      <dgm:spPr/>
    </dgm:pt>
    <dgm:pt modelId="{58A35483-5EE2-4148-9065-95E41698829C}" type="pres">
      <dgm:prSet presAssocID="{2D12131C-85AD-42B7-8BBA-1688E89F575E}" presName="iconBgRect" presStyleLbl="bgShp" presStyleIdx="2" presStyleCnt="3"/>
      <dgm:spPr>
        <a:prstGeom prst="round2DiagRect">
          <a:avLst>
            <a:gd name="adj1" fmla="val 29727"/>
            <a:gd name="adj2" fmla="val 0"/>
          </a:avLst>
        </a:prstGeom>
      </dgm:spPr>
    </dgm:pt>
    <dgm:pt modelId="{A43538C4-DCAC-43DA-91D8-E3B32184519A}" type="pres">
      <dgm:prSet presAssocID="{2D12131C-85AD-42B7-8BBA-1688E89F575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30E24608-037D-4412-838E-E42F582A8D4B}" type="pres">
      <dgm:prSet presAssocID="{2D12131C-85AD-42B7-8BBA-1688E89F575E}" presName="spaceRect" presStyleCnt="0"/>
      <dgm:spPr/>
    </dgm:pt>
    <dgm:pt modelId="{26E2FD4E-E8A5-41CE-B8EB-9C8A466B1724}" type="pres">
      <dgm:prSet presAssocID="{2D12131C-85AD-42B7-8BBA-1688E89F575E}" presName="textRect" presStyleLbl="revTx" presStyleIdx="2" presStyleCnt="3" custScaleX="110621">
        <dgm:presLayoutVars>
          <dgm:chMax val="1"/>
          <dgm:chPref val="1"/>
        </dgm:presLayoutVars>
      </dgm:prSet>
      <dgm:spPr/>
    </dgm:pt>
  </dgm:ptLst>
  <dgm:cxnLst>
    <dgm:cxn modelId="{31CC140E-B663-4CBE-8A4D-DCF846CEED40}" srcId="{8364E296-41E0-4AEF-A4F4-902C51FE7642}" destId="{2D12131C-85AD-42B7-8BBA-1688E89F575E}" srcOrd="2" destOrd="0" parTransId="{3D469919-7EDF-4C51-8E6F-93ABCFE8563B}" sibTransId="{FDF67268-10F6-47AB-977E-8E6E74AAAD91}"/>
    <dgm:cxn modelId="{5DF5A925-5670-43E5-979D-C65607B6ACAC}" type="presOf" srcId="{8364E296-41E0-4AEF-A4F4-902C51FE7642}" destId="{CB193F15-8C38-44DA-AA0F-1DFE833C12DA}" srcOrd="0" destOrd="0" presId="urn:microsoft.com/office/officeart/2018/5/layout/IconLeafLabelList"/>
    <dgm:cxn modelId="{C1A2F730-E88A-407F-B097-FF39194EADEF}" srcId="{8364E296-41E0-4AEF-A4F4-902C51FE7642}" destId="{3976E31A-BCD2-4404-A854-70E656F06E99}" srcOrd="1" destOrd="0" parTransId="{EB8C839B-26B1-40AC-9EA5-3FE7B2FB9E5A}" sibTransId="{DD3E92A3-9063-4C6A-BA6A-3BAF6E1C3DAF}"/>
    <dgm:cxn modelId="{9AF3B09A-EF3A-4368-8B82-70607F0E2A81}" type="presOf" srcId="{2D12131C-85AD-42B7-8BBA-1688E89F575E}" destId="{26E2FD4E-E8A5-41CE-B8EB-9C8A466B1724}" srcOrd="0" destOrd="0" presId="urn:microsoft.com/office/officeart/2018/5/layout/IconLeafLabelList"/>
    <dgm:cxn modelId="{A79AC39B-63D8-4118-9876-778CEE1955C7}" type="presOf" srcId="{A740897B-5462-4EEB-8A67-36992A97C98F}" destId="{D2DEB1CC-83F4-498F-8902-6AE81758782E}" srcOrd="0" destOrd="0" presId="urn:microsoft.com/office/officeart/2018/5/layout/IconLeafLabelList"/>
    <dgm:cxn modelId="{E3DB30D8-76F7-4C95-97D7-B78D5F010D4E}" srcId="{8364E296-41E0-4AEF-A4F4-902C51FE7642}" destId="{A740897B-5462-4EEB-8A67-36992A97C98F}" srcOrd="0" destOrd="0" parTransId="{A2C36FE4-F922-4364-9D6B-CBF008B010DC}" sibTransId="{33315294-45DE-4DE6-8B64-F31B28237E5C}"/>
    <dgm:cxn modelId="{5BA775E9-4831-40E1-9D04-2017FBAF7B89}" type="presOf" srcId="{3976E31A-BCD2-4404-A854-70E656F06E99}" destId="{940310DB-F4A8-41F2-9B25-526C97E19BAA}" srcOrd="0" destOrd="0" presId="urn:microsoft.com/office/officeart/2018/5/layout/IconLeafLabelList"/>
    <dgm:cxn modelId="{9DCEA13F-B5CF-484D-9207-3A99DFB01EC2}" type="presParOf" srcId="{CB193F15-8C38-44DA-AA0F-1DFE833C12DA}" destId="{7511C643-73D4-4D46-A059-CF4A62759A95}" srcOrd="0" destOrd="0" presId="urn:microsoft.com/office/officeart/2018/5/layout/IconLeafLabelList"/>
    <dgm:cxn modelId="{AE3AF4DD-8398-4B12-8342-738ADEE49DD3}" type="presParOf" srcId="{7511C643-73D4-4D46-A059-CF4A62759A95}" destId="{76CF0EE3-6AEC-4B44-A2D5-BE535A5A0625}" srcOrd="0" destOrd="0" presId="urn:microsoft.com/office/officeart/2018/5/layout/IconLeafLabelList"/>
    <dgm:cxn modelId="{164C02DF-1621-4444-92AC-6A70A9797BCA}" type="presParOf" srcId="{7511C643-73D4-4D46-A059-CF4A62759A95}" destId="{723A2EA4-E286-435C-AA96-A54ABFF1F859}" srcOrd="1" destOrd="0" presId="urn:microsoft.com/office/officeart/2018/5/layout/IconLeafLabelList"/>
    <dgm:cxn modelId="{2A6C0674-B0FD-4F62-8BA5-06C538B5E1C3}" type="presParOf" srcId="{7511C643-73D4-4D46-A059-CF4A62759A95}" destId="{7AB6507A-6DBC-49B8-9BBF-4DD695BD18EA}" srcOrd="2" destOrd="0" presId="urn:microsoft.com/office/officeart/2018/5/layout/IconLeafLabelList"/>
    <dgm:cxn modelId="{D24F343B-51CA-414B-872B-82FB3455717C}" type="presParOf" srcId="{7511C643-73D4-4D46-A059-CF4A62759A95}" destId="{D2DEB1CC-83F4-498F-8902-6AE81758782E}" srcOrd="3" destOrd="0" presId="urn:microsoft.com/office/officeart/2018/5/layout/IconLeafLabelList"/>
    <dgm:cxn modelId="{D55B25A0-ACEB-4E3D-BB35-B005335A5DBA}" type="presParOf" srcId="{CB193F15-8C38-44DA-AA0F-1DFE833C12DA}" destId="{B35B8DAF-55D5-43F9-A518-69A90A2F989E}" srcOrd="1" destOrd="0" presId="urn:microsoft.com/office/officeart/2018/5/layout/IconLeafLabelList"/>
    <dgm:cxn modelId="{0F2F0B26-E525-4C77-9A39-3BF78A78E33E}" type="presParOf" srcId="{CB193F15-8C38-44DA-AA0F-1DFE833C12DA}" destId="{2DBA1E0F-5C20-4D69-B698-727478B341B0}" srcOrd="2" destOrd="0" presId="urn:microsoft.com/office/officeart/2018/5/layout/IconLeafLabelList"/>
    <dgm:cxn modelId="{091C7E0A-9A50-44A4-AEB6-4B0EFE3EF4C5}" type="presParOf" srcId="{2DBA1E0F-5C20-4D69-B698-727478B341B0}" destId="{717C1669-00BF-49A8-B246-3D69EFE054FF}" srcOrd="0" destOrd="0" presId="urn:microsoft.com/office/officeart/2018/5/layout/IconLeafLabelList"/>
    <dgm:cxn modelId="{360235CB-520B-4339-B0AF-D577D4A81AB8}" type="presParOf" srcId="{2DBA1E0F-5C20-4D69-B698-727478B341B0}" destId="{1BE2C14A-785E-4368-A783-5F2A1FF07477}" srcOrd="1" destOrd="0" presId="urn:microsoft.com/office/officeart/2018/5/layout/IconLeafLabelList"/>
    <dgm:cxn modelId="{B6A77DDF-A84B-4805-81E9-35615D93022A}" type="presParOf" srcId="{2DBA1E0F-5C20-4D69-B698-727478B341B0}" destId="{908BD153-6E40-49CD-9516-D4C8D8974266}" srcOrd="2" destOrd="0" presId="urn:microsoft.com/office/officeart/2018/5/layout/IconLeafLabelList"/>
    <dgm:cxn modelId="{CD32D1FE-8BA7-4CE8-BD4A-4FF52A5BB65C}" type="presParOf" srcId="{2DBA1E0F-5C20-4D69-B698-727478B341B0}" destId="{940310DB-F4A8-41F2-9B25-526C97E19BAA}" srcOrd="3" destOrd="0" presId="urn:microsoft.com/office/officeart/2018/5/layout/IconLeafLabelList"/>
    <dgm:cxn modelId="{39EFDCB2-623E-48CA-A323-FF63495A177C}" type="presParOf" srcId="{CB193F15-8C38-44DA-AA0F-1DFE833C12DA}" destId="{735C569C-6AE4-45D9-8430-95D65FD63C97}" srcOrd="3" destOrd="0" presId="urn:microsoft.com/office/officeart/2018/5/layout/IconLeafLabelList"/>
    <dgm:cxn modelId="{4883FF00-3F88-4E5B-BD88-BEBBCDB578B7}" type="presParOf" srcId="{CB193F15-8C38-44DA-AA0F-1DFE833C12DA}" destId="{633AD31A-9DF2-4BC4-AFB9-06478735E8A6}" srcOrd="4" destOrd="0" presId="urn:microsoft.com/office/officeart/2018/5/layout/IconLeafLabelList"/>
    <dgm:cxn modelId="{5502C0C5-E0A7-4304-9FF9-F7F13FA430BF}" type="presParOf" srcId="{633AD31A-9DF2-4BC4-AFB9-06478735E8A6}" destId="{58A35483-5EE2-4148-9065-95E41698829C}" srcOrd="0" destOrd="0" presId="urn:microsoft.com/office/officeart/2018/5/layout/IconLeafLabelList"/>
    <dgm:cxn modelId="{6D6EA110-B0BB-4B66-AFFB-D8360002FF55}" type="presParOf" srcId="{633AD31A-9DF2-4BC4-AFB9-06478735E8A6}" destId="{A43538C4-DCAC-43DA-91D8-E3B32184519A}" srcOrd="1" destOrd="0" presId="urn:microsoft.com/office/officeart/2018/5/layout/IconLeafLabelList"/>
    <dgm:cxn modelId="{AE004F4A-8DF0-4A2F-94D7-BD15D4A14829}" type="presParOf" srcId="{633AD31A-9DF2-4BC4-AFB9-06478735E8A6}" destId="{30E24608-037D-4412-838E-E42F582A8D4B}" srcOrd="2" destOrd="0" presId="urn:microsoft.com/office/officeart/2018/5/layout/IconLeafLabelList"/>
    <dgm:cxn modelId="{88720236-7B44-4AEC-953B-2BE829654067}" type="presParOf" srcId="{633AD31A-9DF2-4BC4-AFB9-06478735E8A6}" destId="{26E2FD4E-E8A5-41CE-B8EB-9C8A466B172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8E475E-E242-4816-B04D-BF973E26F539}" type="doc">
      <dgm:prSet loTypeId="urn:microsoft.com/office/officeart/2005/8/layout/process1" loCatId="process" qsTypeId="urn:microsoft.com/office/officeart/2005/8/quickstyle/3d1" qsCatId="3D" csTypeId="urn:microsoft.com/office/officeart/2005/8/colors/accent1_4" csCatId="accent1" phldr="1"/>
      <dgm:spPr/>
    </dgm:pt>
    <dgm:pt modelId="{0F9E2596-46CC-4A76-AE8C-3915DBE7380A}">
      <dgm:prSet phldrT="[Text]"/>
      <dgm:spPr/>
      <dgm:t>
        <a:bodyPr/>
        <a:lstStyle/>
        <a:p>
          <a:r>
            <a:rPr lang="en-US"/>
            <a:t>Order</a:t>
          </a:r>
        </a:p>
      </dgm:t>
    </dgm:pt>
    <dgm:pt modelId="{1A9DA1E8-389A-4636-8AC4-52126829019E}" type="parTrans" cxnId="{E2F7467B-421C-4AC5-B68F-A6261FDF5F32}">
      <dgm:prSet/>
      <dgm:spPr/>
      <dgm:t>
        <a:bodyPr/>
        <a:lstStyle/>
        <a:p>
          <a:endParaRPr lang="en-US"/>
        </a:p>
      </dgm:t>
    </dgm:pt>
    <dgm:pt modelId="{D00452A4-101B-468F-83E2-44D0326E252C}" type="sibTrans" cxnId="{E2F7467B-421C-4AC5-B68F-A6261FDF5F32}">
      <dgm:prSet/>
      <dgm:spPr/>
      <dgm:t>
        <a:bodyPr/>
        <a:lstStyle/>
        <a:p>
          <a:endParaRPr lang="en-US"/>
        </a:p>
      </dgm:t>
    </dgm:pt>
    <dgm:pt modelId="{3403ADE8-11FA-4785-BF70-9E81DC1A2DB6}">
      <dgm:prSet phldrT="[Text]"/>
      <dgm:spPr/>
      <dgm:t>
        <a:bodyPr/>
        <a:lstStyle/>
        <a:p>
          <a:r>
            <a:rPr lang="en-US"/>
            <a:t>Return</a:t>
          </a:r>
        </a:p>
      </dgm:t>
    </dgm:pt>
    <dgm:pt modelId="{A0B43B19-6216-4647-823D-B4600541CDF8}" type="parTrans" cxnId="{108B71E8-AFC7-4304-9311-55A5C20FBDDA}">
      <dgm:prSet/>
      <dgm:spPr/>
      <dgm:t>
        <a:bodyPr/>
        <a:lstStyle/>
        <a:p>
          <a:endParaRPr lang="en-US"/>
        </a:p>
      </dgm:t>
    </dgm:pt>
    <dgm:pt modelId="{A7AECC27-832B-4676-9B28-787470AFF858}" type="sibTrans" cxnId="{108B71E8-AFC7-4304-9311-55A5C20FBDDA}">
      <dgm:prSet/>
      <dgm:spPr/>
      <dgm:t>
        <a:bodyPr/>
        <a:lstStyle/>
        <a:p>
          <a:endParaRPr lang="en-US"/>
        </a:p>
      </dgm:t>
    </dgm:pt>
    <dgm:pt modelId="{55C2E11D-34FF-4ACA-8F86-1800315D07C3}">
      <dgm:prSet phldrT="[Text]"/>
      <dgm:spPr/>
      <dgm:t>
        <a:bodyPr/>
        <a:lstStyle/>
        <a:p>
          <a:r>
            <a:rPr lang="en-US"/>
            <a:t>Upload</a:t>
          </a:r>
        </a:p>
      </dgm:t>
    </dgm:pt>
    <dgm:pt modelId="{017062FA-678F-4E6A-B935-B29769D400B9}" type="parTrans" cxnId="{21B4C18E-8BA3-45AF-A93D-42B229516356}">
      <dgm:prSet/>
      <dgm:spPr/>
      <dgm:t>
        <a:bodyPr/>
        <a:lstStyle/>
        <a:p>
          <a:endParaRPr lang="en-US"/>
        </a:p>
      </dgm:t>
    </dgm:pt>
    <dgm:pt modelId="{5D5B42EF-BD16-4622-8C4F-9E85724ACC30}" type="sibTrans" cxnId="{21B4C18E-8BA3-45AF-A93D-42B229516356}">
      <dgm:prSet/>
      <dgm:spPr/>
      <dgm:t>
        <a:bodyPr/>
        <a:lstStyle/>
        <a:p>
          <a:endParaRPr lang="en-US"/>
        </a:p>
      </dgm:t>
    </dgm:pt>
    <dgm:pt modelId="{F60CCCD1-B0AF-4B33-BB5D-47CA14F60BC2}">
      <dgm:prSet phldrT="[Text]"/>
      <dgm:spPr/>
      <dgm:t>
        <a:bodyPr/>
        <a:lstStyle/>
        <a:p>
          <a:r>
            <a:rPr lang="en-US"/>
            <a:t>Receive</a:t>
          </a:r>
        </a:p>
      </dgm:t>
    </dgm:pt>
    <dgm:pt modelId="{DDB70AAD-90CD-4B79-B572-FD4C18BDF9DB}" type="parTrans" cxnId="{300CCF66-0E42-45EB-9989-655120B322F1}">
      <dgm:prSet/>
      <dgm:spPr/>
      <dgm:t>
        <a:bodyPr/>
        <a:lstStyle/>
        <a:p>
          <a:endParaRPr lang="en-US"/>
        </a:p>
      </dgm:t>
    </dgm:pt>
    <dgm:pt modelId="{4AEC04BF-7F39-4D67-B62D-17E44ACAC1C3}" type="sibTrans" cxnId="{300CCF66-0E42-45EB-9989-655120B322F1}">
      <dgm:prSet/>
      <dgm:spPr/>
      <dgm:t>
        <a:bodyPr/>
        <a:lstStyle/>
        <a:p>
          <a:endParaRPr lang="en-US"/>
        </a:p>
      </dgm:t>
    </dgm:pt>
    <dgm:pt modelId="{6872DB6A-1B64-478C-8418-A660444C6785}">
      <dgm:prSet phldrT="[Text]"/>
      <dgm:spPr/>
      <dgm:t>
        <a:bodyPr/>
        <a:lstStyle/>
        <a:p>
          <a:r>
            <a:rPr lang="en-US"/>
            <a:t>Copy Data</a:t>
          </a:r>
        </a:p>
      </dgm:t>
    </dgm:pt>
    <dgm:pt modelId="{5FC7EFB0-43B9-4412-91EB-3F0B47A978C6}" type="parTrans" cxnId="{DB5D296A-FC78-4FBD-8E62-5A28FCB0A1C6}">
      <dgm:prSet/>
      <dgm:spPr/>
      <dgm:t>
        <a:bodyPr/>
        <a:lstStyle/>
        <a:p>
          <a:endParaRPr lang="en-US"/>
        </a:p>
      </dgm:t>
    </dgm:pt>
    <dgm:pt modelId="{E734D3B7-83EC-45EC-8153-E44EBC7662E2}" type="sibTrans" cxnId="{DB5D296A-FC78-4FBD-8E62-5A28FCB0A1C6}">
      <dgm:prSet/>
      <dgm:spPr/>
      <dgm:t>
        <a:bodyPr/>
        <a:lstStyle/>
        <a:p>
          <a:endParaRPr lang="en-US"/>
        </a:p>
      </dgm:t>
    </dgm:pt>
    <dgm:pt modelId="{33F10699-6783-4618-A5DE-1A23E58FA186}" type="pres">
      <dgm:prSet presAssocID="{EC8E475E-E242-4816-B04D-BF973E26F539}" presName="Name0" presStyleCnt="0">
        <dgm:presLayoutVars>
          <dgm:dir/>
          <dgm:resizeHandles val="exact"/>
        </dgm:presLayoutVars>
      </dgm:prSet>
      <dgm:spPr/>
    </dgm:pt>
    <dgm:pt modelId="{25AA112D-1790-402B-B2F6-63F6B6D2D124}" type="pres">
      <dgm:prSet presAssocID="{0F9E2596-46CC-4A76-AE8C-3915DBE7380A}" presName="node" presStyleLbl="node1" presStyleIdx="0" presStyleCnt="5">
        <dgm:presLayoutVars>
          <dgm:bulletEnabled val="1"/>
        </dgm:presLayoutVars>
      </dgm:prSet>
      <dgm:spPr/>
    </dgm:pt>
    <dgm:pt modelId="{E3EAF730-E64B-4487-8B14-632C513B6E5B}" type="pres">
      <dgm:prSet presAssocID="{D00452A4-101B-468F-83E2-44D0326E252C}" presName="sibTrans" presStyleLbl="sibTrans2D1" presStyleIdx="0" presStyleCnt="4"/>
      <dgm:spPr/>
    </dgm:pt>
    <dgm:pt modelId="{6DED000E-7FE6-485C-BAE7-6817CFBDE7CB}" type="pres">
      <dgm:prSet presAssocID="{D00452A4-101B-468F-83E2-44D0326E252C}" presName="connectorText" presStyleLbl="sibTrans2D1" presStyleIdx="0" presStyleCnt="4"/>
      <dgm:spPr/>
    </dgm:pt>
    <dgm:pt modelId="{6A3382E0-B003-455C-91BF-1FCCE503BA5C}" type="pres">
      <dgm:prSet presAssocID="{F60CCCD1-B0AF-4B33-BB5D-47CA14F60BC2}" presName="node" presStyleLbl="node1" presStyleIdx="1" presStyleCnt="5">
        <dgm:presLayoutVars>
          <dgm:bulletEnabled val="1"/>
        </dgm:presLayoutVars>
      </dgm:prSet>
      <dgm:spPr/>
    </dgm:pt>
    <dgm:pt modelId="{CD387AFC-2AAC-43C1-9C07-836954E85FC7}" type="pres">
      <dgm:prSet presAssocID="{4AEC04BF-7F39-4D67-B62D-17E44ACAC1C3}" presName="sibTrans" presStyleLbl="sibTrans2D1" presStyleIdx="1" presStyleCnt="4"/>
      <dgm:spPr/>
    </dgm:pt>
    <dgm:pt modelId="{046E1BA0-D6D8-4325-8B5E-A75F2D2B3C68}" type="pres">
      <dgm:prSet presAssocID="{4AEC04BF-7F39-4D67-B62D-17E44ACAC1C3}" presName="connectorText" presStyleLbl="sibTrans2D1" presStyleIdx="1" presStyleCnt="4"/>
      <dgm:spPr/>
    </dgm:pt>
    <dgm:pt modelId="{6D412AB0-633F-4C76-8317-B44A7C6CD55E}" type="pres">
      <dgm:prSet presAssocID="{6872DB6A-1B64-478C-8418-A660444C6785}" presName="node" presStyleLbl="node1" presStyleIdx="2" presStyleCnt="5">
        <dgm:presLayoutVars>
          <dgm:bulletEnabled val="1"/>
        </dgm:presLayoutVars>
      </dgm:prSet>
      <dgm:spPr/>
    </dgm:pt>
    <dgm:pt modelId="{7419EBCE-1BEF-489B-AB6C-5E77579DA526}" type="pres">
      <dgm:prSet presAssocID="{E734D3B7-83EC-45EC-8153-E44EBC7662E2}" presName="sibTrans" presStyleLbl="sibTrans2D1" presStyleIdx="2" presStyleCnt="4"/>
      <dgm:spPr/>
    </dgm:pt>
    <dgm:pt modelId="{069F35C1-340B-4644-99FB-3259DA83A3FE}" type="pres">
      <dgm:prSet presAssocID="{E734D3B7-83EC-45EC-8153-E44EBC7662E2}" presName="connectorText" presStyleLbl="sibTrans2D1" presStyleIdx="2" presStyleCnt="4"/>
      <dgm:spPr/>
    </dgm:pt>
    <dgm:pt modelId="{F9CB52B6-76B6-4F4F-B680-334EF3A48C5F}" type="pres">
      <dgm:prSet presAssocID="{3403ADE8-11FA-4785-BF70-9E81DC1A2DB6}" presName="node" presStyleLbl="node1" presStyleIdx="3" presStyleCnt="5">
        <dgm:presLayoutVars>
          <dgm:bulletEnabled val="1"/>
        </dgm:presLayoutVars>
      </dgm:prSet>
      <dgm:spPr/>
    </dgm:pt>
    <dgm:pt modelId="{F90D4846-8AC4-43B3-9837-DC59F666D16C}" type="pres">
      <dgm:prSet presAssocID="{A7AECC27-832B-4676-9B28-787470AFF858}" presName="sibTrans" presStyleLbl="sibTrans2D1" presStyleIdx="3" presStyleCnt="4"/>
      <dgm:spPr/>
    </dgm:pt>
    <dgm:pt modelId="{8E1F0373-B077-4A5B-8E1F-A99A1F59CA34}" type="pres">
      <dgm:prSet presAssocID="{A7AECC27-832B-4676-9B28-787470AFF858}" presName="connectorText" presStyleLbl="sibTrans2D1" presStyleIdx="3" presStyleCnt="4"/>
      <dgm:spPr/>
    </dgm:pt>
    <dgm:pt modelId="{2FFFF600-3574-4E97-9E76-34EF2BF7B266}" type="pres">
      <dgm:prSet presAssocID="{55C2E11D-34FF-4ACA-8F86-1800315D07C3}" presName="node" presStyleLbl="node1" presStyleIdx="4" presStyleCnt="5">
        <dgm:presLayoutVars>
          <dgm:bulletEnabled val="1"/>
        </dgm:presLayoutVars>
      </dgm:prSet>
      <dgm:spPr/>
    </dgm:pt>
  </dgm:ptLst>
  <dgm:cxnLst>
    <dgm:cxn modelId="{B77B2E18-36CE-47D6-8873-6EAE3063233C}" type="presOf" srcId="{EC8E475E-E242-4816-B04D-BF973E26F539}" destId="{33F10699-6783-4618-A5DE-1A23E58FA186}" srcOrd="0" destOrd="0" presId="urn:microsoft.com/office/officeart/2005/8/layout/process1"/>
    <dgm:cxn modelId="{4C591934-9548-48AC-B8BF-DA31D1511AC9}" type="presOf" srcId="{E734D3B7-83EC-45EC-8153-E44EBC7662E2}" destId="{7419EBCE-1BEF-489B-AB6C-5E77579DA526}" srcOrd="0" destOrd="0" presId="urn:microsoft.com/office/officeart/2005/8/layout/process1"/>
    <dgm:cxn modelId="{CCFD5F5C-3893-41CA-8CB6-3AE4CAB163C9}" type="presOf" srcId="{6872DB6A-1B64-478C-8418-A660444C6785}" destId="{6D412AB0-633F-4C76-8317-B44A7C6CD55E}" srcOrd="0" destOrd="0" presId="urn:microsoft.com/office/officeart/2005/8/layout/process1"/>
    <dgm:cxn modelId="{300CCF66-0E42-45EB-9989-655120B322F1}" srcId="{EC8E475E-E242-4816-B04D-BF973E26F539}" destId="{F60CCCD1-B0AF-4B33-BB5D-47CA14F60BC2}" srcOrd="1" destOrd="0" parTransId="{DDB70AAD-90CD-4B79-B572-FD4C18BDF9DB}" sibTransId="{4AEC04BF-7F39-4D67-B62D-17E44ACAC1C3}"/>
    <dgm:cxn modelId="{DB5D296A-FC78-4FBD-8E62-5A28FCB0A1C6}" srcId="{EC8E475E-E242-4816-B04D-BF973E26F539}" destId="{6872DB6A-1B64-478C-8418-A660444C6785}" srcOrd="2" destOrd="0" parTransId="{5FC7EFB0-43B9-4412-91EB-3F0B47A978C6}" sibTransId="{E734D3B7-83EC-45EC-8153-E44EBC7662E2}"/>
    <dgm:cxn modelId="{45238E4C-8358-43F9-88D4-1975A56CCFF8}" type="presOf" srcId="{D00452A4-101B-468F-83E2-44D0326E252C}" destId="{6DED000E-7FE6-485C-BAE7-6817CFBDE7CB}" srcOrd="1" destOrd="0" presId="urn:microsoft.com/office/officeart/2005/8/layout/process1"/>
    <dgm:cxn modelId="{09A70254-0301-4193-A475-123F0A54B9F4}" type="presOf" srcId="{3403ADE8-11FA-4785-BF70-9E81DC1A2DB6}" destId="{F9CB52B6-76B6-4F4F-B680-334EF3A48C5F}" srcOrd="0" destOrd="0" presId="urn:microsoft.com/office/officeart/2005/8/layout/process1"/>
    <dgm:cxn modelId="{50FC2E56-2B9B-490D-9D53-F28CF4C46156}" type="presOf" srcId="{0F9E2596-46CC-4A76-AE8C-3915DBE7380A}" destId="{25AA112D-1790-402B-B2F6-63F6B6D2D124}" srcOrd="0" destOrd="0" presId="urn:microsoft.com/office/officeart/2005/8/layout/process1"/>
    <dgm:cxn modelId="{9F103277-439E-41A6-B7C8-7E74F2D0392F}" type="presOf" srcId="{A7AECC27-832B-4676-9B28-787470AFF858}" destId="{8E1F0373-B077-4A5B-8E1F-A99A1F59CA34}" srcOrd="1" destOrd="0" presId="urn:microsoft.com/office/officeart/2005/8/layout/process1"/>
    <dgm:cxn modelId="{E2F7467B-421C-4AC5-B68F-A6261FDF5F32}" srcId="{EC8E475E-E242-4816-B04D-BF973E26F539}" destId="{0F9E2596-46CC-4A76-AE8C-3915DBE7380A}" srcOrd="0" destOrd="0" parTransId="{1A9DA1E8-389A-4636-8AC4-52126829019E}" sibTransId="{D00452A4-101B-468F-83E2-44D0326E252C}"/>
    <dgm:cxn modelId="{0FAC6D80-7927-40D4-8411-B56CD38B8520}" type="presOf" srcId="{E734D3B7-83EC-45EC-8153-E44EBC7662E2}" destId="{069F35C1-340B-4644-99FB-3259DA83A3FE}" srcOrd="1" destOrd="0" presId="urn:microsoft.com/office/officeart/2005/8/layout/process1"/>
    <dgm:cxn modelId="{E4834788-24C2-4EE7-B502-2E99AD770DBD}" type="presOf" srcId="{4AEC04BF-7F39-4D67-B62D-17E44ACAC1C3}" destId="{046E1BA0-D6D8-4325-8B5E-A75F2D2B3C68}" srcOrd="1" destOrd="0" presId="urn:microsoft.com/office/officeart/2005/8/layout/process1"/>
    <dgm:cxn modelId="{21B4C18E-8BA3-45AF-A93D-42B229516356}" srcId="{EC8E475E-E242-4816-B04D-BF973E26F539}" destId="{55C2E11D-34FF-4ACA-8F86-1800315D07C3}" srcOrd="4" destOrd="0" parTransId="{017062FA-678F-4E6A-B935-B29769D400B9}" sibTransId="{5D5B42EF-BD16-4622-8C4F-9E85724ACC30}"/>
    <dgm:cxn modelId="{2635DF98-FA43-4116-B9FC-57DECDCD2043}" type="presOf" srcId="{D00452A4-101B-468F-83E2-44D0326E252C}" destId="{E3EAF730-E64B-4487-8B14-632C513B6E5B}" srcOrd="0" destOrd="0" presId="urn:microsoft.com/office/officeart/2005/8/layout/process1"/>
    <dgm:cxn modelId="{3CEBF1A3-78BB-4A26-B95F-C10A5FD5556C}" type="presOf" srcId="{F60CCCD1-B0AF-4B33-BB5D-47CA14F60BC2}" destId="{6A3382E0-B003-455C-91BF-1FCCE503BA5C}" srcOrd="0" destOrd="0" presId="urn:microsoft.com/office/officeart/2005/8/layout/process1"/>
    <dgm:cxn modelId="{1249A8A6-5F5E-4B30-B8D1-21E2AE9164C1}" type="presOf" srcId="{4AEC04BF-7F39-4D67-B62D-17E44ACAC1C3}" destId="{CD387AFC-2AAC-43C1-9C07-836954E85FC7}" srcOrd="0" destOrd="0" presId="urn:microsoft.com/office/officeart/2005/8/layout/process1"/>
    <dgm:cxn modelId="{E810E6D2-8EBF-43D2-A83C-95DC98F2BD09}" type="presOf" srcId="{55C2E11D-34FF-4ACA-8F86-1800315D07C3}" destId="{2FFFF600-3574-4E97-9E76-34EF2BF7B266}" srcOrd="0" destOrd="0" presId="urn:microsoft.com/office/officeart/2005/8/layout/process1"/>
    <dgm:cxn modelId="{108B71E8-AFC7-4304-9311-55A5C20FBDDA}" srcId="{EC8E475E-E242-4816-B04D-BF973E26F539}" destId="{3403ADE8-11FA-4785-BF70-9E81DC1A2DB6}" srcOrd="3" destOrd="0" parTransId="{A0B43B19-6216-4647-823D-B4600541CDF8}" sibTransId="{A7AECC27-832B-4676-9B28-787470AFF858}"/>
    <dgm:cxn modelId="{69770DFB-FDD8-4A9A-83B4-AAB74260C14F}" type="presOf" srcId="{A7AECC27-832B-4676-9B28-787470AFF858}" destId="{F90D4846-8AC4-43B3-9837-DC59F666D16C}" srcOrd="0" destOrd="0" presId="urn:microsoft.com/office/officeart/2005/8/layout/process1"/>
    <dgm:cxn modelId="{4A834A22-F56B-4085-A71B-EDE092C3FB67}" type="presParOf" srcId="{33F10699-6783-4618-A5DE-1A23E58FA186}" destId="{25AA112D-1790-402B-B2F6-63F6B6D2D124}" srcOrd="0" destOrd="0" presId="urn:microsoft.com/office/officeart/2005/8/layout/process1"/>
    <dgm:cxn modelId="{957453A2-650C-4A3D-AE84-66396D70F076}" type="presParOf" srcId="{33F10699-6783-4618-A5DE-1A23E58FA186}" destId="{E3EAF730-E64B-4487-8B14-632C513B6E5B}" srcOrd="1" destOrd="0" presId="urn:microsoft.com/office/officeart/2005/8/layout/process1"/>
    <dgm:cxn modelId="{F98E7014-02BB-43BB-B147-987AAE0CC7FD}" type="presParOf" srcId="{E3EAF730-E64B-4487-8B14-632C513B6E5B}" destId="{6DED000E-7FE6-485C-BAE7-6817CFBDE7CB}" srcOrd="0" destOrd="0" presId="urn:microsoft.com/office/officeart/2005/8/layout/process1"/>
    <dgm:cxn modelId="{56F3C854-2D53-4AF9-A765-C6AB4060AAFE}" type="presParOf" srcId="{33F10699-6783-4618-A5DE-1A23E58FA186}" destId="{6A3382E0-B003-455C-91BF-1FCCE503BA5C}" srcOrd="2" destOrd="0" presId="urn:microsoft.com/office/officeart/2005/8/layout/process1"/>
    <dgm:cxn modelId="{A6369FC6-8314-4DF7-AB4F-5EE682D83A14}" type="presParOf" srcId="{33F10699-6783-4618-A5DE-1A23E58FA186}" destId="{CD387AFC-2AAC-43C1-9C07-836954E85FC7}" srcOrd="3" destOrd="0" presId="urn:microsoft.com/office/officeart/2005/8/layout/process1"/>
    <dgm:cxn modelId="{36405C1D-FECA-4E60-9F59-8F2C982183D0}" type="presParOf" srcId="{CD387AFC-2AAC-43C1-9C07-836954E85FC7}" destId="{046E1BA0-D6D8-4325-8B5E-A75F2D2B3C68}" srcOrd="0" destOrd="0" presId="urn:microsoft.com/office/officeart/2005/8/layout/process1"/>
    <dgm:cxn modelId="{0501CAA5-6301-4506-AB06-A78676A1FC0E}" type="presParOf" srcId="{33F10699-6783-4618-A5DE-1A23E58FA186}" destId="{6D412AB0-633F-4C76-8317-B44A7C6CD55E}" srcOrd="4" destOrd="0" presId="urn:microsoft.com/office/officeart/2005/8/layout/process1"/>
    <dgm:cxn modelId="{AEA8179E-EAF5-4CB6-869A-525527FA48AE}" type="presParOf" srcId="{33F10699-6783-4618-A5DE-1A23E58FA186}" destId="{7419EBCE-1BEF-489B-AB6C-5E77579DA526}" srcOrd="5" destOrd="0" presId="urn:microsoft.com/office/officeart/2005/8/layout/process1"/>
    <dgm:cxn modelId="{0E7F6EC5-77F5-4405-904A-C335B17D81FA}" type="presParOf" srcId="{7419EBCE-1BEF-489B-AB6C-5E77579DA526}" destId="{069F35C1-340B-4644-99FB-3259DA83A3FE}" srcOrd="0" destOrd="0" presId="urn:microsoft.com/office/officeart/2005/8/layout/process1"/>
    <dgm:cxn modelId="{2508052D-4E33-43D0-A21A-26F6924E25C9}" type="presParOf" srcId="{33F10699-6783-4618-A5DE-1A23E58FA186}" destId="{F9CB52B6-76B6-4F4F-B680-334EF3A48C5F}" srcOrd="6" destOrd="0" presId="urn:microsoft.com/office/officeart/2005/8/layout/process1"/>
    <dgm:cxn modelId="{B33EAA33-1227-4F73-BEF3-04625B858C65}" type="presParOf" srcId="{33F10699-6783-4618-A5DE-1A23E58FA186}" destId="{F90D4846-8AC4-43B3-9837-DC59F666D16C}" srcOrd="7" destOrd="0" presId="urn:microsoft.com/office/officeart/2005/8/layout/process1"/>
    <dgm:cxn modelId="{92D1066D-17E1-4F0A-865D-2A3571BDDC29}" type="presParOf" srcId="{F90D4846-8AC4-43B3-9837-DC59F666D16C}" destId="{8E1F0373-B077-4A5B-8E1F-A99A1F59CA34}" srcOrd="0" destOrd="0" presId="urn:microsoft.com/office/officeart/2005/8/layout/process1"/>
    <dgm:cxn modelId="{166C49FE-C735-4966-B620-C6B6F103F91B}" type="presParOf" srcId="{33F10699-6783-4618-A5DE-1A23E58FA186}" destId="{2FFFF600-3574-4E97-9E76-34EF2BF7B266}"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F0EE3-6AEC-4B44-A2D5-BE535A5A0625}">
      <dsp:nvSpPr>
        <dsp:cNvPr id="0" name=""/>
        <dsp:cNvSpPr/>
      </dsp:nvSpPr>
      <dsp:spPr>
        <a:xfrm>
          <a:off x="703579" y="234536"/>
          <a:ext cx="1955812" cy="1955812"/>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3A2EA4-E286-435C-AA96-A54ABFF1F859}">
      <dsp:nvSpPr>
        <dsp:cNvPr id="0" name=""/>
        <dsp:cNvSpPr/>
      </dsp:nvSpPr>
      <dsp:spPr>
        <a:xfrm>
          <a:off x="1120391" y="651349"/>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DEB1CC-83F4-498F-8902-6AE81758782E}">
      <dsp:nvSpPr>
        <dsp:cNvPr id="0" name=""/>
        <dsp:cNvSpPr/>
      </dsp:nvSpPr>
      <dsp:spPr>
        <a:xfrm>
          <a:off x="78360" y="2799536"/>
          <a:ext cx="3206250" cy="1896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baseline="0" dirty="0"/>
            <a:t>Exhibit </a:t>
          </a:r>
          <a:r>
            <a:rPr lang="en-US" sz="2000" b="1" kern="1200" baseline="0" dirty="0"/>
            <a:t>competence</a:t>
          </a:r>
          <a:r>
            <a:rPr lang="en-US" sz="2000" kern="1200" baseline="0" dirty="0"/>
            <a:t> In understanding how to study for and pass </a:t>
          </a:r>
          <a:r>
            <a:rPr lang="en-US" sz="2000" kern="1200" baseline="0" dirty="0" err="1"/>
            <a:t>examS</a:t>
          </a:r>
          <a:r>
            <a:rPr lang="en-US" sz="2000" kern="1200" baseline="0" dirty="0"/>
            <a:t> </a:t>
          </a:r>
        </a:p>
        <a:p>
          <a:pPr marL="0" lvl="0" indent="0" algn="ctr" defTabSz="889000">
            <a:lnSpc>
              <a:spcPct val="100000"/>
            </a:lnSpc>
            <a:spcBef>
              <a:spcPct val="0"/>
            </a:spcBef>
            <a:spcAft>
              <a:spcPct val="35000"/>
            </a:spcAft>
            <a:buNone/>
            <a:defRPr cap="all"/>
          </a:pPr>
          <a:r>
            <a:rPr lang="en-US" sz="2000" kern="1200" baseline="0" dirty="0"/>
            <a:t>AZ-104</a:t>
          </a:r>
          <a:endParaRPr lang="en-US" sz="2000" kern="1200" dirty="0"/>
        </a:p>
      </dsp:txBody>
      <dsp:txXfrm>
        <a:off x="78360" y="2799536"/>
        <a:ext cx="3206250" cy="1896095"/>
      </dsp:txXfrm>
    </dsp:sp>
    <dsp:sp modelId="{717C1669-00BF-49A8-B246-3D69EFE054FF}">
      <dsp:nvSpPr>
        <dsp:cNvPr id="0" name=""/>
        <dsp:cNvSpPr/>
      </dsp:nvSpPr>
      <dsp:spPr>
        <a:xfrm>
          <a:off x="4470922" y="234536"/>
          <a:ext cx="1955812" cy="1955812"/>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E2C14A-785E-4368-A783-5F2A1FF07477}">
      <dsp:nvSpPr>
        <dsp:cNvPr id="0" name=""/>
        <dsp:cNvSpPr/>
      </dsp:nvSpPr>
      <dsp:spPr>
        <a:xfrm>
          <a:off x="4887735" y="651349"/>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0310DB-F4A8-41F2-9B25-526C97E19BAA}">
      <dsp:nvSpPr>
        <dsp:cNvPr id="0" name=""/>
        <dsp:cNvSpPr/>
      </dsp:nvSpPr>
      <dsp:spPr>
        <a:xfrm>
          <a:off x="3845704" y="2799536"/>
          <a:ext cx="3206250" cy="1896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Demonstrate </a:t>
          </a:r>
          <a:r>
            <a:rPr lang="en-US" sz="2000" b="1" kern="1200" dirty="0"/>
            <a:t>confidence</a:t>
          </a:r>
          <a:r>
            <a:rPr lang="en-US" sz="2000" kern="1200" dirty="0"/>
            <a:t> in your ability to take and pass </a:t>
          </a:r>
          <a:r>
            <a:rPr lang="en-US" sz="2000" kern="1200" dirty="0" err="1"/>
            <a:t>exam</a:t>
          </a:r>
          <a:r>
            <a:rPr lang="en-US" sz="2000" kern="1200" baseline="0" dirty="0" err="1"/>
            <a:t>S</a:t>
          </a:r>
          <a:r>
            <a:rPr lang="en-US" sz="2000" kern="1200" baseline="0" dirty="0"/>
            <a:t> </a:t>
          </a:r>
        </a:p>
        <a:p>
          <a:pPr marL="0" lvl="0" indent="0" algn="ctr" defTabSz="889000">
            <a:lnSpc>
              <a:spcPct val="100000"/>
            </a:lnSpc>
            <a:spcBef>
              <a:spcPct val="0"/>
            </a:spcBef>
            <a:spcAft>
              <a:spcPct val="35000"/>
            </a:spcAft>
            <a:buNone/>
          </a:pPr>
          <a:r>
            <a:rPr lang="en-US" sz="2000" kern="1200" baseline="0" dirty="0"/>
            <a:t>AZ-104</a:t>
          </a:r>
          <a:endParaRPr lang="en-US" sz="2000" kern="1200" dirty="0"/>
        </a:p>
      </dsp:txBody>
      <dsp:txXfrm>
        <a:off x="3845704" y="2799536"/>
        <a:ext cx="3206250" cy="1896095"/>
      </dsp:txXfrm>
    </dsp:sp>
    <dsp:sp modelId="{58A35483-5EE2-4148-9065-95E41698829C}">
      <dsp:nvSpPr>
        <dsp:cNvPr id="0" name=""/>
        <dsp:cNvSpPr/>
      </dsp:nvSpPr>
      <dsp:spPr>
        <a:xfrm>
          <a:off x="8408534" y="234536"/>
          <a:ext cx="1955812" cy="1955812"/>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3538C4-DCAC-43DA-91D8-E3B32184519A}">
      <dsp:nvSpPr>
        <dsp:cNvPr id="0" name=""/>
        <dsp:cNvSpPr/>
      </dsp:nvSpPr>
      <dsp:spPr>
        <a:xfrm>
          <a:off x="8825347" y="651349"/>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E2FD4E-E8A5-41CE-B8EB-9C8A466B1724}">
      <dsp:nvSpPr>
        <dsp:cNvPr id="0" name=""/>
        <dsp:cNvSpPr/>
      </dsp:nvSpPr>
      <dsp:spPr>
        <a:xfrm>
          <a:off x="7613047" y="2799536"/>
          <a:ext cx="3546785" cy="1896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Have a better understanding of where best to </a:t>
          </a:r>
          <a:r>
            <a:rPr lang="en-US" sz="2000" b="1" kern="1200" dirty="0"/>
            <a:t>focus</a:t>
          </a:r>
          <a:r>
            <a:rPr lang="en-US" sz="2000" kern="1200" dirty="0"/>
            <a:t> your time in studying to take and pass </a:t>
          </a:r>
          <a:r>
            <a:rPr lang="en-US" sz="2000" kern="1200" dirty="0" err="1"/>
            <a:t>exam</a:t>
          </a:r>
          <a:r>
            <a:rPr lang="en-US" sz="2000" kern="1200" baseline="0" dirty="0" err="1"/>
            <a:t>S</a:t>
          </a:r>
          <a:r>
            <a:rPr lang="en-US" sz="2000" kern="1200" baseline="0" dirty="0"/>
            <a:t> </a:t>
          </a:r>
        </a:p>
        <a:p>
          <a:pPr marL="0" lvl="0" indent="0" algn="ctr" defTabSz="889000">
            <a:lnSpc>
              <a:spcPct val="100000"/>
            </a:lnSpc>
            <a:spcBef>
              <a:spcPct val="0"/>
            </a:spcBef>
            <a:spcAft>
              <a:spcPct val="35000"/>
            </a:spcAft>
            <a:buNone/>
          </a:pPr>
          <a:r>
            <a:rPr lang="en-US" sz="2000" kern="1200" baseline="0" dirty="0"/>
            <a:t>AZ-104</a:t>
          </a:r>
          <a:endParaRPr lang="en-US" sz="2000" kern="1200" dirty="0"/>
        </a:p>
      </dsp:txBody>
      <dsp:txXfrm>
        <a:off x="7613047" y="2799536"/>
        <a:ext cx="3546785" cy="1896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A112D-1790-402B-B2F6-63F6B6D2D124}">
      <dsp:nvSpPr>
        <dsp:cNvPr id="0" name=""/>
        <dsp:cNvSpPr/>
      </dsp:nvSpPr>
      <dsp:spPr>
        <a:xfrm>
          <a:off x="5662" y="2403374"/>
          <a:ext cx="1755428" cy="1053256"/>
        </a:xfrm>
        <a:prstGeom prst="roundRect">
          <a:avLst>
            <a:gd name="adj" fmla="val 10000"/>
          </a:avLst>
        </a:prstGeom>
        <a:solidFill>
          <a:schemeClr val="accent1">
            <a:shade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Order</a:t>
          </a:r>
        </a:p>
      </dsp:txBody>
      <dsp:txXfrm>
        <a:off x="36511" y="2434223"/>
        <a:ext cx="1693730" cy="991558"/>
      </dsp:txXfrm>
    </dsp:sp>
    <dsp:sp modelId="{E3EAF730-E64B-4487-8B14-632C513B6E5B}">
      <dsp:nvSpPr>
        <dsp:cNvPr id="0" name=""/>
        <dsp:cNvSpPr/>
      </dsp:nvSpPr>
      <dsp:spPr>
        <a:xfrm>
          <a:off x="1936633" y="2712329"/>
          <a:ext cx="372150" cy="435346"/>
        </a:xfrm>
        <a:prstGeom prst="rightArrow">
          <a:avLst>
            <a:gd name="adj1" fmla="val 60000"/>
            <a:gd name="adj2" fmla="val 50000"/>
          </a:avLst>
        </a:prstGeom>
        <a:solidFill>
          <a:schemeClr val="accent1">
            <a:shade val="90000"/>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36633" y="2799398"/>
        <a:ext cx="260505" cy="261208"/>
      </dsp:txXfrm>
    </dsp:sp>
    <dsp:sp modelId="{6A3382E0-B003-455C-91BF-1FCCE503BA5C}">
      <dsp:nvSpPr>
        <dsp:cNvPr id="0" name=""/>
        <dsp:cNvSpPr/>
      </dsp:nvSpPr>
      <dsp:spPr>
        <a:xfrm>
          <a:off x="2463262" y="2403374"/>
          <a:ext cx="1755428" cy="1053256"/>
        </a:xfrm>
        <a:prstGeom prst="roundRect">
          <a:avLst>
            <a:gd name="adj" fmla="val 10000"/>
          </a:avLst>
        </a:prstGeom>
        <a:solidFill>
          <a:schemeClr val="accent1">
            <a:shade val="50000"/>
            <a:hueOff val="256984"/>
            <a:satOff val="-37880"/>
            <a:lumOff val="24233"/>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Receive</a:t>
          </a:r>
        </a:p>
      </dsp:txBody>
      <dsp:txXfrm>
        <a:off x="2494111" y="2434223"/>
        <a:ext cx="1693730" cy="991558"/>
      </dsp:txXfrm>
    </dsp:sp>
    <dsp:sp modelId="{CD387AFC-2AAC-43C1-9C07-836954E85FC7}">
      <dsp:nvSpPr>
        <dsp:cNvPr id="0" name=""/>
        <dsp:cNvSpPr/>
      </dsp:nvSpPr>
      <dsp:spPr>
        <a:xfrm>
          <a:off x="4394232" y="2712329"/>
          <a:ext cx="372150" cy="435346"/>
        </a:xfrm>
        <a:prstGeom prst="rightArrow">
          <a:avLst>
            <a:gd name="adj1" fmla="val 60000"/>
            <a:gd name="adj2" fmla="val 50000"/>
          </a:avLst>
        </a:prstGeom>
        <a:solidFill>
          <a:schemeClr val="accent1">
            <a:shade val="90000"/>
            <a:hueOff val="381379"/>
            <a:satOff val="-47436"/>
            <a:lumOff val="29966"/>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94232" y="2799398"/>
        <a:ext cx="260505" cy="261208"/>
      </dsp:txXfrm>
    </dsp:sp>
    <dsp:sp modelId="{6D412AB0-633F-4C76-8317-B44A7C6CD55E}">
      <dsp:nvSpPr>
        <dsp:cNvPr id="0" name=""/>
        <dsp:cNvSpPr/>
      </dsp:nvSpPr>
      <dsp:spPr>
        <a:xfrm>
          <a:off x="4920861" y="2403374"/>
          <a:ext cx="1755428" cy="1053256"/>
        </a:xfrm>
        <a:prstGeom prst="roundRect">
          <a:avLst>
            <a:gd name="adj" fmla="val 10000"/>
          </a:avLst>
        </a:prstGeom>
        <a:solidFill>
          <a:schemeClr val="accent1">
            <a:shade val="50000"/>
            <a:hueOff val="513968"/>
            <a:satOff val="-75759"/>
            <a:lumOff val="48466"/>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Copy Data</a:t>
          </a:r>
        </a:p>
      </dsp:txBody>
      <dsp:txXfrm>
        <a:off x="4951710" y="2434223"/>
        <a:ext cx="1693730" cy="991558"/>
      </dsp:txXfrm>
    </dsp:sp>
    <dsp:sp modelId="{7419EBCE-1BEF-489B-AB6C-5E77579DA526}">
      <dsp:nvSpPr>
        <dsp:cNvPr id="0" name=""/>
        <dsp:cNvSpPr/>
      </dsp:nvSpPr>
      <dsp:spPr>
        <a:xfrm>
          <a:off x="6851832" y="2712329"/>
          <a:ext cx="372150" cy="435346"/>
        </a:xfrm>
        <a:prstGeom prst="rightArrow">
          <a:avLst>
            <a:gd name="adj1" fmla="val 60000"/>
            <a:gd name="adj2" fmla="val 50000"/>
          </a:avLst>
        </a:prstGeom>
        <a:solidFill>
          <a:schemeClr val="accent1">
            <a:shade val="90000"/>
            <a:hueOff val="762759"/>
            <a:satOff val="-94871"/>
            <a:lumOff val="59932"/>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851832" y="2799398"/>
        <a:ext cx="260505" cy="261208"/>
      </dsp:txXfrm>
    </dsp:sp>
    <dsp:sp modelId="{F9CB52B6-76B6-4F4F-B680-334EF3A48C5F}">
      <dsp:nvSpPr>
        <dsp:cNvPr id="0" name=""/>
        <dsp:cNvSpPr/>
      </dsp:nvSpPr>
      <dsp:spPr>
        <a:xfrm>
          <a:off x="7378460" y="2403374"/>
          <a:ext cx="1755428" cy="1053256"/>
        </a:xfrm>
        <a:prstGeom prst="roundRect">
          <a:avLst>
            <a:gd name="adj" fmla="val 10000"/>
          </a:avLst>
        </a:prstGeom>
        <a:solidFill>
          <a:schemeClr val="accent1">
            <a:shade val="50000"/>
            <a:hueOff val="513968"/>
            <a:satOff val="-75759"/>
            <a:lumOff val="48466"/>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Return</a:t>
          </a:r>
        </a:p>
      </dsp:txBody>
      <dsp:txXfrm>
        <a:off x="7409309" y="2434223"/>
        <a:ext cx="1693730" cy="991558"/>
      </dsp:txXfrm>
    </dsp:sp>
    <dsp:sp modelId="{F90D4846-8AC4-43B3-9837-DC59F666D16C}">
      <dsp:nvSpPr>
        <dsp:cNvPr id="0" name=""/>
        <dsp:cNvSpPr/>
      </dsp:nvSpPr>
      <dsp:spPr>
        <a:xfrm>
          <a:off x="9309431" y="2712329"/>
          <a:ext cx="372150" cy="435346"/>
        </a:xfrm>
        <a:prstGeom prst="rightArrow">
          <a:avLst>
            <a:gd name="adj1" fmla="val 60000"/>
            <a:gd name="adj2" fmla="val 50000"/>
          </a:avLst>
        </a:prstGeom>
        <a:solidFill>
          <a:schemeClr val="accent1">
            <a:shade val="90000"/>
            <a:hueOff val="381379"/>
            <a:satOff val="-47436"/>
            <a:lumOff val="29966"/>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9309431" y="2799398"/>
        <a:ext cx="260505" cy="261208"/>
      </dsp:txXfrm>
    </dsp:sp>
    <dsp:sp modelId="{2FFFF600-3574-4E97-9E76-34EF2BF7B266}">
      <dsp:nvSpPr>
        <dsp:cNvPr id="0" name=""/>
        <dsp:cNvSpPr/>
      </dsp:nvSpPr>
      <dsp:spPr>
        <a:xfrm>
          <a:off x="9836060" y="2403374"/>
          <a:ext cx="1755428" cy="1053256"/>
        </a:xfrm>
        <a:prstGeom prst="roundRect">
          <a:avLst>
            <a:gd name="adj" fmla="val 10000"/>
          </a:avLst>
        </a:prstGeom>
        <a:solidFill>
          <a:schemeClr val="accent1">
            <a:shade val="50000"/>
            <a:hueOff val="256984"/>
            <a:satOff val="-37880"/>
            <a:lumOff val="24233"/>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Upload</a:t>
          </a:r>
        </a:p>
      </dsp:txBody>
      <dsp:txXfrm>
        <a:off x="9866909" y="2434223"/>
        <a:ext cx="1693730" cy="99155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12/8/2022 12:57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12/8/2022 12:55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12/8/2022 12:55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90874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268663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24072747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 12:57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200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6232867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24318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34412060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 12:57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1617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3990029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84824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81946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54955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762451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094942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790253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D18B56EA-E28F-4F92-9F16-7A6F2501B303}" type="datetime8">
              <a:rPr lang="en-US" smtClean="0"/>
              <a:t>12/8/2022 12:56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40219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12/8/2022 12:56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419966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527223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Char char="•"/>
            </a:pPr>
            <a:endParaRPr lang="en-US"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41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10055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684011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72642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58837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798878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12/8/2022 12:56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755311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 12:56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658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550470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55474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12/8/2022 12:56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3250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D18B56EA-E28F-4F92-9F16-7A6F2501B303}" type="datetime8">
              <a:rPr lang="en-US" smtClean="0"/>
              <a:t>12/8/2022 12:56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8273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84824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565190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61145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977060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146904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857049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456835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349056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238870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055486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879694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891222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46201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12/8/2022 12:56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559035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654777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565190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823291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48662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 12:57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6523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3977953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34643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12/8/2022 12:56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35976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1260747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12/8/2022 12:56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894553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881009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9455819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71947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649110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366081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0756352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12:57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05150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57440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12/8/2022 12:56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60600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4170966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989709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1673250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816965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1498458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4156803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068675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8373560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9651261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403172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5824616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12/8/2022 12:56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0839252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3228222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52761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5916642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923577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682446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843101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12/8/2022 12:57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40701354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12:57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D18B56EA-E28F-4F92-9F16-7A6F2501B303}" type="datetime8">
              <a:rPr lang="en-US" smtClean="0"/>
              <a:t>12/8/2022 12:56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865232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5902512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 12:57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73404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26882446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8842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785164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8924756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31300843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522017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6406023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12/8/2022 12:57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01612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455158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586009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10523006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AE664B-9853-46E9-AB97-CB537342498C}" type="slidenum">
              <a:rPr lang="en-US" smtClean="0"/>
              <a:t>92</a:t>
            </a:fld>
            <a:endParaRPr lang="en-US"/>
          </a:p>
        </p:txBody>
      </p:sp>
    </p:spTree>
    <p:extLst>
      <p:ext uri="{BB962C8B-B14F-4D97-AF65-F5344CB8AC3E}">
        <p14:creationId xmlns:p14="http://schemas.microsoft.com/office/powerpoint/2010/main" val="15523403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1305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AE664B-9853-46E9-AB97-CB537342498C}" type="slidenum">
              <a:rPr lang="en-US" smtClean="0"/>
              <a:t>94</a:t>
            </a:fld>
            <a:endParaRPr lang="en-US"/>
          </a:p>
        </p:txBody>
      </p:sp>
    </p:spTree>
    <p:extLst>
      <p:ext uri="{BB962C8B-B14F-4D97-AF65-F5344CB8AC3E}">
        <p14:creationId xmlns:p14="http://schemas.microsoft.com/office/powerpoint/2010/main" val="19614444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 12:57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8768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12/8/2022 12:57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4749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0551424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1536911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0460825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12/8/2022 12:57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070387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20.jp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20.jp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20.jp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g"/><Relationship Id="rId1" Type="http://schemas.openxmlformats.org/officeDocument/2006/relationships/slideMaster" Target="../slideMasters/slideMaster6.xml"/><Relationship Id="rId4" Type="http://schemas.openxmlformats.org/officeDocument/2006/relationships/image" Target="../media/image35.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4.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7851"/>
            <a:ext cx="6400800" cy="1042416"/>
          </a:xfrm>
        </p:spPr>
        <p:txBody>
          <a:bodyPr lIns="182880" tIns="146304" rIns="182880" bIns="146304"/>
          <a:lstStyle>
            <a:lvl1pPr marL="0" indent="0">
              <a:buNone/>
              <a:defRPr sz="5400"/>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81699"/>
            <a:ext cx="6400800" cy="1043363"/>
          </a:xfrm>
        </p:spPr>
        <p:txBody>
          <a:bodyPr lIns="182880" tIns="146304" rIns="182880" bIns="146304"/>
          <a:lstStyle>
            <a:lvl1pPr marL="0" indent="0">
              <a:buNone/>
              <a:defRPr sz="5400"/>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8010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80100"/>
            <a:ext cx="6400800" cy="1043363"/>
          </a:xfrm>
        </p:spPr>
        <p:txBody>
          <a:bodyPr lIns="182880" tIns="146304" rIns="182880" bIns="146304"/>
          <a:lstStyle>
            <a:lvl1pPr marL="0" indent="0">
              <a:buNone/>
              <a:defRPr sz="5400"/>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8502"/>
            <a:ext cx="5644366"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6253"/>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400"/>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690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81699"/>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3" y="6118886"/>
            <a:ext cx="4722575" cy="627864"/>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6562" y="6286314"/>
            <a:ext cx="11887199" cy="4339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900">
                <a:gradFill>
                  <a:gsLst>
                    <a:gs pos="0">
                      <a:schemeClr val="tx1"/>
                    </a:gs>
                    <a:gs pos="100000">
                      <a:schemeClr val="tx1"/>
                    </a:gs>
                  </a:gsLst>
                  <a:lin ang="5400000" scaled="0"/>
                </a:gradFill>
                <a:cs typeface="Segoe UI" pitchFamily="34" charset="0"/>
              </a:rPr>
              <a:t>© 2017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4301" y="2342639"/>
            <a:ext cx="4978303" cy="2423091"/>
          </a:xfrm>
          <a:prstGeom prst="rect">
            <a:avLst/>
          </a:prstGeom>
        </p:spPr>
      </p:pic>
    </p:spTree>
    <p:extLst>
      <p:ext uri="{BB962C8B-B14F-4D97-AF65-F5344CB8AC3E}">
        <p14:creationId xmlns:p14="http://schemas.microsoft.com/office/powerpoint/2010/main" val="4142983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Square Photo body text">
    <p:spTree>
      <p:nvGrpSpPr>
        <p:cNvPr id="1" name=""/>
        <p:cNvGrpSpPr/>
        <p:nvPr/>
      </p:nvGrpSpPr>
      <p:grpSpPr>
        <a:xfrm>
          <a:off x="0" y="0"/>
          <a:ext cx="0" cy="0"/>
          <a:chOff x="0" y="0"/>
          <a:chExt cx="0" cy="0"/>
        </a:xfrm>
      </p:grpSpPr>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itle 4">
            <a:extLst>
              <a:ext uri="{FF2B5EF4-FFF2-40B4-BE49-F238E27FC236}">
                <a16:creationId xmlns:a16="http://schemas.microsoft.com/office/drawing/2014/main" id="{27EDB658-16F9-42B5-B69E-532663EC8F63}"/>
              </a:ext>
            </a:extLst>
          </p:cNvPr>
          <p:cNvSpPr>
            <a:spLocks noGrp="1"/>
          </p:cNvSpPr>
          <p:nvPr>
            <p:ph type="title"/>
          </p:nvPr>
        </p:nvSpPr>
        <p:spPr>
          <a:xfrm>
            <a:off x="600060" y="466302"/>
            <a:ext cx="4221329" cy="403700"/>
          </a:xfrm>
        </p:spPr>
        <p:txBody>
          <a:bodyPr vert="horz" wrap="square" lIns="0" tIns="64008" rIns="0" bIns="0" rtlCol="0" anchor="t">
            <a:spAutoFit/>
          </a:bodyPr>
          <a:lstStyle>
            <a:lvl1pPr>
              <a:defRPr lang="en-US" sz="2448" spc="0"/>
            </a:lvl1pPr>
          </a:lstStyle>
          <a:p>
            <a:pPr lvl="0"/>
            <a:r>
              <a:rPr lang="en-US"/>
              <a:t>Click to edit Master title style</a:t>
            </a:r>
          </a:p>
        </p:txBody>
      </p:sp>
      <p:sp>
        <p:nvSpPr>
          <p:cNvPr id="38" name="Text Placeholder 3">
            <a:extLst>
              <a:ext uri="{FF2B5EF4-FFF2-40B4-BE49-F238E27FC236}">
                <a16:creationId xmlns:a16="http://schemas.microsoft.com/office/drawing/2014/main" id="{CCE37802-0079-469F-B559-1C453A35F476}"/>
              </a:ext>
            </a:extLst>
          </p:cNvPr>
          <p:cNvSpPr>
            <a:spLocks noGrp="1"/>
          </p:cNvSpPr>
          <p:nvPr>
            <p:ph type="body" sz="quarter" idx="10"/>
          </p:nvPr>
        </p:nvSpPr>
        <p:spPr>
          <a:xfrm>
            <a:off x="595916" y="1329781"/>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204665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275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26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
        <p:nvSpPr>
          <p:cNvPr id="5" name="Title 3">
            <a:extLst>
              <a:ext uri="{FF2B5EF4-FFF2-40B4-BE49-F238E27FC236}">
                <a16:creationId xmlns:a16="http://schemas.microsoft.com/office/drawing/2014/main" id="{0BB3A49D-5946-4DB5-9DEA-51D2FBAAA521}"/>
              </a:ext>
            </a:extLst>
          </p:cNvPr>
          <p:cNvSpPr>
            <a:spLocks noGrp="1"/>
          </p:cNvSpPr>
          <p:nvPr>
            <p:ph type="title" hasCustomPrompt="1"/>
          </p:nvPr>
        </p:nvSpPr>
        <p:spPr>
          <a:xfrm>
            <a:off x="595915" y="1847273"/>
            <a:ext cx="5482153" cy="2260362"/>
          </a:xfrm>
        </p:spPr>
        <p:txBody>
          <a:bodyPr/>
          <a:lstStyle>
            <a:lvl1pPr>
              <a:defRPr>
                <a:solidFill>
                  <a:srgbClr val="99FF99"/>
                </a:solidFill>
              </a:defRPr>
            </a:lvl1pPr>
          </a:lstStyle>
          <a:p>
            <a:r>
              <a:rPr lang="en-US" dirty="0"/>
              <a:t>az-103 Azure Infrastructure Certification Preparation</a:t>
            </a:r>
            <a:br>
              <a:rPr lang="en-US" dirty="0"/>
            </a:br>
            <a:r>
              <a:rPr lang="en-US" dirty="0"/>
              <a:t>Super Powers Edition</a:t>
            </a:r>
          </a:p>
        </p:txBody>
      </p:sp>
      <p:sp>
        <p:nvSpPr>
          <p:cNvPr id="6" name="Text Placeholder 4">
            <a:extLst>
              <a:ext uri="{FF2B5EF4-FFF2-40B4-BE49-F238E27FC236}">
                <a16:creationId xmlns:a16="http://schemas.microsoft.com/office/drawing/2014/main" id="{C00C6954-6E31-4BF9-AEE4-CB8804500B32}"/>
              </a:ext>
            </a:extLst>
          </p:cNvPr>
          <p:cNvSpPr>
            <a:spLocks noGrp="1"/>
          </p:cNvSpPr>
          <p:nvPr>
            <p:ph type="body" sz="quarter" idx="12" hasCustomPrompt="1"/>
          </p:nvPr>
        </p:nvSpPr>
        <p:spPr>
          <a:xfrm>
            <a:off x="512787" y="5288190"/>
            <a:ext cx="4290121" cy="439479"/>
          </a:xfrm>
        </p:spPr>
        <p:txBody>
          <a:bodyPr/>
          <a:lstStyle>
            <a:lvl1pPr marL="0" indent="0">
              <a:buNone/>
              <a:defRPr/>
            </a:lvl1pPr>
          </a:lstStyle>
          <a:p>
            <a:r>
              <a:rPr lang="en-US" dirty="0"/>
              <a:t>Mark Grimes</a:t>
            </a:r>
          </a:p>
        </p:txBody>
      </p:sp>
    </p:spTree>
    <p:extLst>
      <p:ext uri="{BB962C8B-B14F-4D97-AF65-F5344CB8AC3E}">
        <p14:creationId xmlns:p14="http://schemas.microsoft.com/office/powerpoint/2010/main" val="3424781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3972638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4171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190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10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1876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3691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530901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13891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69625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191012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99130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92677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038318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40848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53619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197521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1385705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085351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317167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6855675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330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95512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1657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4259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64664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850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4298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68755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53656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3196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085793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Walk-in">
    <p:bg bwMode="gray">
      <p:bgRef idx="1001">
        <a:schemeClr val="bg2"/>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D8D8339-4804-49A0-BDD1-A0CC100B232D}"/>
              </a:ext>
            </a:extLst>
          </p:cNvPr>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5BCF2305-CCA3-4AAF-BE5C-68007260FCF7}"/>
              </a:ext>
            </a:extLst>
          </p:cNvPr>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grpSp>
        <p:nvGrpSpPr>
          <p:cNvPr id="12" name="Group 11">
            <a:extLst>
              <a:ext uri="{FF2B5EF4-FFF2-40B4-BE49-F238E27FC236}">
                <a16:creationId xmlns:a16="http://schemas.microsoft.com/office/drawing/2014/main" id="{6E1D16E6-0003-4957-AE6E-610AE1846F65}"/>
              </a:ext>
            </a:extLst>
          </p:cNvPr>
          <p:cNvGrpSpPr/>
          <p:nvPr userDrawn="1"/>
        </p:nvGrpSpPr>
        <p:grpSpPr>
          <a:xfrm>
            <a:off x="9573625" y="690030"/>
            <a:ext cx="3125332" cy="3517403"/>
            <a:chOff x="7635728" y="1858693"/>
            <a:chExt cx="3125332" cy="3517403"/>
          </a:xfrm>
        </p:grpSpPr>
        <p:pic>
          <p:nvPicPr>
            <p:cNvPr id="13" name="Graphic 12" descr="Caret Left">
              <a:extLst>
                <a:ext uri="{FF2B5EF4-FFF2-40B4-BE49-F238E27FC236}">
                  <a16:creationId xmlns:a16="http://schemas.microsoft.com/office/drawing/2014/main" id="{01EFF4EB-8FFC-4A07-AE8C-32DE88AA02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1858693"/>
              <a:ext cx="3125332" cy="3125332"/>
            </a:xfrm>
            <a:prstGeom prst="rect">
              <a:avLst/>
            </a:prstGeom>
          </p:spPr>
        </p:pic>
        <p:pic>
          <p:nvPicPr>
            <p:cNvPr id="15" name="Graphic 14" descr="Caret Left">
              <a:extLst>
                <a:ext uri="{FF2B5EF4-FFF2-40B4-BE49-F238E27FC236}">
                  <a16:creationId xmlns:a16="http://schemas.microsoft.com/office/drawing/2014/main" id="{0E7F4CBD-2060-440E-B34D-F750D78A15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2250766"/>
              <a:ext cx="3125330" cy="3125330"/>
            </a:xfrm>
            <a:prstGeom prst="rect">
              <a:avLst/>
            </a:prstGeom>
            <a:effectLst>
              <a:reflection blurRad="6350" stA="50000" endA="300" endPos="90000" dir="5400000" sy="-100000" algn="bl" rotWithShape="0"/>
              <a:softEdge rad="63500"/>
            </a:effectLst>
          </p:spPr>
        </p:pic>
      </p:grpSp>
      <p:grpSp>
        <p:nvGrpSpPr>
          <p:cNvPr id="17" name="Group 16">
            <a:extLst>
              <a:ext uri="{FF2B5EF4-FFF2-40B4-BE49-F238E27FC236}">
                <a16:creationId xmlns:a16="http://schemas.microsoft.com/office/drawing/2014/main" id="{F4818C30-F93A-4BE7-9CD6-2F3B0F087610}"/>
              </a:ext>
            </a:extLst>
          </p:cNvPr>
          <p:cNvGrpSpPr/>
          <p:nvPr userDrawn="1"/>
        </p:nvGrpSpPr>
        <p:grpSpPr>
          <a:xfrm>
            <a:off x="8240617" y="-252256"/>
            <a:ext cx="3350228" cy="3759573"/>
            <a:chOff x="5983595" y="360948"/>
            <a:chExt cx="3350228" cy="3759573"/>
          </a:xfrm>
        </p:grpSpPr>
        <p:pic>
          <p:nvPicPr>
            <p:cNvPr id="21" name="Graphic 20" descr="Caret Left">
              <a:extLst>
                <a:ext uri="{FF2B5EF4-FFF2-40B4-BE49-F238E27FC236}">
                  <a16:creationId xmlns:a16="http://schemas.microsoft.com/office/drawing/2014/main" id="{23A40EE3-33B7-4C92-B242-9C420B5E7B2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85135" y="771833"/>
              <a:ext cx="3348688" cy="3348688"/>
            </a:xfrm>
            <a:prstGeom prst="rect">
              <a:avLst/>
            </a:prstGeom>
            <a:effectLst>
              <a:reflection blurRad="6350" stA="50000" endA="300" endPos="90000" dir="5400000" sy="-100000" algn="bl" rotWithShape="0"/>
              <a:softEdge rad="63500"/>
            </a:effectLst>
          </p:spPr>
        </p:pic>
        <p:pic>
          <p:nvPicPr>
            <p:cNvPr id="22" name="Graphic 21" descr="Caret Left">
              <a:extLst>
                <a:ext uri="{FF2B5EF4-FFF2-40B4-BE49-F238E27FC236}">
                  <a16:creationId xmlns:a16="http://schemas.microsoft.com/office/drawing/2014/main" id="{B92BD4FB-38D6-4017-A1CC-9705463AF5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983595" y="360948"/>
              <a:ext cx="3348688" cy="3348688"/>
            </a:xfrm>
            <a:prstGeom prst="rect">
              <a:avLst/>
            </a:prstGeom>
          </p:spPr>
        </p:pic>
      </p:grpSp>
      <p:pic>
        <p:nvPicPr>
          <p:cNvPr id="23" name="MS logo white - EMF" descr="Microsoft logo white text version">
            <a:extLst>
              <a:ext uri="{FF2B5EF4-FFF2-40B4-BE49-F238E27FC236}">
                <a16:creationId xmlns:a16="http://schemas.microsoft.com/office/drawing/2014/main" id="{2F5EF972-6D7C-413C-98EC-BAC38E042D01}"/>
              </a:ext>
            </a:extLst>
          </p:cNvPr>
          <p:cNvPicPr>
            <a:picLocks noChangeAspect="1"/>
          </p:cNvPicPr>
          <p:nvPr userDrawn="1"/>
        </p:nvPicPr>
        <p:blipFill>
          <a:blip r:embed="rId8"/>
          <a:stretch>
            <a:fillRect/>
          </a:stretch>
        </p:blipFill>
        <p:spPr bwMode="white">
          <a:xfrm>
            <a:off x="595915" y="597450"/>
            <a:ext cx="1393641" cy="298433"/>
          </a:xfrm>
          <a:prstGeom prst="rect">
            <a:avLst/>
          </a:prstGeom>
        </p:spPr>
      </p:pic>
    </p:spTree>
    <p:extLst>
      <p:ext uri="{BB962C8B-B14F-4D97-AF65-F5344CB8AC3E}">
        <p14:creationId xmlns:p14="http://schemas.microsoft.com/office/powerpoint/2010/main" val="1417053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2528788" cy="640363"/>
          </a:xfrm>
          <a:prstGeom prst="rect">
            <a:avLst/>
          </a:prstGeom>
          <a:noFill/>
        </p:spPr>
        <p:txBody>
          <a:bodyPr wrap="none" lIns="0" tIns="0" rIns="0" bIns="0" rtlCol="0">
            <a:spAutoFit/>
          </a:bodyPr>
          <a:lstStyle/>
          <a:p>
            <a:pPr algn="l"/>
            <a:r>
              <a:rPr lang="en-US" sz="2040" dirty="0">
                <a:gradFill>
                  <a:gsLst>
                    <a:gs pos="80176">
                      <a:schemeClr val="tx1"/>
                    </a:gs>
                    <a:gs pos="68282">
                      <a:schemeClr val="tx1"/>
                    </a:gs>
                  </a:gsLst>
                  <a:lin ang="5400000" scaled="0"/>
                </a:gradFill>
              </a:rPr>
              <a:t>February 11–15, 2019</a:t>
            </a:r>
          </a:p>
          <a:p>
            <a:pPr algn="l"/>
            <a:r>
              <a:rPr lang="en-US" sz="204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027325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2528788" cy="640363"/>
          </a:xfrm>
          <a:prstGeom prst="rect">
            <a:avLst/>
          </a:prstGeom>
          <a:noFill/>
        </p:spPr>
        <p:txBody>
          <a:bodyPr wrap="none" lIns="0" tIns="0" rIns="0" bIns="0" rtlCol="0">
            <a:spAutoFit/>
          </a:bodyPr>
          <a:lstStyle/>
          <a:p>
            <a:pPr algn="l"/>
            <a:r>
              <a:rPr lang="en-US" sz="2040" dirty="0">
                <a:gradFill>
                  <a:gsLst>
                    <a:gs pos="82234">
                      <a:schemeClr val="accent2"/>
                    </a:gs>
                    <a:gs pos="68282">
                      <a:schemeClr val="accent2"/>
                    </a:gs>
                  </a:gsLst>
                  <a:lin ang="5400000" scaled="0"/>
                </a:gradFill>
              </a:rPr>
              <a:t>February 11–15, 2019</a:t>
            </a:r>
          </a:p>
          <a:p>
            <a:pPr algn="l"/>
            <a:r>
              <a:rPr lang="en-US" sz="204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942398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727421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0349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4691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900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821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85299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340565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85605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8806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9915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23390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013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512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Microsoft Ready content is </a:t>
            </a: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604168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14739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208862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288917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1255168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910792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041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4261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18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440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5131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0337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0832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15857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30313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509859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957411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1644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92188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77659043"/>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77870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266371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871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8794158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5869360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221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15796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31645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192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40338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967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404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16145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559145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896536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0CD7A5-2DC1-43B7-8123-F4D574B421E6}"/>
              </a:ext>
            </a:extLst>
          </p:cNvPr>
          <p:cNvSpPr/>
          <p:nvPr userDrawn="1"/>
        </p:nvSpPr>
        <p:spPr>
          <a:xfrm>
            <a:off x="6" y="0"/>
            <a:ext cx="12436474"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itle 1">
            <a:extLst>
              <a:ext uri="{FF2B5EF4-FFF2-40B4-BE49-F238E27FC236}">
                <a16:creationId xmlns:a16="http://schemas.microsoft.com/office/drawing/2014/main" id="{0C1495D1-AD57-447F-87D2-314D90A0A3A8}"/>
              </a:ext>
            </a:extLst>
          </p:cNvPr>
          <p:cNvSpPr>
            <a:spLocks noGrp="1"/>
          </p:cNvSpPr>
          <p:nvPr>
            <p:ph type="title"/>
          </p:nvPr>
        </p:nvSpPr>
        <p:spPr>
          <a:xfrm>
            <a:off x="1055555" y="71295"/>
            <a:ext cx="11290754" cy="652821"/>
          </a:xfrm>
          <a:solidFill>
            <a:srgbClr val="053559"/>
          </a:solidFill>
        </p:spPr>
        <p:txBody>
          <a:bodyPr>
            <a:normAutofit/>
          </a:bodyPr>
          <a:lstStyle>
            <a:lvl1pPr marL="93260">
              <a:lnSpc>
                <a:spcPct val="100000"/>
              </a:lnSpc>
              <a:defRPr sz="3672">
                <a:solidFill>
                  <a:schemeClr val="bg1"/>
                </a:solidFill>
              </a:defRPr>
            </a:lvl1pPr>
          </a:lstStyle>
          <a:p>
            <a:r>
              <a:rPr lang="en-US" dirty="0"/>
              <a:t>Click to edit Master title style</a:t>
            </a:r>
          </a:p>
        </p:txBody>
      </p:sp>
      <p:sp>
        <p:nvSpPr>
          <p:cNvPr id="11" name="Content Placeholder 2">
            <a:extLst>
              <a:ext uri="{FF2B5EF4-FFF2-40B4-BE49-F238E27FC236}">
                <a16:creationId xmlns:a16="http://schemas.microsoft.com/office/drawing/2014/main" id="{044D7789-06D0-4618-A5BC-324904D26B4F}"/>
              </a:ext>
            </a:extLst>
          </p:cNvPr>
          <p:cNvSpPr>
            <a:spLocks noGrp="1"/>
          </p:cNvSpPr>
          <p:nvPr>
            <p:ph idx="1"/>
          </p:nvPr>
        </p:nvSpPr>
        <p:spPr>
          <a:xfrm>
            <a:off x="1140011" y="854887"/>
            <a:ext cx="11206296" cy="1117497"/>
          </a:xfrm>
        </p:spPr>
        <p:txBody>
          <a:bodyPr/>
          <a:lstStyle/>
          <a:p>
            <a:pPr lvl="0"/>
            <a:r>
              <a:rPr lang="en-US" dirty="0"/>
              <a:t>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EF43D5EC-671B-4FFB-914E-10F45FDD659D}"/>
              </a:ext>
            </a:extLst>
          </p:cNvPr>
          <p:cNvPicPr>
            <a:picLocks noChangeAspect="1"/>
          </p:cNvPicPr>
          <p:nvPr userDrawn="1"/>
        </p:nvPicPr>
        <p:blipFill>
          <a:blip r:embed="rId2"/>
          <a:stretch>
            <a:fillRect/>
          </a:stretch>
        </p:blipFill>
        <p:spPr>
          <a:xfrm>
            <a:off x="90167" y="71299"/>
            <a:ext cx="875228" cy="652822"/>
          </a:xfrm>
          <a:prstGeom prst="rect">
            <a:avLst/>
          </a:prstGeom>
          <a:ln w="76200">
            <a:noFill/>
            <a:miter lim="800000"/>
          </a:ln>
        </p:spPr>
      </p:pic>
      <p:sp>
        <p:nvSpPr>
          <p:cNvPr id="14" name="Rectangle 13">
            <a:extLst>
              <a:ext uri="{FF2B5EF4-FFF2-40B4-BE49-F238E27FC236}">
                <a16:creationId xmlns:a16="http://schemas.microsoft.com/office/drawing/2014/main" id="{815EB582-E3BD-46EB-8D27-4CBC09672DAE}"/>
              </a:ext>
            </a:extLst>
          </p:cNvPr>
          <p:cNvSpPr/>
          <p:nvPr userDrawn="1"/>
        </p:nvSpPr>
        <p:spPr>
          <a:xfrm>
            <a:off x="90167" y="795420"/>
            <a:ext cx="875228" cy="6127807"/>
          </a:xfrm>
          <a:prstGeom prst="rect">
            <a:avLst/>
          </a:prstGeom>
          <a:solidFill>
            <a:srgbClr val="053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3504770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2268-D82B-47B1-9881-F5ECDBEA5F62}"/>
              </a:ext>
            </a:extLst>
          </p:cNvPr>
          <p:cNvSpPr>
            <a:spLocks noGrp="1"/>
          </p:cNvSpPr>
          <p:nvPr>
            <p:ph type="title"/>
          </p:nvPr>
        </p:nvSpPr>
        <p:spPr>
          <a:xfrm>
            <a:off x="1476831" y="71302"/>
            <a:ext cx="10182364" cy="56502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5E5EE5-E822-4353-9B74-4DC86AB2C016}"/>
              </a:ext>
            </a:extLst>
          </p:cNvPr>
          <p:cNvSpPr>
            <a:spLocks noGrp="1"/>
          </p:cNvSpPr>
          <p:nvPr>
            <p:ph idx="1"/>
          </p:nvPr>
        </p:nvSpPr>
        <p:spPr>
          <a:xfrm>
            <a:off x="1476831" y="1088039"/>
            <a:ext cx="10182364" cy="1117497"/>
          </a:xfrm>
        </p:spPr>
        <p:txBody>
          <a:bodyPr/>
          <a:lstStyle/>
          <a:p>
            <a:pPr lvl="0"/>
            <a:r>
              <a:rPr lang="en-US" dirty="0"/>
              <a:t>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A516B542-C983-42C6-8E67-3DBFAE5D772C}"/>
              </a:ext>
            </a:extLst>
          </p:cNvPr>
          <p:cNvSpPr>
            <a:spLocks noGrp="1"/>
          </p:cNvSpPr>
          <p:nvPr>
            <p:ph type="dt" sz="half" idx="10"/>
          </p:nvPr>
        </p:nvSpPr>
        <p:spPr/>
        <p:txBody>
          <a:bodyPr/>
          <a:lstStyle/>
          <a:p>
            <a:fld id="{D040B3E4-978D-49F9-A4B3-17720E87EA60}" type="datetime1">
              <a:rPr lang="en-US" smtClean="0"/>
              <a:pPr/>
              <a:t>12/8/2022</a:t>
            </a:fld>
            <a:endParaRPr lang="en-US"/>
          </a:p>
        </p:txBody>
      </p:sp>
      <p:sp>
        <p:nvSpPr>
          <p:cNvPr id="5" name="Footer Placeholder 4">
            <a:extLst>
              <a:ext uri="{FF2B5EF4-FFF2-40B4-BE49-F238E27FC236}">
                <a16:creationId xmlns:a16="http://schemas.microsoft.com/office/drawing/2014/main" id="{1D425415-8809-4947-970E-E303A874EF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FD8CE8-FC71-4935-9688-D16E5035C322}"/>
              </a:ext>
            </a:extLst>
          </p:cNvPr>
          <p:cNvSpPr>
            <a:spLocks noGrp="1"/>
          </p:cNvSpPr>
          <p:nvPr>
            <p:ph type="sldNum" sz="quarter" idx="12"/>
          </p:nvPr>
        </p:nvSpPr>
        <p:spPr>
          <a:xfrm>
            <a:off x="11740088" y="6484834"/>
            <a:ext cx="608123" cy="431968"/>
          </a:xfrm>
        </p:spPr>
        <p:txBody>
          <a:bodyPr/>
          <a:lstStyle/>
          <a:p>
            <a:fld id="{17A38C66-BF83-46E8-8BFA-E30DC1102304}" type="slidenum">
              <a:rPr lang="en-US" smtClean="0"/>
              <a:pPr/>
              <a:t>‹#›</a:t>
            </a:fld>
            <a:endParaRPr lang="en-US"/>
          </a:p>
        </p:txBody>
      </p:sp>
    </p:spTree>
    <p:extLst>
      <p:ext uri="{BB962C8B-B14F-4D97-AF65-F5344CB8AC3E}">
        <p14:creationId xmlns:p14="http://schemas.microsoft.com/office/powerpoint/2010/main" val="68137326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440958" y="0"/>
            <a:ext cx="6995517" cy="6994525"/>
          </a:xfrm>
          <a:prstGeom prst="rect">
            <a:avLst/>
          </a:prstGeom>
        </p:spPr>
      </p:pic>
    </p:spTree>
    <p:extLst>
      <p:ext uri="{BB962C8B-B14F-4D97-AF65-F5344CB8AC3E}">
        <p14:creationId xmlns:p14="http://schemas.microsoft.com/office/powerpoint/2010/main" val="3448501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440958" y="0"/>
            <a:ext cx="6995517" cy="6994525"/>
          </a:xfrm>
          <a:prstGeom prst="rect">
            <a:avLst/>
          </a:prstGeom>
        </p:spPr>
      </p:pic>
    </p:spTree>
    <p:extLst>
      <p:ext uri="{BB962C8B-B14F-4D97-AF65-F5344CB8AC3E}">
        <p14:creationId xmlns:p14="http://schemas.microsoft.com/office/powerpoint/2010/main" val="385828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BFEC36D-8617-4F49-ACEF-C3C4630FD8BD}"/>
              </a:ext>
            </a:extLst>
          </p:cNvPr>
          <p:cNvGrpSpPr/>
          <p:nvPr userDrawn="1"/>
        </p:nvGrpSpPr>
        <p:grpSpPr>
          <a:xfrm>
            <a:off x="9573625" y="690030"/>
            <a:ext cx="3125332" cy="3517403"/>
            <a:chOff x="7635728" y="1858693"/>
            <a:chExt cx="3125332" cy="3517403"/>
          </a:xfrm>
        </p:grpSpPr>
        <p:pic>
          <p:nvPicPr>
            <p:cNvPr id="7" name="Graphic 6" descr="Caret Left">
              <a:extLst>
                <a:ext uri="{FF2B5EF4-FFF2-40B4-BE49-F238E27FC236}">
                  <a16:creationId xmlns:a16="http://schemas.microsoft.com/office/drawing/2014/main" id="{BE62BDC2-BA3E-432A-9145-D64D240E0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1858693"/>
              <a:ext cx="3125332" cy="3125332"/>
            </a:xfrm>
            <a:prstGeom prst="rect">
              <a:avLst/>
            </a:prstGeom>
          </p:spPr>
        </p:pic>
        <p:pic>
          <p:nvPicPr>
            <p:cNvPr id="8" name="Graphic 7" descr="Caret Left">
              <a:extLst>
                <a:ext uri="{FF2B5EF4-FFF2-40B4-BE49-F238E27FC236}">
                  <a16:creationId xmlns:a16="http://schemas.microsoft.com/office/drawing/2014/main" id="{A5773E24-40FD-470B-9745-6382591ADA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2250766"/>
              <a:ext cx="3125330" cy="3125330"/>
            </a:xfrm>
            <a:prstGeom prst="rect">
              <a:avLst/>
            </a:prstGeom>
            <a:effectLst>
              <a:reflection blurRad="6350" stA="50000" endA="300" endPos="90000" dir="5400000" sy="-100000" algn="bl" rotWithShape="0"/>
              <a:softEdge rad="63500"/>
            </a:effectLst>
          </p:spPr>
        </p:pic>
      </p:grpSp>
      <p:grpSp>
        <p:nvGrpSpPr>
          <p:cNvPr id="10" name="Group 9">
            <a:extLst>
              <a:ext uri="{FF2B5EF4-FFF2-40B4-BE49-F238E27FC236}">
                <a16:creationId xmlns:a16="http://schemas.microsoft.com/office/drawing/2014/main" id="{22D266D9-528C-4ED8-95FB-A5029E327FB5}"/>
              </a:ext>
            </a:extLst>
          </p:cNvPr>
          <p:cNvGrpSpPr/>
          <p:nvPr userDrawn="1"/>
        </p:nvGrpSpPr>
        <p:grpSpPr>
          <a:xfrm>
            <a:off x="8240617" y="-252256"/>
            <a:ext cx="3350228" cy="3759573"/>
            <a:chOff x="5983595" y="360948"/>
            <a:chExt cx="3350228" cy="3759573"/>
          </a:xfrm>
        </p:grpSpPr>
        <p:pic>
          <p:nvPicPr>
            <p:cNvPr id="11" name="Graphic 10" descr="Caret Left">
              <a:extLst>
                <a:ext uri="{FF2B5EF4-FFF2-40B4-BE49-F238E27FC236}">
                  <a16:creationId xmlns:a16="http://schemas.microsoft.com/office/drawing/2014/main" id="{B1CEEA6A-9348-4728-A9B1-A3B60ACD1D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85135" y="771833"/>
              <a:ext cx="3348688" cy="3348688"/>
            </a:xfrm>
            <a:prstGeom prst="rect">
              <a:avLst/>
            </a:prstGeom>
            <a:effectLst>
              <a:reflection blurRad="6350" stA="50000" endA="300" endPos="90000" dir="5400000" sy="-100000" algn="bl" rotWithShape="0"/>
              <a:softEdge rad="63500"/>
            </a:effectLst>
          </p:spPr>
        </p:pic>
        <p:pic>
          <p:nvPicPr>
            <p:cNvPr id="12" name="Graphic 11" descr="Caret Left">
              <a:extLst>
                <a:ext uri="{FF2B5EF4-FFF2-40B4-BE49-F238E27FC236}">
                  <a16:creationId xmlns:a16="http://schemas.microsoft.com/office/drawing/2014/main" id="{965DAE21-8D23-424F-A24E-0FEB812F7FB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983595" y="360948"/>
              <a:ext cx="3348688" cy="3348688"/>
            </a:xfrm>
            <a:prstGeom prst="rect">
              <a:avLst/>
            </a:prstGeom>
          </p:spPr>
        </p:pic>
      </p:grpSp>
      <p:pic>
        <p:nvPicPr>
          <p:cNvPr id="4" name="MS logo white - EMF" descr="Microsoft logo white text version">
            <a:extLst>
              <a:ext uri="{FF2B5EF4-FFF2-40B4-BE49-F238E27FC236}">
                <a16:creationId xmlns:a16="http://schemas.microsoft.com/office/drawing/2014/main" id="{F2FEBE9D-88D7-4D77-A138-F31DAC2762DD}"/>
              </a:ext>
            </a:extLst>
          </p:cNvPr>
          <p:cNvPicPr>
            <a:picLocks noChangeAspect="1"/>
          </p:cNvPicPr>
          <p:nvPr userDrawn="1"/>
        </p:nvPicPr>
        <p:blipFill>
          <a:blip r:embed="rId8"/>
          <a:stretch>
            <a:fillRect/>
          </a:stretch>
        </p:blipFill>
        <p:spPr bwMode="white">
          <a:xfrm>
            <a:off x="595915" y="597450"/>
            <a:ext cx="1393641" cy="298433"/>
          </a:xfrm>
          <a:prstGeom prst="rect">
            <a:avLst/>
          </a:prstGeom>
        </p:spPr>
      </p:pic>
    </p:spTree>
    <p:extLst>
      <p:ext uri="{BB962C8B-B14F-4D97-AF65-F5344CB8AC3E}">
        <p14:creationId xmlns:p14="http://schemas.microsoft.com/office/powerpoint/2010/main" val="3227014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84697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90698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504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09174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422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8361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4894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839619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61589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7490063" y="6118886"/>
            <a:ext cx="4722575" cy="627864"/>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1126667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8010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81699"/>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6904"/>
            <a:ext cx="2582630"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6253"/>
            <a:ext cx="301486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969770"/>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43287" y="6696086"/>
            <a:ext cx="354990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4819585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040644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05099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898119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445575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21271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956246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288981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836203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11046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7461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969770"/>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43287" y="6696086"/>
            <a:ext cx="354990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0204163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12322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09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7566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3064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0231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60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840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0769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267847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86124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1"/>
            <a:ext cx="6400800" cy="1042416"/>
          </a:xfrm>
        </p:spPr>
        <p:txBody>
          <a:bodyPr lIns="182880" tIns="146304" rIns="182880" bIns="146304"/>
          <a:lstStyle>
            <a:lvl1pPr marL="0" indent="0">
              <a:buNone/>
              <a:defRPr sz="5400"/>
            </a:lvl1pPr>
          </a:lstStyle>
          <a:p>
            <a:pPr lvl="0"/>
            <a:r>
              <a:rPr lang="en-US"/>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699"/>
            <a:ext cx="6400800" cy="1043363"/>
          </a:xfrm>
        </p:spPr>
        <p:txBody>
          <a:bodyPr lIns="182880" tIns="146304" rIns="182880" bIns="146304"/>
          <a:lstStyle>
            <a:lvl1pPr marL="0" indent="0">
              <a:buNone/>
              <a:defRPr sz="5400"/>
            </a:lvl1pPr>
          </a:lstStyle>
          <a:p>
            <a:pPr lvl="0"/>
            <a:r>
              <a:rPr lang="en-US"/>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0"/>
            <a:ext cx="6400800" cy="1043363"/>
          </a:xfrm>
        </p:spPr>
        <p:txBody>
          <a:bodyPr lIns="182880" tIns="146304" rIns="182880" bIns="146304"/>
          <a:lstStyle>
            <a:lvl1pPr marL="0" indent="0">
              <a:buNone/>
              <a:defRPr sz="5400"/>
            </a:lvl1pPr>
          </a:lstStyle>
          <a:p>
            <a:pPr lvl="0"/>
            <a:r>
              <a:rPr lang="en-US"/>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644366"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400"/>
            </a:lvl1pPr>
          </a:lstStyle>
          <a:p>
            <a:pPr lvl="0"/>
            <a:r>
              <a:rPr lang="en-US"/>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699"/>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3" y="6118886"/>
            <a:ext cx="4722575" cy="627864"/>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505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16251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3634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94820" y="341737"/>
            <a:ext cx="11036743" cy="1165754"/>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dirty="0"/>
              <a:t>Headline</a:t>
            </a:r>
          </a:p>
        </p:txBody>
      </p:sp>
    </p:spTree>
    <p:extLst>
      <p:ext uri="{BB962C8B-B14F-4D97-AF65-F5344CB8AC3E}">
        <p14:creationId xmlns:p14="http://schemas.microsoft.com/office/powerpoint/2010/main" val="410710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Square Photo body text">
    <p:spTree>
      <p:nvGrpSpPr>
        <p:cNvPr id="1" name=""/>
        <p:cNvGrpSpPr/>
        <p:nvPr/>
      </p:nvGrpSpPr>
      <p:grpSpPr>
        <a:xfrm>
          <a:off x="0" y="0"/>
          <a:ext cx="0" cy="0"/>
          <a:chOff x="0" y="0"/>
          <a:chExt cx="0" cy="0"/>
        </a:xfrm>
      </p:grpSpPr>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itle 4">
            <a:extLst>
              <a:ext uri="{FF2B5EF4-FFF2-40B4-BE49-F238E27FC236}">
                <a16:creationId xmlns:a16="http://schemas.microsoft.com/office/drawing/2014/main" id="{27EDB658-16F9-42B5-B69E-532663EC8F63}"/>
              </a:ext>
            </a:extLst>
          </p:cNvPr>
          <p:cNvSpPr>
            <a:spLocks noGrp="1"/>
          </p:cNvSpPr>
          <p:nvPr>
            <p:ph type="title"/>
          </p:nvPr>
        </p:nvSpPr>
        <p:spPr>
          <a:xfrm>
            <a:off x="600060" y="466302"/>
            <a:ext cx="4221329" cy="403700"/>
          </a:xfrm>
        </p:spPr>
        <p:txBody>
          <a:bodyPr vert="horz" wrap="square" lIns="0" tIns="64008" rIns="0" bIns="0" rtlCol="0" anchor="t">
            <a:spAutoFit/>
          </a:bodyPr>
          <a:lstStyle>
            <a:lvl1pPr>
              <a:defRPr lang="en-US" sz="2448" spc="0"/>
            </a:lvl1pPr>
          </a:lstStyle>
          <a:p>
            <a:pPr lvl="0"/>
            <a:r>
              <a:rPr lang="en-US"/>
              <a:t>Click to edit Master title style</a:t>
            </a:r>
          </a:p>
        </p:txBody>
      </p:sp>
      <p:sp>
        <p:nvSpPr>
          <p:cNvPr id="38" name="Text Placeholder 3">
            <a:extLst>
              <a:ext uri="{FF2B5EF4-FFF2-40B4-BE49-F238E27FC236}">
                <a16:creationId xmlns:a16="http://schemas.microsoft.com/office/drawing/2014/main" id="{CCE37802-0079-469F-B559-1C453A35F476}"/>
              </a:ext>
            </a:extLst>
          </p:cNvPr>
          <p:cNvSpPr>
            <a:spLocks noGrp="1"/>
          </p:cNvSpPr>
          <p:nvPr>
            <p:ph type="body" sz="quarter" idx="10"/>
          </p:nvPr>
        </p:nvSpPr>
        <p:spPr>
          <a:xfrm>
            <a:off x="595916" y="1329781"/>
            <a:ext cx="3844882" cy="467179"/>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3281993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CB5460-AC69-4153-8230-7A0854E48936}" type="datetimeFigureOut">
              <a:rPr lang="en-GB" smtClean="0"/>
              <a:t>08/12/2022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EC8440-931D-4121-8874-B7F159AD24EC}" type="slidenum">
              <a:rPr lang="en-GB" smtClean="0"/>
              <a:t>‹#›</a:t>
            </a:fld>
            <a:endParaRPr lang="en-GB"/>
          </a:p>
        </p:txBody>
      </p:sp>
    </p:spTree>
    <p:extLst>
      <p:ext uri="{BB962C8B-B14F-4D97-AF65-F5344CB8AC3E}">
        <p14:creationId xmlns:p14="http://schemas.microsoft.com/office/powerpoint/2010/main" val="4290527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616531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5CE2-6A30-4A54-B875-FDA3872AF032}"/>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4733616-B714-410C-AFD0-D10964857F5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40467147-7EBC-4D36-B0FC-486493B758E3}"/>
              </a:ext>
            </a:extLst>
          </p:cNvPr>
          <p:cNvSpPr>
            <a:spLocks noGrp="1"/>
          </p:cNvSpPr>
          <p:nvPr>
            <p:ph type="dt" sz="half" idx="10"/>
          </p:nvPr>
        </p:nvSpPr>
        <p:spPr/>
        <p:txBody>
          <a:bodyPr/>
          <a:lstStyle/>
          <a:p>
            <a:fld id="{A620CF70-B9D0-4A97-AF80-B126E63F0919}" type="datetimeFigureOut">
              <a:rPr lang="en-US" smtClean="0"/>
              <a:t>12/8/2022</a:t>
            </a:fld>
            <a:endParaRPr lang="en-US"/>
          </a:p>
        </p:txBody>
      </p:sp>
      <p:sp>
        <p:nvSpPr>
          <p:cNvPr id="5" name="Footer Placeholder 4">
            <a:extLst>
              <a:ext uri="{FF2B5EF4-FFF2-40B4-BE49-F238E27FC236}">
                <a16:creationId xmlns:a16="http://schemas.microsoft.com/office/drawing/2014/main" id="{6F6DCE72-0C81-4208-A6C1-4DA46A832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F2A7D-E09A-4EBD-A882-7134CB9C8EF7}"/>
              </a:ext>
            </a:extLst>
          </p:cNvPr>
          <p:cNvSpPr>
            <a:spLocks noGrp="1"/>
          </p:cNvSpPr>
          <p:nvPr>
            <p:ph type="sldNum" sz="quarter" idx="12"/>
          </p:nvPr>
        </p:nvSpPr>
        <p:spPr/>
        <p:txBody>
          <a:bodyPr/>
          <a:lstStyle/>
          <a:p>
            <a:fld id="{EAE2B4C8-6584-4330-968C-3EC75ECD6A68}" type="slidenum">
              <a:rPr lang="en-US" smtClean="0"/>
              <a:t>‹#›</a:t>
            </a:fld>
            <a:endParaRPr lang="en-US"/>
          </a:p>
        </p:txBody>
      </p:sp>
    </p:spTree>
    <p:extLst>
      <p:ext uri="{BB962C8B-B14F-4D97-AF65-F5344CB8AC3E}">
        <p14:creationId xmlns:p14="http://schemas.microsoft.com/office/powerpoint/2010/main" val="39240951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5"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Tree>
    <p:extLst>
      <p:ext uri="{BB962C8B-B14F-4D97-AF65-F5344CB8AC3E}">
        <p14:creationId xmlns:p14="http://schemas.microsoft.com/office/powerpoint/2010/main" val="394129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2_BASIC DARK">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46097" y="2102767"/>
            <a:ext cx="6636346"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87866" y="3730416"/>
            <a:ext cx="6595721" cy="172066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688058" y="633574"/>
            <a:ext cx="2342222"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1600" b="0" kern="1200" cap="all" spc="10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
        <p:nvSpPr>
          <p:cNvPr id="6" name="Text Placeholder 2"/>
          <p:cNvSpPr>
            <a:spLocks noGrp="1"/>
          </p:cNvSpPr>
          <p:nvPr>
            <p:ph type="body" sz="quarter" idx="18" hasCustomPrompt="1"/>
          </p:nvPr>
        </p:nvSpPr>
        <p:spPr>
          <a:xfrm>
            <a:off x="687867" y="6034752"/>
            <a:ext cx="6255478" cy="313010"/>
          </a:xfrm>
        </p:spPr>
        <p:txBody>
          <a:bodyPr lIns="0" tIns="0" rIns="0" bIns="0" anchor="b" anchorCtr="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800"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Source</a:t>
            </a:r>
          </a:p>
        </p:txBody>
      </p:sp>
    </p:spTree>
    <p:extLst>
      <p:ext uri="{BB962C8B-B14F-4D97-AF65-F5344CB8AC3E}">
        <p14:creationId xmlns:p14="http://schemas.microsoft.com/office/powerpoint/2010/main" val="1161540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820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29024038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4606860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31577504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3385609"/>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5874708"/>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242455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7785007"/>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3916660"/>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4106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541481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0711903"/>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8112927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70251244"/>
      </p:ext>
    </p:extLst>
  </p:cSld>
  <p:clrMapOvr>
    <a:masterClrMapping/>
  </p:clrMapOvr>
  <p:transition spd="med">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9137645"/>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5459586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670537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088843"/>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4142455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0140268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8_BULLETED LIST_AL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400978" y="34796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46567" y="1730195"/>
            <a:ext cx="10989103" cy="3044250"/>
          </a:xfrm>
        </p:spPr>
        <p:txBody>
          <a:bodyPr lIns="0" tIns="0" rIns="0" bIns="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292823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FAE729-3AE5-423F-AD7A-445AF741209C}"/>
              </a:ext>
            </a:extLst>
          </p:cNvPr>
          <p:cNvSpPr/>
          <p:nvPr userDrawn="1"/>
        </p:nvSpPr>
        <p:spPr>
          <a:xfrm>
            <a:off x="0"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6609102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HEADLINE ONLY">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3523900"/>
      </p:ext>
    </p:extLst>
  </p:cSld>
  <p:clrMapOvr>
    <a:overrideClrMapping bg1="lt1" tx1="dk1" bg2="lt2" tx2="dk2" accent1="accent1" accent2="accent2" accent3="accent3" accent4="accent4" accent5="accent5" accent6="accent6" hlink="hlink" folHlink="folHlink"/>
  </p:clrMapOvr>
  <p:transition advClick="0" advTm="3000">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7_DIVIDER PHOTO ALT">
    <p:bg>
      <p:bgPr>
        <a:solidFill>
          <a:schemeClr val="accent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6"/>
          </a:xfrm>
          <a:prstGeom prst="rect">
            <a:avLst/>
          </a:prstGeom>
        </p:spPr>
      </p:pic>
      <p:sp>
        <p:nvSpPr>
          <p:cNvPr id="7"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5"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Tree>
    <p:extLst>
      <p:ext uri="{BB962C8B-B14F-4D97-AF65-F5344CB8AC3E}">
        <p14:creationId xmlns:p14="http://schemas.microsoft.com/office/powerpoint/2010/main" val="3466959875"/>
      </p:ext>
    </p:extLst>
  </p:cSld>
  <p:clrMapOvr>
    <a:overrideClrMapping bg1="dk1" tx1="lt1" bg2="dk2" tx2="lt2" accent1="accent1" accent2="accent2" accent3="accent3" accent4="accent4" accent5="accent5" accent6="accent6" hlink="hlink" folHlink="folHlink"/>
  </p:clrMapOvr>
  <p:transition advClick="0" advTm="3000">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553909"/>
          </a:xfrm>
        </p:spPr>
        <p:txBody>
          <a:bodyPr/>
          <a:lstStyle>
            <a:lvl1pPr>
              <a:defRPr sz="3599">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4639" y="1212850"/>
            <a:ext cx="11887200" cy="1723292"/>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800"/>
            </a:lvl2pPr>
            <a:lvl3pPr marL="228557" indent="0">
              <a:buNone/>
              <a:defRPr sz="1800"/>
            </a:lvl3pPr>
            <a:lvl4pPr marL="457112" indent="0">
              <a:buNone/>
              <a:defRPr sz="1599"/>
            </a:lvl4pPr>
            <a:lvl5pPr marL="685669" indent="0">
              <a:buNone/>
              <a:defRPr sz="15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0477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88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4121382B-19B1-4116-BE91-EB57DDB59A92}"/>
              </a:ext>
            </a:extLst>
          </p:cNvPr>
          <p:cNvSpPr>
            <a:spLocks noGrp="1"/>
          </p:cNvSpPr>
          <p:nvPr>
            <p:ph type="title" hasCustomPrompt="1"/>
          </p:nvPr>
        </p:nvSpPr>
        <p:spPr>
          <a:xfrm>
            <a:off x="622215" y="1127051"/>
            <a:ext cx="6628818" cy="3799253"/>
          </a:xfrm>
        </p:spPr>
        <p:txBody>
          <a:bodyPr vert="horz" lIns="0" tIns="0" rIns="0" bIns="0" rtlCol="0" anchor="ctr" anchorCtr="0">
            <a:noAutofit/>
          </a:bodyPr>
          <a:lstStyle>
            <a:lvl1pPr>
              <a:defRPr lang="en-US" sz="6599">
                <a:gradFill>
                  <a:gsLst>
                    <a:gs pos="0">
                      <a:schemeClr val="bg1"/>
                    </a:gs>
                    <a:gs pos="100000">
                      <a:schemeClr val="bg1"/>
                    </a:gs>
                  </a:gsLst>
                  <a:lin ang="5400000" scaled="1"/>
                </a:gradFill>
              </a:defRPr>
            </a:lvl1pPr>
          </a:lstStyle>
          <a:p>
            <a:pPr lvl="0">
              <a:buClrTx/>
            </a:pPr>
            <a:r>
              <a:rPr lang="en-US"/>
              <a:t>Headline here</a:t>
            </a:r>
          </a:p>
        </p:txBody>
      </p:sp>
      <p:sp>
        <p:nvSpPr>
          <p:cNvPr id="19" name="Text Placeholder 2"/>
          <p:cNvSpPr>
            <a:spLocks noGrp="1"/>
          </p:cNvSpPr>
          <p:nvPr userDrawn="1">
            <p:ph type="body" sz="quarter" idx="12" hasCustomPrompt="1"/>
          </p:nvPr>
        </p:nvSpPr>
        <p:spPr>
          <a:xfrm>
            <a:off x="622213" y="5702888"/>
            <a:ext cx="8239936" cy="348238"/>
          </a:xfrm>
        </p:spPr>
        <p:txBody>
          <a:bodyPr lIns="0" tIns="0" rIns="0" bIns="0">
            <a:noAutofit/>
          </a:bodyPr>
          <a:lstStyle>
            <a:lvl1pPr marL="0" indent="0" algn="l" defTabSz="508525"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22213" y="5247933"/>
            <a:ext cx="8239938" cy="272633"/>
          </a:xfrm>
        </p:spPr>
        <p:txBody>
          <a:bodyPr lIns="0" tIns="0" rIns="0" bIns="0">
            <a:noAutofit/>
          </a:bodyPr>
          <a:lstStyle>
            <a:lvl1pPr marL="0" indent="0" algn="l" defTabSz="508525"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998" y="23161"/>
            <a:ext cx="2177513" cy="975815"/>
          </a:xfrm>
          <a:prstGeom prst="rect">
            <a:avLst/>
          </a:prstGeom>
        </p:spPr>
      </p:pic>
    </p:spTree>
    <p:extLst>
      <p:ext uri="{BB962C8B-B14F-4D97-AF65-F5344CB8AC3E}">
        <p14:creationId xmlns:p14="http://schemas.microsoft.com/office/powerpoint/2010/main" val="2458479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91" y="0"/>
            <a:ext cx="12429295" cy="6994525"/>
          </a:xfrm>
          <a:prstGeom prst="rect">
            <a:avLst/>
          </a:prstGeom>
        </p:spPr>
      </p:pic>
      <p:sp>
        <p:nvSpPr>
          <p:cNvPr id="2" name="Title 1">
            <a:extLst>
              <a:ext uri="{FF2B5EF4-FFF2-40B4-BE49-F238E27FC236}">
                <a16:creationId xmlns:a16="http://schemas.microsoft.com/office/drawing/2014/main" id="{B5970D28-6DCF-4F1B-AE4C-895362702501}"/>
              </a:ext>
            </a:extLst>
          </p:cNvPr>
          <p:cNvSpPr>
            <a:spLocks noGrp="1"/>
          </p:cNvSpPr>
          <p:nvPr>
            <p:ph type="title" hasCustomPrompt="1"/>
          </p:nvPr>
        </p:nvSpPr>
        <p:spPr>
          <a:xfrm>
            <a:off x="622213" y="1127052"/>
            <a:ext cx="6628817" cy="3799253"/>
          </a:xfrm>
        </p:spPr>
        <p:txBody>
          <a:bodyPr vert="horz" lIns="0" tIns="0" rIns="0" bIns="0" rtlCol="0" anchor="ctr" anchorCtr="0">
            <a:noAutofit/>
          </a:bodyPr>
          <a:lstStyle>
            <a:lvl1pPr>
              <a:defRPr lang="en-US" sz="6599" b="0">
                <a:gradFill>
                  <a:gsLst>
                    <a:gs pos="0">
                      <a:schemeClr val="tx1"/>
                    </a:gs>
                    <a:gs pos="100000">
                      <a:schemeClr val="tx1"/>
                    </a:gs>
                  </a:gsLst>
                  <a:lin ang="5400000" scaled="1"/>
                </a:gradFill>
              </a:defRPr>
            </a:lvl1pPr>
          </a:lstStyle>
          <a:p>
            <a:pPr lvl="0">
              <a:buClrTx/>
            </a:pPr>
            <a:r>
              <a:rPr lang="en-US"/>
              <a:t>Headline here</a:t>
            </a:r>
          </a:p>
        </p:txBody>
      </p:sp>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525"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22213" y="5247933"/>
            <a:ext cx="8239938" cy="272633"/>
          </a:xfrm>
        </p:spPr>
        <p:txBody>
          <a:bodyPr lIns="0" tIns="0" rIns="0" bIns="0">
            <a:noAutofit/>
          </a:bodyPr>
          <a:lstStyle>
            <a:lvl1pPr marL="0" indent="0" algn="l" defTabSz="508525"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16" name="Straight Connector 15"/>
          <p:cNvCxnSpPr/>
          <p:nvPr userDrawn="1"/>
        </p:nvCxnSpPr>
        <p:spPr>
          <a:xfrm>
            <a:off x="622213" y="5290932"/>
            <a:ext cx="0" cy="1017079"/>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8" y="23161"/>
            <a:ext cx="2177513" cy="975815"/>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6817283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1"/>
            <a:ext cx="12426696" cy="6995160"/>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1"/>
            <a:ext cx="8499021" cy="6995160"/>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a:endParaRPr lang="en-US" sz="1800">
              <a:gradFill>
                <a:gsLst>
                  <a:gs pos="53097">
                    <a:schemeClr val="tx1"/>
                  </a:gs>
                  <a:gs pos="29000">
                    <a:schemeClr val="tx1"/>
                  </a:gs>
                </a:gsLst>
                <a:lin ang="5400000" scaled="1"/>
              </a:gradFill>
            </a:endParaRPr>
          </a:p>
        </p:txBody>
      </p:sp>
      <p:sp>
        <p:nvSpPr>
          <p:cNvPr id="2" name="Title 1">
            <a:extLst>
              <a:ext uri="{FF2B5EF4-FFF2-40B4-BE49-F238E27FC236}">
                <a16:creationId xmlns:a16="http://schemas.microsoft.com/office/drawing/2014/main" id="{B42968C6-25B9-48E4-8929-E820ED106F72}"/>
              </a:ext>
            </a:extLst>
          </p:cNvPr>
          <p:cNvSpPr>
            <a:spLocks noGrp="1"/>
          </p:cNvSpPr>
          <p:nvPr>
            <p:ph type="title" hasCustomPrompt="1"/>
          </p:nvPr>
        </p:nvSpPr>
        <p:spPr>
          <a:xfrm>
            <a:off x="622213" y="1127051"/>
            <a:ext cx="6628819" cy="3799253"/>
          </a:xfrm>
        </p:spPr>
        <p:txBody>
          <a:bodyPr vert="horz" lIns="0" tIns="0" rIns="0" bIns="0" rtlCol="0" anchor="ctr" anchorCtr="0">
            <a:noAutofit/>
          </a:bodyPr>
          <a:lstStyle>
            <a:lvl1pPr>
              <a:defRPr lang="en-US" sz="6599" b="0" dirty="0">
                <a:gradFill>
                  <a:gsLst>
                    <a:gs pos="0">
                      <a:schemeClr val="tx1"/>
                    </a:gs>
                    <a:gs pos="100000">
                      <a:schemeClr val="tx1"/>
                    </a:gs>
                  </a:gsLst>
                  <a:lin ang="5400000" scaled="1"/>
                </a:gradFill>
              </a:defRPr>
            </a:lvl1pPr>
          </a:lstStyle>
          <a:p>
            <a:pPr lvl="0">
              <a:buClrTx/>
            </a:pPr>
            <a:r>
              <a:rPr lang="en-US"/>
              <a:t>Headline here</a:t>
            </a:r>
          </a:p>
        </p:txBody>
      </p:sp>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525"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22213" y="5247933"/>
            <a:ext cx="8239938" cy="272633"/>
          </a:xfrm>
        </p:spPr>
        <p:txBody>
          <a:bodyPr lIns="0" tIns="0" rIns="0" bIns="0">
            <a:noAutofit/>
          </a:bodyPr>
          <a:lstStyle>
            <a:lvl1pPr marL="0" indent="0" algn="l" defTabSz="508525"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8" y="23161"/>
            <a:ext cx="2177513" cy="975815"/>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559815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9_COV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DC16B-6D8C-476F-BD65-7C1696B8451A}"/>
              </a:ext>
            </a:extLst>
          </p:cNvPr>
          <p:cNvSpPr>
            <a:spLocks noGrp="1"/>
          </p:cNvSpPr>
          <p:nvPr>
            <p:ph type="title" hasCustomPrompt="1"/>
          </p:nvPr>
        </p:nvSpPr>
        <p:spPr>
          <a:xfrm>
            <a:off x="622213" y="1127051"/>
            <a:ext cx="6628819" cy="3799253"/>
          </a:xfrm>
        </p:spPr>
        <p:txBody>
          <a:bodyPr vert="horz" lIns="0" tIns="0" rIns="0" bIns="0" rtlCol="0" anchor="ctr" anchorCtr="0">
            <a:noAutofit/>
          </a:bodyPr>
          <a:lstStyle>
            <a:lvl1pPr>
              <a:defRPr lang="en-US" sz="6599" b="0">
                <a:gradFill>
                  <a:gsLst>
                    <a:gs pos="0">
                      <a:schemeClr val="tx1"/>
                    </a:gs>
                    <a:gs pos="100000">
                      <a:schemeClr val="tx1"/>
                    </a:gs>
                  </a:gsLst>
                  <a:lin ang="5400000" scaled="1"/>
                </a:gradFill>
              </a:defRPr>
            </a:lvl1pPr>
          </a:lstStyle>
          <a:p>
            <a:pPr lvl="0">
              <a:buClrTx/>
            </a:pPr>
            <a:r>
              <a:rPr lang="en-US"/>
              <a:t>Headline here</a:t>
            </a:r>
          </a:p>
        </p:txBody>
      </p:sp>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525"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22213" y="5247933"/>
            <a:ext cx="8239938" cy="272633"/>
          </a:xfrm>
        </p:spPr>
        <p:txBody>
          <a:bodyPr lIns="0" tIns="0" rIns="0" bIns="0">
            <a:noAutofit/>
          </a:bodyPr>
          <a:lstStyle>
            <a:lvl1pPr marL="0" indent="0" algn="l" defTabSz="508525"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8" y="23161"/>
            <a:ext cx="2177513" cy="975815"/>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197573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7191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94820" y="341737"/>
            <a:ext cx="11036743" cy="1165754"/>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4101404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HEADLIN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8C1A95-D2D6-4ED3-9BC9-322CE320998D}"/>
              </a:ext>
            </a:extLst>
          </p:cNvPr>
          <p:cNvSpPr>
            <a:spLocks noGrp="1"/>
          </p:cNvSpPr>
          <p:nvPr>
            <p:ph type="pic" sz="quarter" idx="16"/>
          </p:nvPr>
        </p:nvSpPr>
        <p:spPr>
          <a:xfrm>
            <a:off x="7998526" y="0"/>
            <a:ext cx="4437949" cy="6994525"/>
          </a:xfrm>
          <a:solidFill>
            <a:schemeClr val="bg1">
              <a:lumMod val="95000"/>
            </a:schemeClr>
          </a:solidFill>
          <a:effectLst>
            <a:outerShdw blurRad="381000" dist="38100" dir="2700000" sx="101000" sy="101000" algn="ctr" rotWithShape="0">
              <a:srgbClr val="000000">
                <a:alpha val="40000"/>
              </a:srgbClr>
            </a:outerShdw>
          </a:effectLst>
        </p:spPr>
        <p:txBody>
          <a:bodyPr/>
          <a:lstStyle/>
          <a:p>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pPr defTabSz="932418"/>
            <a:fld id="{6917C22C-C5D7-4539-A137-217872CE6377}" type="slidenum">
              <a:rPr lang="en-US" smtClean="0">
                <a:solidFill>
                  <a:srgbClr val="505050"/>
                </a:solidFill>
              </a:rPr>
              <a:pPr defTabSz="932418"/>
              <a:t>‹#›</a:t>
            </a:fld>
            <a:endParaRPr lang="en-US">
              <a:solidFill>
                <a:srgbClr val="505050"/>
              </a:solidFill>
            </a:endParaRPr>
          </a:p>
        </p:txBody>
      </p:sp>
      <p:sp>
        <p:nvSpPr>
          <p:cNvPr id="3" name="Title 2">
            <a:extLst>
              <a:ext uri="{FF2B5EF4-FFF2-40B4-BE49-F238E27FC236}">
                <a16:creationId xmlns:a16="http://schemas.microsoft.com/office/drawing/2014/main" id="{708E4156-82C0-495E-977B-9B2DDBA8862C}"/>
              </a:ext>
            </a:extLst>
          </p:cNvPr>
          <p:cNvSpPr>
            <a:spLocks noGrp="1"/>
          </p:cNvSpPr>
          <p:nvPr>
            <p:ph type="title" hasCustomPrompt="1"/>
          </p:nvPr>
        </p:nvSpPr>
        <p:spPr>
          <a:xfrm>
            <a:off x="394822" y="341737"/>
            <a:ext cx="7238877" cy="1165754"/>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2896401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A1761E8-4828-446A-A53C-C6AF713FEE91}"/>
              </a:ext>
            </a:extLst>
          </p:cNvPr>
          <p:cNvSpPr>
            <a:spLocks noGrp="1"/>
          </p:cNvSpPr>
          <p:nvPr>
            <p:ph type="pic" sz="quarter" idx="16"/>
          </p:nvPr>
        </p:nvSpPr>
        <p:spPr>
          <a:xfrm>
            <a:off x="0" y="1"/>
            <a:ext cx="12436475" cy="3945565"/>
          </a:xfrm>
          <a:solidFill>
            <a:schemeClr val="bg2"/>
          </a:solidFill>
        </p:spPr>
        <p:txBody>
          <a:bodyPr/>
          <a:lstStyle/>
          <a:p>
            <a:endParaRPr lang="en-US"/>
          </a:p>
        </p:txBody>
      </p:sp>
      <p:sp>
        <p:nvSpPr>
          <p:cNvPr id="5" name="Rectangle 4">
            <a:extLst>
              <a:ext uri="{FF2B5EF4-FFF2-40B4-BE49-F238E27FC236}">
                <a16:creationId xmlns:a16="http://schemas.microsoft.com/office/drawing/2014/main" id="{83965C85-0467-40C9-B76C-E3D49883E9B4}"/>
              </a:ext>
            </a:extLst>
          </p:cNvPr>
          <p:cNvSpPr/>
          <p:nvPr userDrawn="1"/>
        </p:nvSpPr>
        <p:spPr bwMode="auto">
          <a:xfrm>
            <a:off x="0" y="3945565"/>
            <a:ext cx="12436475" cy="854886"/>
          </a:xfrm>
          <a:prstGeom prst="rect">
            <a:avLst/>
          </a:prstGeom>
          <a:solidFill>
            <a:schemeClr val="accent6"/>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pPr defTabSz="932418"/>
            <a:fld id="{6917C22C-C5D7-4539-A137-217872CE6377}" type="slidenum">
              <a:rPr lang="en-US" smtClean="0">
                <a:solidFill>
                  <a:srgbClr val="505050"/>
                </a:solidFill>
              </a:rPr>
              <a:pPr defTabSz="932418"/>
              <a:t>‹#›</a:t>
            </a:fld>
            <a:endParaRPr lang="en-US">
              <a:solidFill>
                <a:srgbClr val="505050"/>
              </a:solidFill>
            </a:endParaRPr>
          </a:p>
        </p:txBody>
      </p:sp>
      <p:sp>
        <p:nvSpPr>
          <p:cNvPr id="3" name="Title 2">
            <a:extLst>
              <a:ext uri="{FF2B5EF4-FFF2-40B4-BE49-F238E27FC236}">
                <a16:creationId xmlns:a16="http://schemas.microsoft.com/office/drawing/2014/main" id="{501FEBF7-06F4-4471-95BB-E7568490B8A4}"/>
              </a:ext>
            </a:extLst>
          </p:cNvPr>
          <p:cNvSpPr>
            <a:spLocks noGrp="1"/>
          </p:cNvSpPr>
          <p:nvPr>
            <p:ph type="title"/>
          </p:nvPr>
        </p:nvSpPr>
        <p:spPr>
          <a:xfrm>
            <a:off x="394823" y="4153278"/>
            <a:ext cx="10757073" cy="647175"/>
          </a:xfrm>
        </p:spPr>
        <p:txBody>
          <a:bodyPr vert="horz" lIns="0" tIns="0" rIns="0" bIns="0" rtlCol="0" anchor="t" anchorCtr="0">
            <a:noAutofit/>
          </a:bodyPr>
          <a:lstStyle>
            <a:lvl1pPr>
              <a:defRPr lang="en-US" b="0">
                <a:gradFill>
                  <a:gsLst>
                    <a:gs pos="0">
                      <a:schemeClr val="bg1"/>
                    </a:gs>
                    <a:gs pos="100000">
                      <a:schemeClr val="bg1"/>
                    </a:gs>
                  </a:gsLst>
                  <a:lin ang="5400000" scaled="1"/>
                </a:gradFill>
              </a:defRPr>
            </a:lvl1pPr>
          </a:lstStyle>
          <a:p>
            <a:pPr lvl="0">
              <a:buClrTx/>
            </a:pPr>
            <a:r>
              <a:rPr lang="en-US"/>
              <a:t>Click to edit Master title style</a:t>
            </a:r>
          </a:p>
        </p:txBody>
      </p:sp>
    </p:spTree>
    <p:extLst>
      <p:ext uri="{BB962C8B-B14F-4D97-AF65-F5344CB8AC3E}">
        <p14:creationId xmlns:p14="http://schemas.microsoft.com/office/powerpoint/2010/main" val="19577405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22" name="Text Placeholder 2"/>
          <p:cNvSpPr>
            <a:spLocks noGrp="1"/>
          </p:cNvSpPr>
          <p:nvPr>
            <p:ph type="body" sz="quarter" idx="16" hasCustomPrompt="1"/>
          </p:nvPr>
        </p:nvSpPr>
        <p:spPr>
          <a:xfrm>
            <a:off x="435650" y="2185093"/>
            <a:ext cx="7168184"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36125" y="1678138"/>
            <a:ext cx="717009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79EEFA13-4371-48E3-92DC-D21C5F8ACC96}"/>
              </a:ext>
            </a:extLst>
          </p:cNvPr>
          <p:cNvSpPr>
            <a:spLocks noGrp="1"/>
          </p:cNvSpPr>
          <p:nvPr>
            <p:ph type="title" hasCustomPrompt="1"/>
          </p:nvPr>
        </p:nvSpPr>
        <p:spPr>
          <a:xfrm>
            <a:off x="394821" y="341736"/>
            <a:ext cx="10995442" cy="1170432"/>
          </a:xfrm>
        </p:spPr>
        <p:txBody>
          <a:bodyPr vert="horz" lIns="0" tIns="0" rIns="0" bIns="0" rtlCol="0" anchor="t" anchorCtr="0">
            <a:noAutofit/>
          </a:bodyPr>
          <a:lstStyle>
            <a:lvl1pPr>
              <a:defRPr lang="en-US" b="0" dirty="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3143659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5106" y="351027"/>
            <a:ext cx="11036744" cy="1170432"/>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599" b="0" kern="1200" cap="none" spc="-100"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5934" y="2180388"/>
            <a:ext cx="7168184"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36409" y="1673433"/>
            <a:ext cx="717009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044982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400978" y="347968"/>
            <a:ext cx="11036744" cy="1170432"/>
          </a:xfrm>
        </p:spPr>
        <p:txBody>
          <a:bodyPr vert="horz" lIns="0" tIns="0" rIns="0" bIns="0" rtlCol="0" anchor="t" anchorCtr="0">
            <a:noAutofit/>
          </a:bodyPr>
          <a:lstStyle>
            <a:lvl1pPr>
              <a:defRPr lang="en-US" sz="3599" spc="-100" dirty="0">
                <a:gradFill>
                  <a:gsLst>
                    <a:gs pos="56637">
                      <a:schemeClr val="tx1"/>
                    </a:gs>
                    <a:gs pos="33000">
                      <a:schemeClr val="tx1"/>
                    </a:gs>
                  </a:gsLst>
                  <a:lin ang="5400000" scaled="1"/>
                </a:gradFill>
                <a:latin typeface="Segoe UI Semibold" panose="020B0702040204020203" pitchFamily="34" charset="0"/>
                <a:cs typeface="Segoe UI Semibold" panose="020B0702040204020203" pitchFamily="34" charset="0"/>
              </a:defRPr>
            </a:lvl1pPr>
          </a:lstStyle>
          <a:p>
            <a:pPr marL="0" lvl="0" indent="0">
              <a:lnSpc>
                <a:spcPct val="90000"/>
              </a:lnSpc>
              <a:spcBef>
                <a:spcPts val="0"/>
              </a:spcBef>
              <a:spcAft>
                <a:spcPts val="0"/>
              </a:spcAft>
              <a:buFont typeface="Arial"/>
              <a:buNone/>
            </a:pPr>
            <a:r>
              <a:rPr lang="en-US"/>
              <a:t>Headline</a:t>
            </a:r>
          </a:p>
        </p:txBody>
      </p:sp>
      <p:sp>
        <p:nvSpPr>
          <p:cNvPr id="7" name="Text Placeholder 2"/>
          <p:cNvSpPr>
            <a:spLocks noGrp="1"/>
          </p:cNvSpPr>
          <p:nvPr>
            <p:ph type="body" sz="quarter" idx="16" hasCustomPrompt="1"/>
          </p:nvPr>
        </p:nvSpPr>
        <p:spPr>
          <a:xfrm>
            <a:off x="446567" y="1730194"/>
            <a:ext cx="10989103" cy="3044250"/>
          </a:xfrm>
        </p:spPr>
        <p:txBody>
          <a:bodyPr lIns="0" tIns="0" rIns="0" bIns="0">
            <a:noAutofit/>
          </a:bodyPr>
          <a:lstStyle>
            <a:lvl1pPr marL="169828" marR="0" indent="-169828" algn="l" defTabSz="508525" rtl="0" eaLnBrk="1" fontAlgn="auto" latinLnBrk="0" hangingPunct="1">
              <a:lnSpc>
                <a:spcPct val="114000"/>
              </a:lnSpc>
              <a:spcBef>
                <a:spcPts val="1199"/>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52345" indent="-285692" algn="l" defTabSz="508525" rtl="0" eaLnBrk="1" latinLnBrk="0" hangingPunct="1">
              <a:lnSpc>
                <a:spcPct val="114000"/>
              </a:lnSpc>
              <a:spcBef>
                <a:spcPts val="1199"/>
              </a:spcBef>
              <a:spcAft>
                <a:spcPts val="0"/>
              </a:spcAft>
              <a:buFont typeface="Arial" panose="020B0604020202020204" pitchFamily="34" charset="0"/>
              <a:buChar char="•"/>
              <a:defRPr lang="en-US" sz="2000" kern="1200" dirty="0" smtClean="0">
                <a:solidFill>
                  <a:schemeClr val="tx1"/>
                </a:solidFill>
                <a:latin typeface="Segoe UI" panose="020B0502040204020203" pitchFamily="34" charset="0"/>
                <a:ea typeface="+mn-ea"/>
                <a:cs typeface="Segoe UI" panose="020B0502040204020203" pitchFamily="34" charset="0"/>
              </a:defRPr>
            </a:lvl2pPr>
            <a:lvl3pPr marL="618997" indent="-285692" algn="l" defTabSz="508525" rtl="0" eaLnBrk="1" latinLnBrk="0" hangingPunct="1">
              <a:lnSpc>
                <a:spcPct val="114000"/>
              </a:lnSpc>
              <a:spcBef>
                <a:spcPts val="1199"/>
              </a:spcBef>
              <a:spcAft>
                <a:spcPts val="0"/>
              </a:spcAft>
              <a:buClr>
                <a:schemeClr val="accent4"/>
              </a:buClr>
              <a:buFont typeface="Arial" panose="020B0604020202020204" pitchFamily="34" charset="0"/>
              <a:buChar char="•"/>
              <a:defRPr lang="en-US" sz="2000" kern="1200" baseline="0" dirty="0" smtClean="0">
                <a:solidFill>
                  <a:schemeClr val="tx1"/>
                </a:solidFill>
                <a:latin typeface="Segoe UI" panose="020B0502040204020203" pitchFamily="34" charset="0"/>
                <a:ea typeface="+mn-ea"/>
                <a:cs typeface="Segoe UI" panose="020B0502040204020203" pitchFamily="34" charset="0"/>
              </a:defRPr>
            </a:lvl3pPr>
            <a:lvl4pPr marL="787239" indent="-285692" algn="l" defTabSz="508525" rtl="0" eaLnBrk="1" latinLnBrk="0" hangingPunct="1">
              <a:lnSpc>
                <a:spcPct val="114000"/>
              </a:lnSpc>
              <a:spcBef>
                <a:spcPts val="1199"/>
              </a:spcBef>
              <a:spcAft>
                <a:spcPts val="0"/>
              </a:spcAft>
              <a:buNone/>
              <a:defRPr lang="en-US" sz="2000" kern="1200" dirty="0">
                <a:solidFill>
                  <a:schemeClr val="tx1"/>
                </a:soli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28" lvl="0" indent="-169828" algn="l" defTabSz="508525"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244" lvl="1" indent="-174589" algn="l" defTabSz="508525" rtl="0" eaLnBrk="1" latinLnBrk="0" hangingPunct="1">
              <a:spcBef>
                <a:spcPct val="20000"/>
              </a:spcBef>
              <a:buClr>
                <a:schemeClr val="accent4"/>
              </a:buClr>
              <a:buFont typeface="Arial" panose="020B0604020202020204" pitchFamily="34" charset="0"/>
              <a:buChar char="•"/>
            </a:pPr>
            <a:r>
              <a:rPr lang="en-US"/>
              <a:t>Level 2</a:t>
            </a:r>
          </a:p>
          <a:p>
            <a:pPr marL="511071" lvl="2" indent="-177762" algn="l" defTabSz="508525" rtl="0" eaLnBrk="1" latinLnBrk="0" hangingPunct="1">
              <a:spcBef>
                <a:spcPct val="20000"/>
              </a:spcBef>
              <a:buClr>
                <a:schemeClr val="accent4"/>
              </a:buClr>
              <a:buFont typeface="Arial" panose="020B0604020202020204" pitchFamily="34" charset="0"/>
              <a:buChar char="•"/>
            </a:pPr>
            <a:r>
              <a:rPr lang="en-US"/>
              <a:t>Level 3</a:t>
            </a:r>
          </a:p>
          <a:p>
            <a:pPr marL="634870" lvl="3" indent="-133322" algn="l" defTabSz="508525"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369536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p:ph type="body" sz="quarter" idx="17" hasCustomPrompt="1"/>
          </p:nvPr>
        </p:nvSpPr>
        <p:spPr>
          <a:xfrm>
            <a:off x="446568" y="1729639"/>
            <a:ext cx="10989104" cy="3044250"/>
          </a:xfrm>
        </p:spPr>
        <p:txBody>
          <a:bodyPr lIns="0" tIns="0" rIns="0" bIns="0">
            <a:noAutofit/>
          </a:bodyPr>
          <a:lstStyle>
            <a:lvl1pPr marL="0" marR="0" indent="0" algn="l" defTabSz="508525" rtl="0" eaLnBrk="1" fontAlgn="auto" latinLnBrk="0" hangingPunct="1">
              <a:lnSpc>
                <a:spcPct val="114000"/>
              </a:lnSpc>
              <a:spcBef>
                <a:spcPts val="180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6B43A59A-F4F7-4558-A2B3-3EC5A934C356}"/>
              </a:ext>
            </a:extLst>
          </p:cNvPr>
          <p:cNvSpPr>
            <a:spLocks noGrp="1"/>
          </p:cNvSpPr>
          <p:nvPr>
            <p:ph type="title" hasCustomPrompt="1"/>
          </p:nvPr>
        </p:nvSpPr>
        <p:spPr>
          <a:xfrm>
            <a:off x="398927" y="347053"/>
            <a:ext cx="10989104" cy="1170432"/>
          </a:xfrm>
        </p:spPr>
        <p:txBody>
          <a:bodyPr vert="horz" lIns="0" tIns="0" rIns="0" bIns="0" rtlCol="0" anchor="t" anchorCtr="0">
            <a:noAutofit/>
          </a:bodyPr>
          <a:lstStyle>
            <a:lvl1pPr>
              <a:defRPr lang="en-US" b="0">
                <a:gradFill>
                  <a:gsLst>
                    <a:gs pos="56637">
                      <a:schemeClr val="tx1"/>
                    </a:gs>
                    <a:gs pos="33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3912041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3"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4"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436426"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7"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8D0396DE-A26A-4B21-A522-2B116DA3B34F}"/>
              </a:ext>
            </a:extLst>
          </p:cNvPr>
          <p:cNvSpPr>
            <a:spLocks noGrp="1"/>
          </p:cNvSpPr>
          <p:nvPr>
            <p:ph type="title" hasCustomPrompt="1"/>
          </p:nvPr>
        </p:nvSpPr>
        <p:spPr>
          <a:xfrm>
            <a:off x="394821" y="341737"/>
            <a:ext cx="10637552" cy="1170432"/>
          </a:xfrm>
        </p:spPr>
        <p:txBody>
          <a:bodyPr vert="horz" lIns="0" tIns="0" rIns="0" bIns="0" rtlCol="0" anchor="t" anchorCtr="0">
            <a:noAutofit/>
          </a:bodyPr>
          <a:lstStyle>
            <a:lvl1pPr>
              <a:defRPr lang="en-US" b="0" dirty="0">
                <a:gradFill>
                  <a:gsLst>
                    <a:gs pos="56637">
                      <a:schemeClr val="tx1"/>
                    </a:gs>
                    <a:gs pos="33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27043927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934" y="2184652"/>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9824" y="347054"/>
            <a:ext cx="11036744" cy="1170432"/>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599" b="0" kern="1200" cap="none" spc="-100" baseline="0" dirty="0">
                <a:gradFill>
                  <a:gsLst>
                    <a:gs pos="40075">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36415" y="1677698"/>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436426" y="2184652"/>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7" y="1677698"/>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237743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3"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4"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57631"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2"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467515"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465600"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54D5C07-12D3-4F51-AE67-ECCFC3A66D17}"/>
              </a:ext>
            </a:extLst>
          </p:cNvPr>
          <p:cNvSpPr>
            <a:spLocks noGrp="1"/>
          </p:cNvSpPr>
          <p:nvPr>
            <p:ph type="title" hasCustomPrompt="1"/>
          </p:nvPr>
        </p:nvSpPr>
        <p:spPr>
          <a:xfrm>
            <a:off x="394820" y="341737"/>
            <a:ext cx="10637553" cy="1165754"/>
          </a:xfrm>
        </p:spPr>
        <p:txBody>
          <a:bodyPr vert="horz" lIns="0" tIns="0" rIns="0" bIns="0" rtlCol="0" anchor="t" anchorCtr="0">
            <a:noAutofit/>
          </a:bodyPr>
          <a:lstStyle>
            <a:lvl1pPr>
              <a:defRPr lang="en-US" b="0">
                <a:gradFill>
                  <a:gsLst>
                    <a:gs pos="40075">
                      <a:schemeClr val="tx1"/>
                    </a:gs>
                    <a:gs pos="30000">
                      <a:schemeClr val="tx1"/>
                    </a:gs>
                  </a:gsLst>
                  <a:lin ang="5400000" scaled="0"/>
                </a:gradFill>
              </a:defRPr>
            </a:lvl1pPr>
          </a:lstStyle>
          <a:p>
            <a:pPr lvl="0">
              <a:buClrTx/>
            </a:pPr>
            <a:r>
              <a:rPr lang="en-US"/>
              <a:t>Headline</a:t>
            </a:r>
          </a:p>
        </p:txBody>
      </p:sp>
    </p:spTree>
    <p:extLst>
      <p:ext uri="{BB962C8B-B14F-4D97-AF65-F5344CB8AC3E}">
        <p14:creationId xmlns:p14="http://schemas.microsoft.com/office/powerpoint/2010/main" val="5338060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3"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4"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57631"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2"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467515"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465600"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6008AD0-9AD9-4B1C-95B8-64EF14F4B92F}"/>
              </a:ext>
            </a:extLst>
          </p:cNvPr>
          <p:cNvSpPr>
            <a:spLocks noGrp="1"/>
          </p:cNvSpPr>
          <p:nvPr>
            <p:ph type="title" hasCustomPrompt="1"/>
          </p:nvPr>
        </p:nvSpPr>
        <p:spPr>
          <a:xfrm>
            <a:off x="394820" y="341737"/>
            <a:ext cx="10637553" cy="1165754"/>
          </a:xfrm>
        </p:spPr>
        <p:txBody>
          <a:bodyPr vert="horz" lIns="0" tIns="0" rIns="0" bIns="0" rtlCol="0" anchor="t" anchorCtr="0">
            <a:noAutofit/>
          </a:bodyPr>
          <a:lstStyle>
            <a:lvl1pPr>
              <a:defRPr lang="en-US" b="0">
                <a:gradFill>
                  <a:gsLst>
                    <a:gs pos="40075">
                      <a:schemeClr val="tx1"/>
                    </a:gs>
                    <a:gs pos="30000">
                      <a:schemeClr val="tx1"/>
                    </a:gs>
                  </a:gsLst>
                  <a:lin ang="5400000" scaled="0"/>
                </a:gradFill>
              </a:defRPr>
            </a:lvl1pPr>
          </a:lstStyle>
          <a:p>
            <a:pPr lvl="0">
              <a:buClrTx/>
            </a:pPr>
            <a:r>
              <a:rPr lang="en-US"/>
              <a:t>Headline</a:t>
            </a:r>
          </a:p>
        </p:txBody>
      </p:sp>
    </p:spTree>
    <p:extLst>
      <p:ext uri="{BB962C8B-B14F-4D97-AF65-F5344CB8AC3E}">
        <p14:creationId xmlns:p14="http://schemas.microsoft.com/office/powerpoint/2010/main" val="3296942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F9CC-BC90-4C47-A9C6-5A45D6F34755}"/>
              </a:ext>
            </a:extLst>
          </p:cNvPr>
          <p:cNvSpPr>
            <a:spLocks noGrp="1"/>
          </p:cNvSpPr>
          <p:nvPr>
            <p:ph type="title" hasCustomPrompt="1"/>
          </p:nvPr>
        </p:nvSpPr>
        <p:spPr>
          <a:xfrm>
            <a:off x="413882" y="685802"/>
            <a:ext cx="8539693" cy="4862591"/>
          </a:xfrm>
        </p:spPr>
        <p:txBody>
          <a:bodyPr vert="horz" lIns="0" tIns="0" rIns="0" bIns="0" rtlCol="0" anchor="ctr" anchorCtr="0">
            <a:noAutofit/>
          </a:bodyPr>
          <a:lstStyle>
            <a:lvl1pPr>
              <a:defRPr lang="en-US" sz="4799" b="0">
                <a:gradFill>
                  <a:gsLst>
                    <a:gs pos="79646">
                      <a:schemeClr val="tx1"/>
                    </a:gs>
                    <a:gs pos="63000">
                      <a:schemeClr val="tx1"/>
                    </a:gs>
                  </a:gsLst>
                  <a:lin ang="5400000" scaled="1"/>
                </a:gradFill>
              </a:defRPr>
            </a:lvl1pPr>
          </a:lstStyle>
          <a:p>
            <a:pPr lvl="0">
              <a:buClrTx/>
            </a:pPr>
            <a:r>
              <a:rPr lang="en-US"/>
              <a:t>Statement</a:t>
            </a:r>
          </a:p>
        </p:txBody>
      </p:sp>
    </p:spTree>
    <p:extLst>
      <p:ext uri="{BB962C8B-B14F-4D97-AF65-F5344CB8AC3E}">
        <p14:creationId xmlns:p14="http://schemas.microsoft.com/office/powerpoint/2010/main" val="3063324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8BB4-6CB4-4A2B-9061-7CAD419B9AEB}"/>
              </a:ext>
            </a:extLst>
          </p:cNvPr>
          <p:cNvSpPr>
            <a:spLocks noGrp="1"/>
          </p:cNvSpPr>
          <p:nvPr>
            <p:ph type="title" hasCustomPrompt="1"/>
          </p:nvPr>
        </p:nvSpPr>
        <p:spPr>
          <a:xfrm>
            <a:off x="415949" y="685800"/>
            <a:ext cx="8539692" cy="4862592"/>
          </a:xfrm>
        </p:spPr>
        <p:txBody>
          <a:bodyPr vert="horz" lIns="0" tIns="0" rIns="0" bIns="0" rtlCol="0" anchor="ctr" anchorCtr="0">
            <a:noAutofit/>
          </a:bodyPr>
          <a:lstStyle>
            <a:lvl1pPr>
              <a:defRPr lang="en-US" sz="4799" b="0">
                <a:gradFill>
                  <a:gsLst>
                    <a:gs pos="79646">
                      <a:schemeClr val="tx1"/>
                    </a:gs>
                    <a:gs pos="63000">
                      <a:schemeClr val="tx1"/>
                    </a:gs>
                  </a:gsLst>
                  <a:lin ang="5400000" scaled="1"/>
                </a:gradFill>
              </a:defRPr>
            </a:lvl1pPr>
          </a:lstStyle>
          <a:p>
            <a:pPr lvl="0">
              <a:buClrTx/>
            </a:pPr>
            <a:r>
              <a:rPr lang="en-US"/>
              <a:t>Statement</a:t>
            </a:r>
          </a:p>
        </p:txBody>
      </p:sp>
    </p:spTree>
    <p:extLst>
      <p:ext uri="{BB962C8B-B14F-4D97-AF65-F5344CB8AC3E}">
        <p14:creationId xmlns:p14="http://schemas.microsoft.com/office/powerpoint/2010/main" val="895167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7134-ECBB-44CA-8098-854F87BC65C3}"/>
              </a:ext>
            </a:extLst>
          </p:cNvPr>
          <p:cNvSpPr>
            <a:spLocks noGrp="1"/>
          </p:cNvSpPr>
          <p:nvPr>
            <p:ph type="title" hasCustomPrompt="1"/>
          </p:nvPr>
        </p:nvSpPr>
        <p:spPr>
          <a:xfrm>
            <a:off x="415949" y="685800"/>
            <a:ext cx="8539692" cy="4862592"/>
          </a:xfrm>
        </p:spPr>
        <p:txBody>
          <a:bodyPr vert="horz" lIns="0" tIns="0" rIns="0" bIns="0" rtlCol="0" anchor="ctr" anchorCtr="0">
            <a:noAutofit/>
          </a:bodyPr>
          <a:lstStyle>
            <a:lvl1pPr>
              <a:defRPr lang="en-US" sz="4799" b="0">
                <a:gradFill>
                  <a:gsLst>
                    <a:gs pos="40075">
                      <a:schemeClr val="accent4"/>
                    </a:gs>
                    <a:gs pos="30000">
                      <a:schemeClr val="accent4"/>
                    </a:gs>
                  </a:gsLst>
                  <a:lin ang="5400000" scaled="0"/>
                </a:gradFill>
              </a:defRPr>
            </a:lvl1pPr>
          </a:lstStyle>
          <a:p>
            <a:pPr lvl="0">
              <a:buClrTx/>
            </a:pPr>
            <a:r>
              <a:rPr lang="en-US"/>
              <a:t>Statement</a:t>
            </a:r>
          </a:p>
        </p:txBody>
      </p:sp>
    </p:spTree>
    <p:extLst>
      <p:ext uri="{BB962C8B-B14F-4D97-AF65-F5344CB8AC3E}">
        <p14:creationId xmlns:p14="http://schemas.microsoft.com/office/powerpoint/2010/main" val="3340836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8592-3E69-48EC-AC27-9078CCB0A2ED}"/>
              </a:ext>
            </a:extLst>
          </p:cNvPr>
          <p:cNvSpPr>
            <a:spLocks noGrp="1"/>
          </p:cNvSpPr>
          <p:nvPr>
            <p:ph type="title" hasCustomPrompt="1"/>
          </p:nvPr>
        </p:nvSpPr>
        <p:spPr>
          <a:xfrm>
            <a:off x="415949" y="685800"/>
            <a:ext cx="8539692" cy="4862592"/>
          </a:xfrm>
        </p:spPr>
        <p:txBody>
          <a:bodyPr vert="horz" lIns="0" tIns="0" rIns="0" bIns="0" rtlCol="0" anchor="ctr" anchorCtr="0">
            <a:noAutofit/>
          </a:bodyPr>
          <a:lstStyle>
            <a:lvl1pPr>
              <a:defRPr lang="en-US" sz="4799" b="0">
                <a:gradFill>
                  <a:gsLst>
                    <a:gs pos="40075">
                      <a:schemeClr val="tx1"/>
                    </a:gs>
                    <a:gs pos="30000">
                      <a:schemeClr val="tx1"/>
                    </a:gs>
                  </a:gsLst>
                  <a:lin ang="5400000" scaled="0"/>
                </a:gradFill>
              </a:defRPr>
            </a:lvl1pPr>
          </a:lstStyle>
          <a:p>
            <a:pPr lvl="0">
              <a:buClrTx/>
            </a:pPr>
            <a:r>
              <a:rPr lang="en-US"/>
              <a:t>Statement</a:t>
            </a:r>
          </a:p>
        </p:txBody>
      </p:sp>
    </p:spTree>
    <p:extLst>
      <p:ext uri="{BB962C8B-B14F-4D97-AF65-F5344CB8AC3E}">
        <p14:creationId xmlns:p14="http://schemas.microsoft.com/office/powerpoint/2010/main" val="4233872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9" name="Text Placeholder 2"/>
          <p:cNvSpPr>
            <a:spLocks noGrp="1"/>
          </p:cNvSpPr>
          <p:nvPr>
            <p:ph type="body" sz="quarter" idx="11" hasCustomPrompt="1"/>
          </p:nvPr>
        </p:nvSpPr>
        <p:spPr>
          <a:xfrm>
            <a:off x="437710" y="2180313"/>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38191" y="1673343"/>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207826" y="2180313"/>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205927" y="1673343"/>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37710" y="3185676"/>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38191" y="2678698"/>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207826" y="3185676"/>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205927" y="2678698"/>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37710" y="4206529"/>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38191" y="3699559"/>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207826" y="4206529"/>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205927" y="3699559"/>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9DBACA98-2B15-4585-BD26-31A40BE3949E}"/>
              </a:ext>
            </a:extLst>
          </p:cNvPr>
          <p:cNvSpPr>
            <a:spLocks noGrp="1"/>
          </p:cNvSpPr>
          <p:nvPr>
            <p:ph type="title" hasCustomPrompt="1"/>
          </p:nvPr>
        </p:nvSpPr>
        <p:spPr>
          <a:xfrm>
            <a:off x="394821" y="341737"/>
            <a:ext cx="10637552" cy="1165754"/>
          </a:xfrm>
        </p:spPr>
        <p:txBody>
          <a:bodyPr vert="horz" lIns="0" tIns="0" rIns="0" bIns="0" rtlCol="0" anchor="t" anchorCtr="0">
            <a:noAutofit/>
          </a:bodyPr>
          <a:lstStyle>
            <a:lvl1pPr>
              <a:defRPr lang="en-US" b="0">
                <a:gradFill>
                  <a:gsLst>
                    <a:gs pos="40075">
                      <a:schemeClr val="tx1"/>
                    </a:gs>
                    <a:gs pos="30000">
                      <a:schemeClr val="tx1"/>
                    </a:gs>
                  </a:gsLst>
                  <a:lin ang="5400000" scaled="0"/>
                </a:gradFill>
              </a:defRPr>
            </a:lvl1pPr>
          </a:lstStyle>
          <a:p>
            <a:pPr lvl="0">
              <a:buClrTx/>
            </a:pPr>
            <a:r>
              <a:rPr lang="en-US"/>
              <a:t>Headline</a:t>
            </a:r>
          </a:p>
        </p:txBody>
      </p:sp>
    </p:spTree>
    <p:extLst>
      <p:ext uri="{BB962C8B-B14F-4D97-AF65-F5344CB8AC3E}">
        <p14:creationId xmlns:p14="http://schemas.microsoft.com/office/powerpoint/2010/main" val="2271379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10" name="Text Placeholder 2"/>
          <p:cNvSpPr>
            <a:spLocks noGrp="1"/>
          </p:cNvSpPr>
          <p:nvPr>
            <p:ph type="body" sz="quarter" idx="15" hasCustomPrompt="1"/>
          </p:nvPr>
        </p:nvSpPr>
        <p:spPr>
          <a:xfrm>
            <a:off x="433867" y="1757185"/>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65567" y="1757186"/>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33867" y="2231424"/>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65567" y="2231422"/>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33867" y="2705670"/>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65567" y="2705669"/>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33867" y="3179929"/>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65567" y="3179930"/>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33867" y="3654177"/>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65567" y="3654178"/>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33867" y="4128428"/>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65567" y="4128428"/>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ED417C28-0C83-4215-87EC-A86D9B635FE6}"/>
              </a:ext>
            </a:extLst>
          </p:cNvPr>
          <p:cNvSpPr>
            <a:spLocks noGrp="1"/>
          </p:cNvSpPr>
          <p:nvPr>
            <p:ph type="title" hasCustomPrompt="1"/>
          </p:nvPr>
        </p:nvSpPr>
        <p:spPr>
          <a:xfrm>
            <a:off x="394820" y="341737"/>
            <a:ext cx="10637553" cy="1165754"/>
          </a:xfrm>
        </p:spPr>
        <p:txBody>
          <a:bodyPr vert="horz" lIns="0" tIns="0" rIns="0" bIns="0" rtlCol="0" anchor="t" anchorCtr="0">
            <a:noAutofit/>
          </a:bodyPr>
          <a:lstStyle>
            <a:lvl1pPr>
              <a:defRPr lang="en-US" b="0">
                <a:gradFill>
                  <a:gsLst>
                    <a:gs pos="88496">
                      <a:schemeClr val="accent4"/>
                    </a:gs>
                    <a:gs pos="53097">
                      <a:schemeClr val="accent4"/>
                    </a:gs>
                  </a:gsLst>
                  <a:lin ang="5400000" scaled="1"/>
                </a:gradFill>
              </a:defRPr>
            </a:lvl1pPr>
          </a:lstStyle>
          <a:p>
            <a:pPr lvl="0">
              <a:buClrTx/>
            </a:pPr>
            <a:r>
              <a:rPr lang="en-US"/>
              <a:t>Headline</a:t>
            </a:r>
          </a:p>
        </p:txBody>
      </p:sp>
    </p:spTree>
    <p:extLst>
      <p:ext uri="{BB962C8B-B14F-4D97-AF65-F5344CB8AC3E}">
        <p14:creationId xmlns:p14="http://schemas.microsoft.com/office/powerpoint/2010/main" val="2606732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578475" y="-635"/>
            <a:ext cx="6858000" cy="6995160"/>
          </a:xfrm>
          <a:prstGeom prst="rect">
            <a:avLst/>
          </a:prstGeom>
        </p:spPr>
      </p:pic>
      <p:sp>
        <p:nvSpPr>
          <p:cNvPr id="27" name="Freeform 26"/>
          <p:cNvSpPr>
            <a:spLocks/>
          </p:cNvSpPr>
          <p:nvPr userDrawn="1"/>
        </p:nvSpPr>
        <p:spPr bwMode="white">
          <a:xfrm>
            <a:off x="1" y="-1211"/>
            <a:ext cx="5976257" cy="6996953"/>
          </a:xfrm>
          <a:prstGeom prst="rect">
            <a:avLst/>
          </a:prstGeom>
          <a:solidFill>
            <a:schemeClr val="accent1"/>
          </a:solidFill>
          <a:ln>
            <a:noFill/>
          </a:ln>
        </p:spPr>
        <p:txBody>
          <a:bodyPr vert="horz" wrap="square" lIns="91427" tIns="45713" rIns="91427" bIns="45713" numCol="1" anchor="t" anchorCtr="0" compatLnSpc="1">
            <a:prstTxWarp prst="textNoShape">
              <a:avLst/>
            </a:prstTxWarp>
            <a:noAutofit/>
          </a:bodyPr>
          <a:lstStyle/>
          <a:p>
            <a:endParaRPr lang="en-US" sz="2172"/>
          </a:p>
        </p:txBody>
      </p:sp>
      <p:sp>
        <p:nvSpPr>
          <p:cNvPr id="2" name="Title 1">
            <a:extLst>
              <a:ext uri="{FF2B5EF4-FFF2-40B4-BE49-F238E27FC236}">
                <a16:creationId xmlns:a16="http://schemas.microsoft.com/office/drawing/2014/main" id="{1C2AF892-1140-4CFE-84BB-66538C9E97D2}"/>
              </a:ext>
            </a:extLst>
          </p:cNvPr>
          <p:cNvSpPr>
            <a:spLocks noGrp="1"/>
          </p:cNvSpPr>
          <p:nvPr>
            <p:ph type="title" hasCustomPrompt="1"/>
          </p:nvPr>
        </p:nvSpPr>
        <p:spPr>
          <a:xfrm>
            <a:off x="405178" y="3472843"/>
            <a:ext cx="5299259" cy="786384"/>
          </a:xfrm>
        </p:spPr>
        <p:txBody>
          <a:bodyPr vert="horz" lIns="0" tIns="0" rIns="0" bIns="0" rtlCol="0" anchor="b" anchorCtr="0">
            <a:noAutofit/>
          </a:bodyPr>
          <a:lstStyle>
            <a:lvl1pPr>
              <a:defRPr lang="en-US" sz="4799" b="0" dirty="0">
                <a:gradFill>
                  <a:gsLst>
                    <a:gs pos="88496">
                      <a:schemeClr val="tx1"/>
                    </a:gs>
                    <a:gs pos="53097">
                      <a:schemeClr val="tx1"/>
                    </a:gs>
                  </a:gsLst>
                  <a:lin ang="5400000" scaled="1"/>
                </a:gradFill>
              </a:defRPr>
            </a:lvl1pPr>
          </a:lstStyle>
          <a:p>
            <a:pPr lvl="0">
              <a:buClrTx/>
            </a:pPr>
            <a:r>
              <a:rPr lang="en-US"/>
              <a:t>Section title</a:t>
            </a:r>
          </a:p>
        </p:txBody>
      </p:sp>
      <p:sp>
        <p:nvSpPr>
          <p:cNvPr id="28" name="Text Placeholder 2"/>
          <p:cNvSpPr>
            <a:spLocks noGrp="1"/>
          </p:cNvSpPr>
          <p:nvPr>
            <p:ph type="body" sz="quarter" idx="14" hasCustomPrompt="1"/>
          </p:nvPr>
        </p:nvSpPr>
        <p:spPr>
          <a:xfrm>
            <a:off x="435934" y="2475469"/>
            <a:ext cx="4632602"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2000" b="0" kern="1200" cap="none" spc="0" baseline="0" dirty="0">
                <a:gradFill>
                  <a:gsLst>
                    <a:gs pos="88496">
                      <a:schemeClr val="tx1"/>
                    </a:gs>
                    <a:gs pos="53097">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Tree>
    <p:extLst>
      <p:ext uri="{BB962C8B-B14F-4D97-AF65-F5344CB8AC3E}">
        <p14:creationId xmlns:p14="http://schemas.microsoft.com/office/powerpoint/2010/main" val="1322559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386452" y="-635"/>
            <a:ext cx="7050024" cy="6995160"/>
          </a:xfrm>
          <a:prstGeom prst="rect">
            <a:avLst/>
          </a:prstGeom>
        </p:spPr>
      </p:pic>
      <p:sp>
        <p:nvSpPr>
          <p:cNvPr id="27" name="Freeform 26"/>
          <p:cNvSpPr>
            <a:spLocks/>
          </p:cNvSpPr>
          <p:nvPr userDrawn="1"/>
        </p:nvSpPr>
        <p:spPr bwMode="white">
          <a:xfrm>
            <a:off x="1" y="-1211"/>
            <a:ext cx="5976257" cy="6996953"/>
          </a:xfrm>
          <a:prstGeom prst="rect">
            <a:avLst/>
          </a:prstGeom>
          <a:solidFill>
            <a:schemeClr val="accent1"/>
          </a:solidFill>
          <a:ln>
            <a:noFill/>
          </a:ln>
        </p:spPr>
        <p:txBody>
          <a:bodyPr vert="horz" wrap="square" lIns="91427" tIns="45713" rIns="91427" bIns="45713" numCol="1" anchor="t" anchorCtr="0" compatLnSpc="1">
            <a:prstTxWarp prst="textNoShape">
              <a:avLst/>
            </a:prstTxWarp>
            <a:noAutofit/>
          </a:bodyPr>
          <a:lstStyle/>
          <a:p>
            <a:endParaRPr lang="en-US" sz="2172"/>
          </a:p>
        </p:txBody>
      </p:sp>
      <p:sp>
        <p:nvSpPr>
          <p:cNvPr id="2" name="Title 1">
            <a:extLst>
              <a:ext uri="{FF2B5EF4-FFF2-40B4-BE49-F238E27FC236}">
                <a16:creationId xmlns:a16="http://schemas.microsoft.com/office/drawing/2014/main" id="{31575D26-CBD6-4BC4-AF78-79E15ECD06B0}"/>
              </a:ext>
            </a:extLst>
          </p:cNvPr>
          <p:cNvSpPr>
            <a:spLocks noGrp="1"/>
          </p:cNvSpPr>
          <p:nvPr>
            <p:ph type="title" hasCustomPrompt="1"/>
          </p:nvPr>
        </p:nvSpPr>
        <p:spPr>
          <a:xfrm>
            <a:off x="405177" y="3472843"/>
            <a:ext cx="5169381" cy="786384"/>
          </a:xfrm>
        </p:spPr>
        <p:txBody>
          <a:bodyPr vert="horz" lIns="0" tIns="0" rIns="0" bIns="0" rtlCol="0" anchor="b" anchorCtr="0">
            <a:noAutofit/>
          </a:bodyPr>
          <a:lstStyle>
            <a:lvl1pPr>
              <a:defRPr lang="en-US" sz="4799" b="0">
                <a:gradFill>
                  <a:gsLst>
                    <a:gs pos="88496">
                      <a:schemeClr val="tx1"/>
                    </a:gs>
                    <a:gs pos="53097">
                      <a:schemeClr val="tx1"/>
                    </a:gs>
                  </a:gsLst>
                  <a:lin ang="5400000" scaled="1"/>
                </a:gradFill>
              </a:defRPr>
            </a:lvl1pPr>
          </a:lstStyle>
          <a:p>
            <a:pPr lvl="0">
              <a:buClrTx/>
            </a:pPr>
            <a:r>
              <a:rPr lang="en-US"/>
              <a:t>Section title</a:t>
            </a:r>
          </a:p>
        </p:txBody>
      </p:sp>
      <p:sp>
        <p:nvSpPr>
          <p:cNvPr id="28" name="Text Placeholder 2"/>
          <p:cNvSpPr>
            <a:spLocks noGrp="1"/>
          </p:cNvSpPr>
          <p:nvPr>
            <p:ph type="body" sz="quarter" idx="14" hasCustomPrompt="1"/>
          </p:nvPr>
        </p:nvSpPr>
        <p:spPr>
          <a:xfrm>
            <a:off x="435934" y="2475469"/>
            <a:ext cx="4632602"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2000" b="0" kern="1200" cap="none" spc="0" baseline="0" dirty="0">
                <a:gradFill>
                  <a:gsLst>
                    <a:gs pos="88496">
                      <a:schemeClr val="tx1"/>
                    </a:gs>
                    <a:gs pos="53097">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Tree>
    <p:extLst>
      <p:ext uri="{BB962C8B-B14F-4D97-AF65-F5344CB8AC3E}">
        <p14:creationId xmlns:p14="http://schemas.microsoft.com/office/powerpoint/2010/main" val="858118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1"/>
            <a:ext cx="7214616" cy="6995160"/>
          </a:xfrm>
          <a:prstGeom prst="rect">
            <a:avLst/>
          </a:prstGeom>
        </p:spPr>
      </p:pic>
      <p:sp>
        <p:nvSpPr>
          <p:cNvPr id="11" name="Freeform 10"/>
          <p:cNvSpPr>
            <a:spLocks/>
          </p:cNvSpPr>
          <p:nvPr userDrawn="1"/>
        </p:nvSpPr>
        <p:spPr bwMode="white">
          <a:xfrm rot="10800000">
            <a:off x="6456307" y="6"/>
            <a:ext cx="5980176" cy="6996953"/>
          </a:xfrm>
          <a:prstGeom prst="rect">
            <a:avLst/>
          </a:prstGeom>
          <a:solidFill>
            <a:srgbClr val="0078D4"/>
          </a:solidFill>
          <a:ln>
            <a:noFill/>
          </a:ln>
        </p:spPr>
        <p:txBody>
          <a:bodyPr vert="horz" wrap="square" lIns="91427" tIns="45713" rIns="91427" bIns="45713" numCol="1" anchor="t" anchorCtr="0" compatLnSpc="1">
            <a:prstTxWarp prst="textNoShape">
              <a:avLst/>
            </a:prstTxWarp>
            <a:noAutofit/>
          </a:bodyPr>
          <a:lstStyle/>
          <a:p>
            <a:endParaRPr lang="en-US" sz="2172"/>
          </a:p>
        </p:txBody>
      </p:sp>
      <p:sp>
        <p:nvSpPr>
          <p:cNvPr id="2" name="Title 1">
            <a:extLst>
              <a:ext uri="{FF2B5EF4-FFF2-40B4-BE49-F238E27FC236}">
                <a16:creationId xmlns:a16="http://schemas.microsoft.com/office/drawing/2014/main" id="{7E3FBF42-5F00-48EE-AC64-2615302D8882}"/>
              </a:ext>
            </a:extLst>
          </p:cNvPr>
          <p:cNvSpPr>
            <a:spLocks noGrp="1"/>
          </p:cNvSpPr>
          <p:nvPr>
            <p:ph type="title" hasCustomPrompt="1"/>
          </p:nvPr>
        </p:nvSpPr>
        <p:spPr>
          <a:xfrm>
            <a:off x="6806379" y="3387778"/>
            <a:ext cx="5169381" cy="786384"/>
          </a:xfrm>
        </p:spPr>
        <p:txBody>
          <a:bodyPr vert="horz" lIns="0" tIns="0" rIns="0" bIns="0" rtlCol="0" anchor="t" anchorCtr="0">
            <a:noAutofit/>
          </a:bodyPr>
          <a:lstStyle>
            <a:lvl1pPr>
              <a:defRPr lang="en-US" sz="4799" b="0" spc="-150">
                <a:gradFill>
                  <a:gsLst>
                    <a:gs pos="88496">
                      <a:schemeClr val="tx1"/>
                    </a:gs>
                    <a:gs pos="53097">
                      <a:schemeClr val="tx1"/>
                    </a:gs>
                  </a:gsLst>
                  <a:lin ang="5400000" scaled="1"/>
                </a:gradFill>
              </a:defRPr>
            </a:lvl1pPr>
          </a:lstStyle>
          <a:p>
            <a:pPr lvl="0" algn="r">
              <a:buClrTx/>
            </a:pPr>
            <a:r>
              <a:rPr lang="en-US"/>
              <a:t>Section title</a:t>
            </a:r>
          </a:p>
        </p:txBody>
      </p:sp>
      <p:sp>
        <p:nvSpPr>
          <p:cNvPr id="13" name="Text Placeholder 2"/>
          <p:cNvSpPr>
            <a:spLocks noGrp="1"/>
          </p:cNvSpPr>
          <p:nvPr>
            <p:ph type="body" sz="quarter" idx="14" hasCustomPrompt="1"/>
          </p:nvPr>
        </p:nvSpPr>
        <p:spPr>
          <a:xfrm>
            <a:off x="7338737" y="2475469"/>
            <a:ext cx="4632602" cy="781585"/>
          </a:xfrm>
        </p:spPr>
        <p:txBody>
          <a:bodyPr lIns="0" tIns="0" rIns="0" bIns="0" anchor="b" anchorCtr="0">
            <a:noAutofit/>
          </a:bodyPr>
          <a:lstStyle>
            <a:lvl1pPr marL="0" indent="0" algn="r" defTabSz="508525" rtl="0" eaLnBrk="1" latinLnBrk="0" hangingPunct="1">
              <a:lnSpc>
                <a:spcPct val="90000"/>
              </a:lnSpc>
              <a:spcBef>
                <a:spcPts val="0"/>
              </a:spcBef>
              <a:spcAft>
                <a:spcPts val="0"/>
              </a:spcAft>
              <a:buFont typeface="Arial"/>
              <a:buNone/>
              <a:defRPr lang="en-US" sz="2000" b="0" kern="1200" cap="none" spc="0" baseline="0" dirty="0">
                <a:gradFill>
                  <a:gsLst>
                    <a:gs pos="88496">
                      <a:schemeClr val="tx1"/>
                    </a:gs>
                    <a:gs pos="53097">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Tree>
    <p:extLst>
      <p:ext uri="{BB962C8B-B14F-4D97-AF65-F5344CB8AC3E}">
        <p14:creationId xmlns:p14="http://schemas.microsoft.com/office/powerpoint/2010/main" val="2379966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1" y="1"/>
            <a:ext cx="7095744" cy="6995160"/>
          </a:xfrm>
          <a:prstGeom prst="rect">
            <a:avLst/>
          </a:prstGeom>
        </p:spPr>
      </p:pic>
      <p:sp>
        <p:nvSpPr>
          <p:cNvPr id="11" name="Freeform 10"/>
          <p:cNvSpPr>
            <a:spLocks/>
          </p:cNvSpPr>
          <p:nvPr userDrawn="1"/>
        </p:nvSpPr>
        <p:spPr bwMode="white">
          <a:xfrm rot="10800000">
            <a:off x="6456307" y="6"/>
            <a:ext cx="5980176" cy="6996953"/>
          </a:xfrm>
          <a:prstGeom prst="rect">
            <a:avLst/>
          </a:prstGeom>
          <a:solidFill>
            <a:srgbClr val="0078D4"/>
          </a:solidFill>
          <a:ln>
            <a:noFill/>
          </a:ln>
        </p:spPr>
        <p:txBody>
          <a:bodyPr vert="horz" wrap="square" lIns="91427" tIns="45713" rIns="91427" bIns="45713" numCol="1" anchor="t" anchorCtr="0" compatLnSpc="1">
            <a:prstTxWarp prst="textNoShape">
              <a:avLst/>
            </a:prstTxWarp>
            <a:noAutofit/>
          </a:bodyPr>
          <a:lstStyle/>
          <a:p>
            <a:endParaRPr lang="en-US" sz="2172"/>
          </a:p>
        </p:txBody>
      </p:sp>
      <p:sp>
        <p:nvSpPr>
          <p:cNvPr id="2" name="Title 1">
            <a:extLst>
              <a:ext uri="{FF2B5EF4-FFF2-40B4-BE49-F238E27FC236}">
                <a16:creationId xmlns:a16="http://schemas.microsoft.com/office/drawing/2014/main" id="{FFE88F63-4901-4C55-8C17-6448058B32AE}"/>
              </a:ext>
            </a:extLst>
          </p:cNvPr>
          <p:cNvSpPr>
            <a:spLocks noGrp="1"/>
          </p:cNvSpPr>
          <p:nvPr>
            <p:ph type="title" hasCustomPrompt="1"/>
          </p:nvPr>
        </p:nvSpPr>
        <p:spPr>
          <a:xfrm>
            <a:off x="6806379" y="3387778"/>
            <a:ext cx="5169381" cy="786384"/>
          </a:xfrm>
        </p:spPr>
        <p:txBody>
          <a:bodyPr vert="horz" lIns="0" tIns="0" rIns="0" bIns="0" rtlCol="0" anchor="t" anchorCtr="0">
            <a:noAutofit/>
          </a:bodyPr>
          <a:lstStyle>
            <a:lvl1pPr>
              <a:defRPr lang="en-US" sz="4799" b="0" spc="-150">
                <a:gradFill>
                  <a:gsLst>
                    <a:gs pos="88496">
                      <a:schemeClr val="tx1"/>
                    </a:gs>
                    <a:gs pos="53097">
                      <a:schemeClr val="tx1"/>
                    </a:gs>
                  </a:gsLst>
                  <a:lin ang="5400000" scaled="1"/>
                </a:gradFill>
              </a:defRPr>
            </a:lvl1pPr>
          </a:lstStyle>
          <a:p>
            <a:pPr lvl="0" algn="r">
              <a:buClrTx/>
            </a:pPr>
            <a:r>
              <a:rPr lang="en-US"/>
              <a:t>Section title</a:t>
            </a:r>
          </a:p>
        </p:txBody>
      </p:sp>
      <p:sp>
        <p:nvSpPr>
          <p:cNvPr id="13" name="Text Placeholder 2"/>
          <p:cNvSpPr>
            <a:spLocks noGrp="1"/>
          </p:cNvSpPr>
          <p:nvPr>
            <p:ph type="body" sz="quarter" idx="14" hasCustomPrompt="1"/>
          </p:nvPr>
        </p:nvSpPr>
        <p:spPr>
          <a:xfrm>
            <a:off x="7338737" y="2475469"/>
            <a:ext cx="4632602" cy="781585"/>
          </a:xfrm>
        </p:spPr>
        <p:txBody>
          <a:bodyPr lIns="0" tIns="0" rIns="0" bIns="0" anchor="b" anchorCtr="0">
            <a:noAutofit/>
          </a:bodyPr>
          <a:lstStyle>
            <a:lvl1pPr marL="0" indent="0" algn="r" defTabSz="508525" rtl="0" eaLnBrk="1" latinLnBrk="0" hangingPunct="1">
              <a:lnSpc>
                <a:spcPct val="90000"/>
              </a:lnSpc>
              <a:spcBef>
                <a:spcPts val="0"/>
              </a:spcBef>
              <a:spcAft>
                <a:spcPts val="0"/>
              </a:spcAft>
              <a:buFont typeface="Arial"/>
              <a:buNone/>
              <a:defRPr lang="en-US" sz="2000" b="0" kern="1200" cap="none" spc="0" baseline="0" dirty="0">
                <a:gradFill>
                  <a:gsLst>
                    <a:gs pos="88496">
                      <a:schemeClr val="tx1"/>
                    </a:gs>
                    <a:gs pos="53097">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Tree>
    <p:extLst>
      <p:ext uri="{BB962C8B-B14F-4D97-AF65-F5344CB8AC3E}">
        <p14:creationId xmlns:p14="http://schemas.microsoft.com/office/powerpoint/2010/main" val="505784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1FB-92C9-4E07-982A-6E24864935DB}"/>
              </a:ext>
            </a:extLst>
          </p:cNvPr>
          <p:cNvSpPr>
            <a:spLocks noGrp="1"/>
          </p:cNvSpPr>
          <p:nvPr>
            <p:ph type="title" hasCustomPrompt="1"/>
          </p:nvPr>
        </p:nvSpPr>
        <p:spPr>
          <a:xfrm>
            <a:off x="404036" y="2909319"/>
            <a:ext cx="5169381" cy="786384"/>
          </a:xfrm>
        </p:spPr>
        <p:txBody>
          <a:bodyPr vert="horz" lIns="0" tIns="0" rIns="0" bIns="0" rtlCol="0" anchor="b" anchorCtr="0">
            <a:noAutofit/>
          </a:bodyPr>
          <a:lstStyle>
            <a:lvl1pPr>
              <a:defRPr lang="en-US" sz="4799" b="0" dirty="0">
                <a:gradFill>
                  <a:gsLst>
                    <a:gs pos="88496">
                      <a:schemeClr val="tx1"/>
                    </a:gs>
                    <a:gs pos="53097">
                      <a:schemeClr val="tx1"/>
                    </a:gs>
                  </a:gsLst>
                  <a:lin ang="5400000" scaled="1"/>
                </a:gradFill>
              </a:defRPr>
            </a:lvl1pPr>
          </a:lstStyle>
          <a:p>
            <a:pPr lvl="0">
              <a:buClrTx/>
            </a:pPr>
            <a:r>
              <a:rPr lang="en-US"/>
              <a:t>Section title</a:t>
            </a:r>
          </a:p>
        </p:txBody>
      </p:sp>
    </p:spTree>
    <p:extLst>
      <p:ext uri="{BB962C8B-B14F-4D97-AF65-F5344CB8AC3E}">
        <p14:creationId xmlns:p14="http://schemas.microsoft.com/office/powerpoint/2010/main" val="1637170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7250E-6E10-47B7-BA53-F3CCE31B5DB6}"/>
              </a:ext>
            </a:extLst>
          </p:cNvPr>
          <p:cNvSpPr>
            <a:spLocks noGrp="1"/>
          </p:cNvSpPr>
          <p:nvPr>
            <p:ph type="title" hasCustomPrompt="1"/>
          </p:nvPr>
        </p:nvSpPr>
        <p:spPr>
          <a:xfrm>
            <a:off x="404036" y="2909316"/>
            <a:ext cx="5169381" cy="786384"/>
          </a:xfrm>
        </p:spPr>
        <p:txBody>
          <a:bodyPr vert="horz" lIns="0" tIns="0" rIns="0" bIns="0" rtlCol="0" anchor="b" anchorCtr="0">
            <a:noAutofit/>
          </a:bodyPr>
          <a:lstStyle>
            <a:lvl1pPr>
              <a:defRPr lang="en-US" sz="4799" b="0">
                <a:gradFill>
                  <a:gsLst>
                    <a:gs pos="88496">
                      <a:schemeClr val="tx1"/>
                    </a:gs>
                    <a:gs pos="53097">
                      <a:schemeClr val="tx1"/>
                    </a:gs>
                  </a:gsLst>
                  <a:lin ang="5400000" scaled="1"/>
                </a:gradFill>
              </a:defRPr>
            </a:lvl1pPr>
          </a:lstStyle>
          <a:p>
            <a:pPr lvl="0">
              <a:buClrTx/>
            </a:pPr>
            <a:r>
              <a:rPr lang="en-US"/>
              <a:t>Section title</a:t>
            </a:r>
          </a:p>
        </p:txBody>
      </p:sp>
    </p:spTree>
    <p:extLst>
      <p:ext uri="{BB962C8B-B14F-4D97-AF65-F5344CB8AC3E}">
        <p14:creationId xmlns:p14="http://schemas.microsoft.com/office/powerpoint/2010/main" val="875378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575-C860-4AB5-99C6-F7E2F629FBD1}"/>
              </a:ext>
            </a:extLst>
          </p:cNvPr>
          <p:cNvSpPr>
            <a:spLocks noGrp="1"/>
          </p:cNvSpPr>
          <p:nvPr>
            <p:ph type="title" hasCustomPrompt="1"/>
          </p:nvPr>
        </p:nvSpPr>
        <p:spPr>
          <a:xfrm>
            <a:off x="403232" y="2909316"/>
            <a:ext cx="5169381" cy="786384"/>
          </a:xfrm>
        </p:spPr>
        <p:txBody>
          <a:bodyPr vert="horz" lIns="0" tIns="0" rIns="0" bIns="0" rtlCol="0" anchor="b" anchorCtr="0">
            <a:noAutofit/>
          </a:bodyPr>
          <a:lstStyle>
            <a:lvl1pPr>
              <a:defRPr lang="en-US" sz="4799" b="0">
                <a:gradFill>
                  <a:gsLst>
                    <a:gs pos="40075">
                      <a:schemeClr val="accent4"/>
                    </a:gs>
                    <a:gs pos="30000">
                      <a:schemeClr val="accent4"/>
                    </a:gs>
                  </a:gsLst>
                  <a:lin ang="5400000" scaled="0"/>
                </a:gradFill>
              </a:defRPr>
            </a:lvl1pPr>
          </a:lstStyle>
          <a:p>
            <a:pPr lvl="0">
              <a:buClrTx/>
            </a:pPr>
            <a:r>
              <a:rPr lang="en-US"/>
              <a:t>Section title</a:t>
            </a:r>
          </a:p>
        </p:txBody>
      </p:sp>
    </p:spTree>
    <p:extLst>
      <p:ext uri="{BB962C8B-B14F-4D97-AF65-F5344CB8AC3E}">
        <p14:creationId xmlns:p14="http://schemas.microsoft.com/office/powerpoint/2010/main" val="44966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CE519-C630-44B0-9423-BA5C54258417}"/>
              </a:ext>
            </a:extLst>
          </p:cNvPr>
          <p:cNvSpPr>
            <a:spLocks noGrp="1"/>
          </p:cNvSpPr>
          <p:nvPr>
            <p:ph type="title" hasCustomPrompt="1"/>
          </p:nvPr>
        </p:nvSpPr>
        <p:spPr>
          <a:xfrm>
            <a:off x="403232" y="2909316"/>
            <a:ext cx="5169381" cy="786384"/>
          </a:xfrm>
        </p:spPr>
        <p:txBody>
          <a:bodyPr vert="horz" lIns="0" tIns="0" rIns="0" bIns="0" rtlCol="0" anchor="b" anchorCtr="0">
            <a:noAutofit/>
          </a:bodyPr>
          <a:lstStyle>
            <a:lvl1pPr>
              <a:defRPr lang="en-US" sz="4799" b="0">
                <a:gradFill>
                  <a:gsLst>
                    <a:gs pos="40075">
                      <a:schemeClr val="tx1"/>
                    </a:gs>
                    <a:gs pos="30000">
                      <a:schemeClr val="tx1"/>
                    </a:gs>
                  </a:gsLst>
                  <a:lin ang="5400000" scaled="0"/>
                </a:gradFill>
              </a:defRPr>
            </a:lvl1pPr>
          </a:lstStyle>
          <a:p>
            <a:pPr lvl="0">
              <a:buClrTx/>
            </a:pPr>
            <a:r>
              <a:rPr lang="en-US"/>
              <a:t>Section title</a:t>
            </a:r>
          </a:p>
        </p:txBody>
      </p:sp>
    </p:spTree>
    <p:extLst>
      <p:ext uri="{BB962C8B-B14F-4D97-AF65-F5344CB8AC3E}">
        <p14:creationId xmlns:p14="http://schemas.microsoft.com/office/powerpoint/2010/main" val="283073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2"/>
        </a:solidFill>
        <a:effectLst/>
      </p:bgPr>
    </p:bg>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A3B4F686-9D74-4088-B61A-F3B5E542082F}"/>
              </a:ext>
            </a:extLst>
          </p:cNvPr>
          <p:cNvGrpSpPr>
            <a:grpSpLocks noChangeAspect="1"/>
          </p:cNvGrpSpPr>
          <p:nvPr userDrawn="1"/>
        </p:nvGrpSpPr>
        <p:grpSpPr bwMode="auto">
          <a:xfrm>
            <a:off x="594296" y="597449"/>
            <a:ext cx="1395866" cy="297915"/>
            <a:chOff x="367" y="369"/>
            <a:chExt cx="862" cy="184"/>
          </a:xfrm>
        </p:grpSpPr>
        <p:sp>
          <p:nvSpPr>
            <p:cNvPr id="6" name="Freeform 5">
              <a:extLst>
                <a:ext uri="{FF2B5EF4-FFF2-40B4-BE49-F238E27FC236}">
                  <a16:creationId xmlns:a16="http://schemas.microsoft.com/office/drawing/2014/main" id="{220BA7B1-92AD-401F-A07F-4C9BE2FE0F30}"/>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 name="Freeform 6">
              <a:extLst>
                <a:ext uri="{FF2B5EF4-FFF2-40B4-BE49-F238E27FC236}">
                  <a16:creationId xmlns:a16="http://schemas.microsoft.com/office/drawing/2014/main" id="{FB613D51-9AD4-486D-ADFE-6E5F245343E1}"/>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 name="Freeform 7">
              <a:extLst>
                <a:ext uri="{FF2B5EF4-FFF2-40B4-BE49-F238E27FC236}">
                  <a16:creationId xmlns:a16="http://schemas.microsoft.com/office/drawing/2014/main" id="{5314F072-D144-4FD8-90CA-7F2EBE3DBA26}"/>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Freeform 8">
              <a:extLst>
                <a:ext uri="{FF2B5EF4-FFF2-40B4-BE49-F238E27FC236}">
                  <a16:creationId xmlns:a16="http://schemas.microsoft.com/office/drawing/2014/main" id="{EBEB5D06-4329-4E79-9D97-09199A501DD0}"/>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Freeform 9">
              <a:extLst>
                <a:ext uri="{FF2B5EF4-FFF2-40B4-BE49-F238E27FC236}">
                  <a16:creationId xmlns:a16="http://schemas.microsoft.com/office/drawing/2014/main" id="{7196AC97-B7B6-4DFC-8084-F5C3899BC5F1}"/>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11" name="Text Box 3">
            <a:extLst>
              <a:ext uri="{FF2B5EF4-FFF2-40B4-BE49-F238E27FC236}">
                <a16:creationId xmlns:a16="http://schemas.microsoft.com/office/drawing/2014/main" id="{B27320AE-64CC-4181-B305-6082AC649D75}"/>
              </a:ext>
            </a:extLst>
          </p:cNvPr>
          <p:cNvSpPr txBox="1">
            <a:spLocks noChangeArrowheads="1"/>
          </p:cNvSpPr>
          <p:nvPr userDrawn="1"/>
        </p:nvSpPr>
        <p:spPr bwMode="blackWhite">
          <a:xfrm>
            <a:off x="266562" y="6286314"/>
            <a:ext cx="11887199" cy="4339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900">
                <a:gradFill>
                  <a:gsLst>
                    <a:gs pos="0">
                      <a:schemeClr val="bg1"/>
                    </a:gs>
                    <a:gs pos="100000">
                      <a:schemeClr val="bg1"/>
                    </a:gs>
                  </a:gsLst>
                  <a:lin ang="5400000" scaled="0"/>
                </a:gradFill>
                <a:cs typeface="Segoe UI" pitchFamily="34" charset="0"/>
              </a:rPr>
              <a:t>© 2018 Microsoft Corporation. All rights reserved. </a:t>
            </a:r>
          </a:p>
        </p:txBody>
      </p:sp>
      <p:sp>
        <p:nvSpPr>
          <p:cNvPr id="2" name="Title 1">
            <a:extLst>
              <a:ext uri="{FF2B5EF4-FFF2-40B4-BE49-F238E27FC236}">
                <a16:creationId xmlns:a16="http://schemas.microsoft.com/office/drawing/2014/main" id="{045C42CD-5998-4D3E-B11B-FFDC583C0614}"/>
              </a:ext>
            </a:extLst>
          </p:cNvPr>
          <p:cNvSpPr>
            <a:spLocks noGrp="1"/>
          </p:cNvSpPr>
          <p:nvPr>
            <p:ph type="title" hasCustomPrompt="1"/>
          </p:nvPr>
        </p:nvSpPr>
        <p:spPr>
          <a:xfrm>
            <a:off x="275299" y="3026407"/>
            <a:ext cx="10757073" cy="960414"/>
          </a:xfrm>
          <a:noFill/>
        </p:spPr>
        <p:txBody>
          <a:bodyPr wrap="square" lIns="0" tIns="0" rIns="0" bIns="0" rtlCol="0">
            <a:spAutoFit/>
          </a:bodyPr>
          <a:lstStyle>
            <a:lvl1pPr>
              <a:defRPr kumimoji="0" lang="en-US" sz="6119" b="0" i="0" u="none" strike="noStrike" spc="0" normalizeH="0">
                <a:ln>
                  <a:noFill/>
                </a:ln>
                <a:gradFill>
                  <a:gsLst>
                    <a:gs pos="2917">
                      <a:srgbClr val="FFFFFF"/>
                    </a:gs>
                    <a:gs pos="30000">
                      <a:srgbClr val="FFFFFF"/>
                    </a:gs>
                  </a:gsLst>
                  <a:lin ang="5400000" scaled="0"/>
                </a:gradFill>
                <a:effectLst/>
                <a:uLnTx/>
                <a:uFillTx/>
                <a:latin typeface="+mj-lt"/>
                <a:cs typeface="+mn-cs"/>
              </a:defRPr>
            </a:lvl1pPr>
          </a:lstStyle>
          <a:p>
            <a:pPr marR="0" lvl="0" defTabSz="932563" fontAlgn="auto">
              <a:lnSpc>
                <a:spcPct val="100000"/>
              </a:lnSpc>
              <a:buClrTx/>
              <a:buSzTx/>
              <a:buFontTx/>
              <a:tabLst/>
            </a:pPr>
            <a:r>
              <a:rPr lang="en-US"/>
              <a:t>Headline</a:t>
            </a:r>
          </a:p>
        </p:txBody>
      </p:sp>
    </p:spTree>
    <p:extLst>
      <p:ext uri="{BB962C8B-B14F-4D97-AF65-F5344CB8AC3E}">
        <p14:creationId xmlns:p14="http://schemas.microsoft.com/office/powerpoint/2010/main" val="193606220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image" Target="../media/image1.emf"/><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theme" Target="../theme/theme3.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theme" Target="../theme/theme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8"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theme" Target="../theme/theme5.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image" Target="../media/image16.emf"/><Relationship Id="rId8"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image" Target="../media/image30.emf"/><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theme" Target="../theme/theme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image" Target="../media/image16.emf"/><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theme" Target="../theme/theme7.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8"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image" Target="../media/image16.emf"/><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theme" Target="../theme/theme8.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slideLayout" Target="../slideLayouts/slideLayout224.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 Id="rId8" Type="http://schemas.openxmlformats.org/officeDocument/2006/relationships/slideLayout" Target="../slideLayouts/slideLayout195.xml"/><Relationship Id="rId3"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515" r:id="rId16"/>
    <p:sldLayoutId id="2147484492" r:id="rId17"/>
    <p:sldLayoutId id="2147484493" r:id="rId18"/>
    <p:sldLayoutId id="2147484494" r:id="rId19"/>
    <p:sldLayoutId id="2147484694" r:id="rId20"/>
    <p:sldLayoutId id="2147484695"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8" r:id="rId18"/>
    <p:sldLayoutId id="2147484519" r:id="rId19"/>
    <p:sldLayoutId id="2147484520" r:id="rId20"/>
    <p:sldLayoutId id="2147484522" r:id="rId21"/>
    <p:sldLayoutId id="214748469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212502925"/>
      </p:ext>
    </p:extLst>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 id="2147484536" r:id="rId12"/>
    <p:sldLayoutId id="2147484537" r:id="rId13"/>
    <p:sldLayoutId id="2147484538" r:id="rId14"/>
    <p:sldLayoutId id="2147484539" r:id="rId15"/>
    <p:sldLayoutId id="2147484540" r:id="rId16"/>
    <p:sldLayoutId id="2147484541" r:id="rId17"/>
    <p:sldLayoutId id="2147484542" r:id="rId18"/>
    <p:sldLayoutId id="2147484543" r:id="rId19"/>
    <p:sldLayoutId id="2147484546" r:id="rId20"/>
    <p:sldLayoutId id="2147484547" r:id="rId21"/>
    <p:sldLayoutId id="2147484549" r:id="rId22"/>
    <p:sldLayoutId id="2147484550" r:id="rId23"/>
    <p:sldLayoutId id="2147484656" r:id="rId24"/>
    <p:sldLayoutId id="214748469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5299" y="294444"/>
            <a:ext cx="10757073" cy="1165754"/>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8063" y="1655443"/>
            <a:ext cx="10723677" cy="2633031"/>
          </a:xfrm>
          <a:prstGeom prst="rect">
            <a:avLst/>
          </a:prstGeom>
        </p:spPr>
        <p:txBody>
          <a:bodyPr vert="horz" lIns="146288" tIns="73144" rIns="146288" bIns="73144" rtlCol="0">
            <a:normAutofit/>
          </a:bodyPr>
          <a:lstStyle/>
          <a:p>
            <a:pPr marL="169828" lvl="0" indent="-169828" algn="l" defTabSz="508525"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244" lvl="1" indent="-174589" algn="l" defTabSz="508525" rtl="0" eaLnBrk="1" latinLnBrk="0" hangingPunct="1">
              <a:spcBef>
                <a:spcPct val="20000"/>
              </a:spcBef>
              <a:buClr>
                <a:schemeClr val="accent4"/>
              </a:buClr>
              <a:buFont typeface="Arial" panose="020B0604020202020204" pitchFamily="34" charset="0"/>
              <a:buChar char="•"/>
            </a:pPr>
            <a:r>
              <a:rPr lang="en-US"/>
              <a:t>Level 2</a:t>
            </a:r>
          </a:p>
          <a:p>
            <a:pPr marL="511071" lvl="2" indent="-177762" algn="l" defTabSz="508525" rtl="0" eaLnBrk="1" latinLnBrk="0" hangingPunct="1">
              <a:spcBef>
                <a:spcPct val="20000"/>
              </a:spcBef>
              <a:buClr>
                <a:schemeClr val="accent4"/>
              </a:buClr>
              <a:buFont typeface="Arial" panose="020B0604020202020204" pitchFamily="34" charset="0"/>
              <a:buChar char="•"/>
            </a:pPr>
            <a:r>
              <a:rPr lang="en-US"/>
              <a:t>Level 3</a:t>
            </a:r>
          </a:p>
          <a:p>
            <a:pPr marL="634870" lvl="3" indent="-133322" algn="l" defTabSz="508525"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556570" y="6483350"/>
            <a:ext cx="695837" cy="371475"/>
          </a:xfrm>
          <a:prstGeom prst="rect">
            <a:avLst/>
          </a:prstGeom>
        </p:spPr>
        <p:txBody>
          <a:bodyPr vert="horz" lIns="91440" tIns="45720" rIns="91440" bIns="45720" rtlCol="0" anchor="ctr"/>
          <a:lstStyle>
            <a:lvl1pPr algn="r">
              <a:defRPr sz="700">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279634806"/>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 id="2147484724" r:id="rId27"/>
    <p:sldLayoutId id="2147484586" r:id="rId28"/>
    <p:sldLayoutId id="2147484587" r:id="rId29"/>
    <p:sldLayoutId id="2147484588" r:id="rId30"/>
    <p:sldLayoutId id="2147484589" r:id="rId31"/>
    <p:sldLayoutId id="2147484590" r:id="rId32"/>
    <p:sldLayoutId id="2147484591" r:id="rId33"/>
    <p:sldLayoutId id="2147484592" r:id="rId34"/>
    <p:sldLayoutId id="2147484593" r:id="rId35"/>
  </p:sldLayoutIdLst>
  <p:transition>
    <p:fade/>
  </p:transition>
  <p:hf hdr="0" ftr="0" dt="0"/>
  <p:txStyles>
    <p:titleStyle>
      <a:lvl1pPr marL="0" indent="0" algn="l" defTabSz="508525" rtl="0" eaLnBrk="1" latinLnBrk="0" hangingPunct="1">
        <a:lnSpc>
          <a:spcPct val="90000"/>
        </a:lnSpc>
        <a:spcBef>
          <a:spcPts val="0"/>
        </a:spcBef>
        <a:spcAft>
          <a:spcPts val="0"/>
        </a:spcAft>
        <a:buFont typeface="Arial"/>
        <a:buNone/>
        <a:defRPr lang="en-US" sz="3599" b="1" kern="1200" cap="none" spc="-100" baseline="0" dirty="0">
          <a:gradFill>
            <a:gsLst>
              <a:gs pos="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285692" indent="-285692" algn="l" defTabSz="508525"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345" indent="-285692" algn="l" defTabSz="508525"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8997" indent="-285692" algn="l" defTabSz="508525"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239" indent="-285692" algn="l" defTabSz="508525"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099" indent="0" algn="l" defTabSz="508525" rtl="0" eaLnBrk="1" latinLnBrk="0" hangingPunct="1">
        <a:spcBef>
          <a:spcPct val="20000"/>
        </a:spcBef>
        <a:buFont typeface="Arial"/>
        <a:buNone/>
        <a:defRPr sz="1391" kern="1200">
          <a:solidFill>
            <a:schemeClr val="tx1"/>
          </a:solidFill>
          <a:latin typeface="+mn-lt"/>
          <a:ea typeface="+mn-ea"/>
          <a:cs typeface="+mn-cs"/>
        </a:defRPr>
      </a:lvl5pPr>
      <a:lvl6pPr marL="2796888" indent="-254262" algn="l" defTabSz="508525" rtl="0" eaLnBrk="1" latinLnBrk="0" hangingPunct="1">
        <a:spcBef>
          <a:spcPct val="20000"/>
        </a:spcBef>
        <a:buFont typeface="Arial"/>
        <a:buChar char="•"/>
        <a:defRPr sz="2224" kern="1200">
          <a:solidFill>
            <a:schemeClr val="tx1"/>
          </a:solidFill>
          <a:latin typeface="+mn-lt"/>
          <a:ea typeface="+mn-ea"/>
          <a:cs typeface="+mn-cs"/>
        </a:defRPr>
      </a:lvl6pPr>
      <a:lvl7pPr marL="3305411" indent="-254262" algn="l" defTabSz="508525" rtl="0" eaLnBrk="1" latinLnBrk="0" hangingPunct="1">
        <a:spcBef>
          <a:spcPct val="20000"/>
        </a:spcBef>
        <a:buFont typeface="Arial"/>
        <a:buChar char="•"/>
        <a:defRPr sz="2224" kern="1200">
          <a:solidFill>
            <a:schemeClr val="tx1"/>
          </a:solidFill>
          <a:latin typeface="+mn-lt"/>
          <a:ea typeface="+mn-ea"/>
          <a:cs typeface="+mn-cs"/>
        </a:defRPr>
      </a:lvl7pPr>
      <a:lvl8pPr marL="3813934" indent="-254262" algn="l" defTabSz="508525" rtl="0" eaLnBrk="1" latinLnBrk="0" hangingPunct="1">
        <a:spcBef>
          <a:spcPct val="20000"/>
        </a:spcBef>
        <a:buFont typeface="Arial"/>
        <a:buChar char="•"/>
        <a:defRPr sz="2224" kern="1200">
          <a:solidFill>
            <a:schemeClr val="tx1"/>
          </a:solidFill>
          <a:latin typeface="+mn-lt"/>
          <a:ea typeface="+mn-ea"/>
          <a:cs typeface="+mn-cs"/>
        </a:defRPr>
      </a:lvl8pPr>
      <a:lvl9pPr marL="4322460" indent="-254262" algn="l" defTabSz="508525" rtl="0" eaLnBrk="1" latinLnBrk="0" hangingPunct="1">
        <a:spcBef>
          <a:spcPct val="20000"/>
        </a:spcBef>
        <a:buFont typeface="Arial"/>
        <a:buChar char="•"/>
        <a:defRPr sz="2224" kern="1200">
          <a:solidFill>
            <a:schemeClr val="tx1"/>
          </a:solidFill>
          <a:latin typeface="+mn-lt"/>
          <a:ea typeface="+mn-ea"/>
          <a:cs typeface="+mn-cs"/>
        </a:defRPr>
      </a:lvl9pPr>
    </p:bodyStyle>
    <p:otherStyle>
      <a:defPPr>
        <a:defRPr lang="en-US"/>
      </a:defPPr>
      <a:lvl1pPr marL="0" algn="l" defTabSz="508525" rtl="0" eaLnBrk="1" latinLnBrk="0" hangingPunct="1">
        <a:defRPr sz="2016" kern="1200">
          <a:solidFill>
            <a:schemeClr val="tx1"/>
          </a:solidFill>
          <a:latin typeface="+mn-lt"/>
          <a:ea typeface="+mn-ea"/>
          <a:cs typeface="+mn-cs"/>
        </a:defRPr>
      </a:lvl1pPr>
      <a:lvl2pPr marL="508525" algn="l" defTabSz="508525" rtl="0" eaLnBrk="1" latinLnBrk="0" hangingPunct="1">
        <a:defRPr sz="2016" kern="1200">
          <a:solidFill>
            <a:schemeClr val="tx1"/>
          </a:solidFill>
          <a:latin typeface="+mn-lt"/>
          <a:ea typeface="+mn-ea"/>
          <a:cs typeface="+mn-cs"/>
        </a:defRPr>
      </a:lvl2pPr>
      <a:lvl3pPr marL="1017049" algn="l" defTabSz="508525" rtl="0" eaLnBrk="1" latinLnBrk="0" hangingPunct="1">
        <a:defRPr sz="2016" kern="1200">
          <a:solidFill>
            <a:schemeClr val="tx1"/>
          </a:solidFill>
          <a:latin typeface="+mn-lt"/>
          <a:ea typeface="+mn-ea"/>
          <a:cs typeface="+mn-cs"/>
        </a:defRPr>
      </a:lvl3pPr>
      <a:lvl4pPr marL="1525574" algn="l" defTabSz="508525" rtl="0" eaLnBrk="1" latinLnBrk="0" hangingPunct="1">
        <a:defRPr sz="2016" kern="1200">
          <a:solidFill>
            <a:schemeClr val="tx1"/>
          </a:solidFill>
          <a:latin typeface="+mn-lt"/>
          <a:ea typeface="+mn-ea"/>
          <a:cs typeface="+mn-cs"/>
        </a:defRPr>
      </a:lvl4pPr>
      <a:lvl5pPr marL="2034099" algn="l" defTabSz="508525" rtl="0" eaLnBrk="1" latinLnBrk="0" hangingPunct="1">
        <a:defRPr sz="2016" kern="1200">
          <a:solidFill>
            <a:schemeClr val="tx1"/>
          </a:solidFill>
          <a:latin typeface="+mn-lt"/>
          <a:ea typeface="+mn-ea"/>
          <a:cs typeface="+mn-cs"/>
        </a:defRPr>
      </a:lvl5pPr>
      <a:lvl6pPr marL="2542624" algn="l" defTabSz="508525" rtl="0" eaLnBrk="1" latinLnBrk="0" hangingPunct="1">
        <a:defRPr sz="2016" kern="1200">
          <a:solidFill>
            <a:schemeClr val="tx1"/>
          </a:solidFill>
          <a:latin typeface="+mn-lt"/>
          <a:ea typeface="+mn-ea"/>
          <a:cs typeface="+mn-cs"/>
        </a:defRPr>
      </a:lvl6pPr>
      <a:lvl7pPr marL="3051149" algn="l" defTabSz="508525" rtl="0" eaLnBrk="1" latinLnBrk="0" hangingPunct="1">
        <a:defRPr sz="2016" kern="1200">
          <a:solidFill>
            <a:schemeClr val="tx1"/>
          </a:solidFill>
          <a:latin typeface="+mn-lt"/>
          <a:ea typeface="+mn-ea"/>
          <a:cs typeface="+mn-cs"/>
        </a:defRPr>
      </a:lvl7pPr>
      <a:lvl8pPr marL="3559675" algn="l" defTabSz="508525" rtl="0" eaLnBrk="1" latinLnBrk="0" hangingPunct="1">
        <a:defRPr sz="2016" kern="1200">
          <a:solidFill>
            <a:schemeClr val="tx1"/>
          </a:solidFill>
          <a:latin typeface="+mn-lt"/>
          <a:ea typeface="+mn-ea"/>
          <a:cs typeface="+mn-cs"/>
        </a:defRPr>
      </a:lvl8pPr>
      <a:lvl9pPr marL="4068199" algn="l" defTabSz="508525" rtl="0" eaLnBrk="1" latinLnBrk="0" hangingPunct="1">
        <a:defRPr sz="2016"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769887668"/>
      </p:ext>
    </p:extLst>
  </p:cSld>
  <p:clrMap bg1="lt1" tx1="dk1" bg2="lt2" tx2="dk2" accent1="accent1" accent2="accent2" accent3="accent3" accent4="accent4" accent5="accent5" accent6="accent6" hlink="hlink" folHlink="folHlink"/>
  <p:sldLayoutIdLst>
    <p:sldLayoutId id="2147484598" r:id="rId1"/>
    <p:sldLayoutId id="2147484725" r:id="rId2"/>
    <p:sldLayoutId id="2147484726" r:id="rId3"/>
    <p:sldLayoutId id="2147484727" r:id="rId4"/>
    <p:sldLayoutId id="2147484728" r:id="rId5"/>
    <p:sldLayoutId id="2147484729" r:id="rId6"/>
    <p:sldLayoutId id="2147484730"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 id="2147484616" r:id="rId19"/>
    <p:sldLayoutId id="2147484617" r:id="rId20"/>
    <p:sldLayoutId id="2147484618" r:id="rId21"/>
    <p:sldLayoutId id="2147484619" r:id="rId22"/>
    <p:sldLayoutId id="2147484620" r:id="rId23"/>
    <p:sldLayoutId id="2147484621" r:id="rId24"/>
    <p:sldLayoutId id="2147484622" r:id="rId25"/>
    <p:sldLayoutId id="2147484623" r:id="rId26"/>
    <p:sldLayoutId id="2147484624" r:id="rId27"/>
    <p:sldLayoutId id="2147484625" r:id="rId28"/>
    <p:sldLayoutId id="2147484626" r:id="rId29"/>
    <p:sldLayoutId id="2147484627" r:id="rId30"/>
    <p:sldLayoutId id="2147484628" r:id="rId31"/>
    <p:sldLayoutId id="2147484629" r:id="rId32"/>
    <p:sldLayoutId id="2147484693"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2066119"/>
      </p:ext>
    </p:extLst>
  </p:cSld>
  <p:clrMap bg1="lt1" tx1="dk1" bg2="lt2" tx2="dk2" accent1="accent1" accent2="accent2" accent3="accent3" accent4="accent4" accent5="accent5" accent6="accent6" hlink="hlink" folHlink="folHlink"/>
  <p:sldLayoutIdLst>
    <p:sldLayoutId id="2147484632" r:id="rId1"/>
    <p:sldLayoutId id="2147484633" r:id="rId2"/>
    <p:sldLayoutId id="2147484634" r:id="rId3"/>
    <p:sldLayoutId id="2147484635" r:id="rId4"/>
    <p:sldLayoutId id="2147484636" r:id="rId5"/>
    <p:sldLayoutId id="2147484637" r:id="rId6"/>
    <p:sldLayoutId id="2147484638" r:id="rId7"/>
    <p:sldLayoutId id="2147484639" r:id="rId8"/>
    <p:sldLayoutId id="2147484640" r:id="rId9"/>
    <p:sldLayoutId id="2147484641" r:id="rId10"/>
    <p:sldLayoutId id="2147484642"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90870248"/>
      </p:ext>
    </p:extLst>
  </p:cSld>
  <p:clrMap bg1="lt1" tx1="dk1" bg2="lt2" tx2="dk2" accent1="accent1" accent2="accent2" accent3="accent3" accent4="accent4" accent5="accent5" accent6="accent6" hlink="hlink" folHlink="folHlink"/>
  <p:sldLayoutIdLst>
    <p:sldLayoutId id="2147484658" r:id="rId1"/>
    <p:sldLayoutId id="2147484659" r:id="rId2"/>
    <p:sldLayoutId id="2147484660" r:id="rId3"/>
    <p:sldLayoutId id="2147484661" r:id="rId4"/>
    <p:sldLayoutId id="2147484662" r:id="rId5"/>
    <p:sldLayoutId id="2147484663" r:id="rId6"/>
    <p:sldLayoutId id="2147484664" r:id="rId7"/>
    <p:sldLayoutId id="2147484665" r:id="rId8"/>
    <p:sldLayoutId id="2147484666" r:id="rId9"/>
    <p:sldLayoutId id="2147484667" r:id="rId10"/>
    <p:sldLayoutId id="2147484668" r:id="rId11"/>
    <p:sldLayoutId id="2147484669" r:id="rId12"/>
    <p:sldLayoutId id="2147484670" r:id="rId13"/>
    <p:sldLayoutId id="2147484671" r:id="rId14"/>
    <p:sldLayoutId id="2147484672" r:id="rId15"/>
    <p:sldLayoutId id="2147484673" r:id="rId16"/>
    <p:sldLayoutId id="2147484674" r:id="rId17"/>
    <p:sldLayoutId id="2147484675" r:id="rId18"/>
    <p:sldLayoutId id="2147484676" r:id="rId19"/>
    <p:sldLayoutId id="2147484677" r:id="rId20"/>
    <p:sldLayoutId id="2147484678" r:id="rId21"/>
    <p:sldLayoutId id="2147484679" r:id="rId22"/>
    <p:sldLayoutId id="2147484680" r:id="rId23"/>
    <p:sldLayoutId id="2147484681" r:id="rId24"/>
    <p:sldLayoutId id="2147484682" r:id="rId25"/>
    <p:sldLayoutId id="2147484683" r:id="rId26"/>
    <p:sldLayoutId id="2147484684" r:id="rId27"/>
    <p:sldLayoutId id="2147484685" r:id="rId28"/>
    <p:sldLayoutId id="2147484686" r:id="rId29"/>
    <p:sldLayoutId id="2147484687" r:id="rId30"/>
    <p:sldLayoutId id="2147484688" r:id="rId31"/>
    <p:sldLayoutId id="2147484689"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397655432"/>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568" r:id="rId15"/>
    <p:sldLayoutId id="2147484569" r:id="rId16"/>
    <p:sldLayoutId id="2147484570" r:id="rId17"/>
    <p:sldLayoutId id="2147484571" r:id="rId18"/>
    <p:sldLayoutId id="2147484572" r:id="rId19"/>
    <p:sldLayoutId id="2147484573" r:id="rId20"/>
    <p:sldLayoutId id="2147484574" r:id="rId21"/>
    <p:sldLayoutId id="2147484575" r:id="rId22"/>
    <p:sldLayoutId id="2147484576" r:id="rId23"/>
    <p:sldLayoutId id="2147484577" r:id="rId24"/>
    <p:sldLayoutId id="2147484578" r:id="rId25"/>
    <p:sldLayoutId id="2147484579" r:id="rId26"/>
    <p:sldLayoutId id="2147484580" r:id="rId27"/>
    <p:sldLayoutId id="2147484581" r:id="rId28"/>
    <p:sldLayoutId id="2147484582" r:id="rId29"/>
    <p:sldLayoutId id="2147484583" r:id="rId30"/>
    <p:sldLayoutId id="2147484584" r:id="rId31"/>
    <p:sldLayoutId id="2147484585" r:id="rId32"/>
    <p:sldLayoutId id="2147484599" r:id="rId33"/>
    <p:sldLayoutId id="2147484600" r:id="rId34"/>
    <p:sldLayoutId id="2147484601" r:id="rId35"/>
    <p:sldLayoutId id="2147484602" r:id="rId36"/>
    <p:sldLayoutId id="2147484603" r:id="rId3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6.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cost-management-billing/costs/group-filter"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www.youtube.com/c/AzureCostManagemen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microsoft.com/en-us/azure/load-balancer/load-balancer-troubleshoot" TargetMode="External"/><Relationship Id="rId2" Type="http://schemas.openxmlformats.org/officeDocument/2006/relationships/notesSlide" Target="../notesSlides/notesSlide101.xml"/><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hyperlink" Target="https://aka.ms/Azure/AD/Connect" TargetMode="External"/><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notesSlide" Target="../notesSlides/notesSlide102.xml"/><Relationship Id="rId1" Type="http://schemas.openxmlformats.org/officeDocument/2006/relationships/slideLayout" Target="../slideLayouts/slideLayout47.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s>
</file>

<file path=ppt/slides/_rels/slide104.xml.rels><?xml version="1.0" encoding="UTF-8" standalone="yes"?>
<Relationships xmlns="http://schemas.openxmlformats.org/package/2006/relationships"><Relationship Id="rId3" Type="http://schemas.openxmlformats.org/officeDocument/2006/relationships/hyperlink" Target="https://docs.microsoft.com/en-us/azure/active-directory/active-directory-windows-enterprise-state-roaming-enable#data-retention" TargetMode="External"/><Relationship Id="rId2" Type="http://schemas.openxmlformats.org/officeDocument/2006/relationships/notesSlide" Target="../notesSlides/notesSlide103.xml"/><Relationship Id="rId1" Type="http://schemas.openxmlformats.org/officeDocument/2006/relationships/slideLayout" Target="../slideLayouts/slideLayout47.xml"/><Relationship Id="rId5" Type="http://schemas.openxmlformats.org/officeDocument/2006/relationships/image" Target="../media/image65.png"/><Relationship Id="rId4" Type="http://schemas.openxmlformats.org/officeDocument/2006/relationships/hyperlink" Target="http://aka.ms/Azure/Roaming" TargetMode="External"/></Relationships>
</file>

<file path=ppt/slides/_rels/slide10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04.xml"/><Relationship Id="rId1" Type="http://schemas.openxmlformats.org/officeDocument/2006/relationships/slideLayout" Target="../slideLayouts/slideLayout67.xml"/><Relationship Id="rId6" Type="http://schemas.openxmlformats.org/officeDocument/2006/relationships/image" Target="../media/image205.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s>
</file>

<file path=ppt/slides/_rels/slide106.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mfa-mfasettings" TargetMode="External"/><Relationship Id="rId2" Type="http://schemas.openxmlformats.org/officeDocument/2006/relationships/notesSlide" Target="../notesSlides/notesSlide105.xml"/><Relationship Id="rId1" Type="http://schemas.openxmlformats.org/officeDocument/2006/relationships/slideLayout" Target="../slideLayouts/slideLayout47.xml"/><Relationship Id="rId5" Type="http://schemas.openxmlformats.org/officeDocument/2006/relationships/image" Target="../media/image210.png"/><Relationship Id="rId4" Type="http://schemas.openxmlformats.org/officeDocument/2006/relationships/hyperlink" Target="https://aka.ms/Azure/MFA"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06.xml"/><Relationship Id="rId1" Type="http://schemas.openxmlformats.org/officeDocument/2006/relationships/slideLayout" Target="../slideLayouts/slideLayout67.xml"/><Relationship Id="rId4" Type="http://schemas.openxmlformats.org/officeDocument/2006/relationships/image" Target="../media/image212.emf"/></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important-facts-about-the-root-management-group"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hyperlink" Target="https://docs.microsoft.com/en-us/azure/governance/management-groups/overview#initial-setup-of-management-group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docs.microsoft.com/en-us/azure/active-directory/user-help/device-management-azuread-registered-devices-windows10-setup" TargetMode="External"/><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aka.ms/Azure/Roam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Azure/MgtGroups"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hyperlink" Target="https://docs.microsoft.com/en-us/azure/active-directory/fundamentals/active-directory-how-subscriptions-associated-directory" TargetMode="External"/><Relationship Id="rId4" Type="http://schemas.openxmlformats.org/officeDocument/2006/relationships/hyperlink" Target="https://docs.microsoft.com/en-us/azure/billing/billing-subscription-transfer"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azure/azure-resource-manager/move-limitations/virtual-machines-move-limitations" TargetMode="External"/><Relationship Id="rId3" Type="http://schemas.openxmlformats.org/officeDocument/2006/relationships/hyperlink" Target="https://docs.microsoft.com/en-us/azure/azure-resource-manager/move-support-resources" TargetMode="External"/><Relationship Id="rId7" Type="http://schemas.openxmlformats.org/officeDocument/2006/relationships/hyperlink" Target="https://docs.microsoft.com/en-us/azure/backup/backup-azure-move-recovery-services-vault?toc=/azure/azure-resource-manager/toc.json"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docs.microsoft.com/en-us/azure/azure-resource-manager/move-limitations/classic-model-move-limitations" TargetMode="External"/><Relationship Id="rId5" Type="http://schemas.openxmlformats.org/officeDocument/2006/relationships/hyperlink" Target="https://docs.microsoft.com/en-us/azure/devops/organizations/billing/change-azure-subscription?toc=/azure/azure-resource-manager/toc.json" TargetMode="External"/><Relationship Id="rId4" Type="http://schemas.openxmlformats.org/officeDocument/2006/relationships/hyperlink" Target="https://docs.microsoft.com/en-us/azure/azure-resource-manager/move-limitations/app-service-move-limitations" TargetMode="External"/><Relationship Id="rId9" Type="http://schemas.openxmlformats.org/officeDocument/2006/relationships/hyperlink" Target="https://docs.microsoft.com/en-us/azure/azure-resource-manager/move-limitations/virtual-network-move-limitation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aka.ms/Azure/Subscriptions" TargetMode="External"/><Relationship Id="rId7"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hyperlink" Target="http://aka.ms/Azure/RBAC"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governance/policy/overview"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azure-resource-manager/manage-resources-cli"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hyperlink" Target="https://docs.microsoft.com/en-us/azure/azure-resource-manager/resource-group-using-tags" TargetMode="External"/><Relationship Id="rId4" Type="http://schemas.openxmlformats.org/officeDocument/2006/relationships/hyperlink" Target="https://docs.microsoft.com/en-us/azure/azure-resource-manager/manage-resources-powershel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mfa-mfasettings"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Azure/Policie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channel9.msdn.com/events/Build/2018/THR203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governance/policy/concepts/effect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3.xml"/><Relationship Id="rId1" Type="http://schemas.openxmlformats.org/officeDocument/2006/relationships/slideLayout" Target="../slideLayouts/slideLayout102.xml"/><Relationship Id="rId6" Type="http://schemas.openxmlformats.org/officeDocument/2006/relationships/image" Target="../media/image48.png"/><Relationship Id="rId5" Type="http://schemas.openxmlformats.org/officeDocument/2006/relationships/hyperlink" Target="https://docs.microsoft.com/en-us/learn/certifications/azure-administrator" TargetMode="External"/><Relationship Id="rId4" Type="http://schemas.openxmlformats.org/officeDocument/2006/relationships/hyperlink" Target="https://docs.microsoft.com/en-us/learn/browse/?terms=az-104"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storage/common/storage-private-endpoints"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hyperlink" Target="https://docs.microsoft.com/en-us/azure/storage/common/transport-layer-security-configure-minimum-version?toc=%2Fazure%2Fstorage%2Fblobs%2Ftoc.json&amp;tabs=portal" TargetMode="External"/><Relationship Id="rId4" Type="http://schemas.openxmlformats.org/officeDocument/2006/relationships/hyperlink" Target="https://docs.microsoft.com/en-us/azure/storage/common/storage-network-security?toc=/azure/storage/blobs/toc.json"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storage/common/storage-auth-aad-msi?toc=/azure/storage/blobs/toc.json"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hyperlink" Target="https://docs.microsoft.com/en-us/azure/storage/common/storage-auth-aad-app?toc=%2Fazure%2Fstorage%2Fblobs%2Ftoc.json&amp;tabs=dotnet" TargetMode="External"/><Relationship Id="rId4" Type="http://schemas.openxmlformats.org/officeDocument/2006/relationships/hyperlink" Target="https://docs.microsoft.com/en-us/azure/storage/common/storage-auth-aad-msi?toc=%2Fazure%2Fstorage%2Fblobs%2Ftoc.json#authenticate-a-service-principal-in-the-development-environmen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storage/blobs/storage-blob-storage-tiers?tabs=azure-portal#storage-accounts-that-support-tiering"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hyperlink" Target="https://docs.microsoft.com/en-us/azure/storage/blobs/storage-blob-storage-tiers" TargetMode="External"/><Relationship Id="rId4" Type="http://schemas.openxmlformats.org/officeDocument/2006/relationships/hyperlink" Target="https://docs.microsoft.com/en-us/azure/storage/blobs/storage-lifecycle-management-concept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storage/files/storage-sync-files-deployment-guide?tabs=azure-portal#create-a-sync-group-and-a-cloud-endpoint"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docs.microsoft.com/en-us/azure/storage/files/storage-sync-files-deployment-guide?tabs=azure-porta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ka.ms/azure/files"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hyperlink" Target="https://docs.microsoft.com/en-us/azure/storage/files/storage-sync-files-deployment-guide?tabs=porta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storage/common/storage-choose-data-transfer-solution"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docs.microsoft.com/en-us/azure/storage/common/storage-choose-data-transfer-solution?toc=%2fazure%2fstorage%2fblobs%2ftoc.json"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storage/common/storage-choose-data-transfer-solution"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hyperlink" Target="https://docs.microsoft.com/en-us/azure/storage/common/storage-choose-data-transfer-solution?toc=%2fazure%2fstorage%2fblobs%2ftoc.json"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aka.ms/Azure/ImportExport"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hyperlink" Target="https://docs.microsoft.com/en-us/azure/storage/common/storage-import-export-tool-repairing-an-export-job-v1"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docs.microsoft.com/azure/databox/" TargetMode="External"/><Relationship Id="rId7" Type="http://schemas.openxmlformats.org/officeDocument/2006/relationships/diagramColors" Target="../diagrams/colors2.xm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storage/files/storage-sync-files-troubleshoot"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virtual-machines/extensions/custom-script-windows#tips-and-tricks" TargetMode="External"/><Relationship Id="rId7" Type="http://schemas.openxmlformats.org/officeDocument/2006/relationships/hyperlink" Target="https://docs.microsoft.com/en-us/azure/virtual-machines/extensions/custom-script-window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hyperlink" Target="https://docs.microsoft.com/en-us/azure/azure-resource-manager/templates/template-tutorial-deploy-vm-extensions" TargetMode="External"/><Relationship Id="rId4" Type="http://schemas.openxmlformats.org/officeDocument/2006/relationships/hyperlink" Target="https://docs.microsoft.com/en-us/azure/virtual-machines/extensions/custom-script-windows#extension-schema"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docs.microsoft.com/en-us/azure/aks/intro-kubernetes" TargetMode="External"/><Relationship Id="rId3" Type="http://schemas.openxmlformats.org/officeDocument/2006/relationships/hyperlink" Target="https://docs.microsoft.com/en-us/azure/aks/concepts-identity#kubernetes-role-based-access-control-rbac" TargetMode="External"/><Relationship Id="rId7" Type="http://schemas.openxmlformats.org/officeDocument/2006/relationships/hyperlink" Target="https://docs.microsoft.com/en-us/azure/aks/kubernetes-walkthrough-portal"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docs.microsoft.com/en-us/azure/aks/concepts-scale" TargetMode="External"/><Relationship Id="rId5" Type="http://schemas.openxmlformats.org/officeDocument/2006/relationships/hyperlink" Target="https://docs.microsoft.com/en-us/azure/aks/concepts-storage" TargetMode="External"/><Relationship Id="rId10" Type="http://schemas.openxmlformats.org/officeDocument/2006/relationships/image" Target="../media/image92.png"/><Relationship Id="rId4" Type="http://schemas.openxmlformats.org/officeDocument/2006/relationships/hyperlink" Target="https://docs.microsoft.com/en-us/azure/aks/concepts-network#compare-network-models" TargetMode="External"/><Relationship Id="rId9" Type="http://schemas.openxmlformats.org/officeDocument/2006/relationships/hyperlink" Target="https://opdhsblobprod01.blob.core.windows.net/contents/4a6d75bb3af747de838e6ccc97c5d978/7e06a037353a5f7878f972e2628aa0f0?sv=2018-03-28&amp;sr=b&amp;si=ReadPolicy&amp;sig=uyLiDJ363RnC%2FlEkIa5Lrfylu%2Bwyed04jBueeFdsSt4%3D&amp;st=2020-11-08T16%3A35%3A14Z&amp;se=2020-11-09T16%3A45%3A14Z"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docs.microsoft.com/en-us/azure/container-instances/container-instances-overview" TargetMode="External"/><Relationship Id="rId3" Type="http://schemas.openxmlformats.org/officeDocument/2006/relationships/hyperlink" Target="https://docs.microsoft.com/en-us/azure/container-instances/container-instances-vnet" TargetMode="External"/><Relationship Id="rId7"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hyperlink" Target="https://docs.microsoft.com/en-us/azure/container-instances/container-instances-update" TargetMode="External"/><Relationship Id="rId5" Type="http://schemas.openxmlformats.org/officeDocument/2006/relationships/hyperlink" Target="https://docs.microsoft.com/en-us/azure/container-instances/container-instances-readiness-probe" TargetMode="External"/><Relationship Id="rId4" Type="http://schemas.openxmlformats.org/officeDocument/2006/relationships/hyperlink" Target="https://docs.microsoft.com/en-us/azure/container-instances/container-instances-liveness-probe" TargetMode="External"/><Relationship Id="rId9" Type="http://schemas.openxmlformats.org/officeDocument/2006/relationships/hyperlink" Target="https://opdhsblobprod01.blob.core.windows.net/contents/4a6d75bb3af747de838e6ccc97c5d978/3928facb4ca172bad16881fd3c3f0a3b?sv=2018-03-28&amp;sr=b&amp;si=ReadPolicy&amp;sig=bHXfuYi%2BVT49uzyv%2Bcrn5582s7LpqrlpPpaoxYrEtS8%3D&amp;st=2020-11-08T17%3A53%3A47Z&amp;se=2020-11-09T18%3A03%3A47Z"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hyperlink" Target="https://docs.microsoft.com/en-us/azure/virtual-machines/virtual-machines-windows-creation-choices?toc=/azure/virtual-machines/windows/toc.json"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hyperlink" Target="https://docs.microsoft.com/en-us/azure/azure-resource-manager/resource-manager-template-walkthrough?toc=/azure/virtual-machines/windows/toc.json" TargetMode="External"/><Relationship Id="rId4" Type="http://schemas.openxmlformats.org/officeDocument/2006/relationships/image" Target="../media/image98.png"/><Relationship Id="rId9"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71.xml"/><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slide" Target="slide52.xm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52.png"/><Relationship Id="rId11" Type="http://schemas.openxmlformats.org/officeDocument/2006/relationships/slide" Target="slide43.xml"/><Relationship Id="rId5" Type="http://schemas.openxmlformats.org/officeDocument/2006/relationships/image" Target="../media/image51.png"/><Relationship Id="rId10" Type="http://schemas.openxmlformats.org/officeDocument/2006/relationships/slide" Target="slide30.xml"/><Relationship Id="rId4" Type="http://schemas.openxmlformats.org/officeDocument/2006/relationships/image" Target="../media/image50.png"/><Relationship Id="rId9" Type="http://schemas.openxmlformats.org/officeDocument/2006/relationships/slide" Target="slide6.xml"/><Relationship Id="rId14" Type="http://schemas.openxmlformats.org/officeDocument/2006/relationships/slide" Target="slide80.xml"/></Relationships>
</file>

<file path=ppt/slides/_rels/slide50.xml.rels><?xml version="1.0" encoding="UTF-8" standalone="yes"?>
<Relationships xmlns="http://schemas.openxmlformats.org/package/2006/relationships"><Relationship Id="rId8" Type="http://schemas.openxmlformats.org/officeDocument/2006/relationships/hyperlink" Target="https://docs.microsoft.com/en-us/azure/virtual-machine-scale-sets/virtual-machine-scale-sets-upgrade-scale-set" TargetMode="External"/><Relationship Id="rId13" Type="http://schemas.openxmlformats.org/officeDocument/2006/relationships/hyperlink" Target="https://docs.microsoft.com/en-us/azure/virtual-machine-scale-sets/overview" TargetMode="External"/><Relationship Id="rId3" Type="http://schemas.openxmlformats.org/officeDocument/2006/relationships/hyperlink" Target="https://docs.microsoft.com/en-us/azure/virtual-machine-scale-sets/virtual-machine-scale-sets-vs-create" TargetMode="External"/><Relationship Id="rId7" Type="http://schemas.openxmlformats.org/officeDocument/2006/relationships/hyperlink" Target="https://docs.microsoft.com/en-us/azure/virtual-machine-scale-sets/virtual-machine-scale-sets-autoscale-overview" TargetMode="External"/><Relationship Id="rId12" Type="http://schemas.openxmlformats.org/officeDocument/2006/relationships/hyperlink" Target="https://docs.microsoft.com/en-us/azure/virtual-machine-scale-sets/virtual-machine-scale-sets-placement-groups#checklist-for-using-large-scale-sets"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hyperlink" Target="https://docs.microsoft.com/en-us/azure/virtual-machine-scale-sets/virtual-machine-scale-sets-use-availability-zones#zone-balancing" TargetMode="External"/><Relationship Id="rId11" Type="http://schemas.openxmlformats.org/officeDocument/2006/relationships/hyperlink" Target="https://docs.microsoft.com/en-us/azure/virtual-machine-scale-sets/virtual-machine-scale-sets-upgrade-scale-set#scenarios" TargetMode="External"/><Relationship Id="rId5" Type="http://schemas.openxmlformats.org/officeDocument/2006/relationships/hyperlink" Target="https://docs.microsoft.com/en-us/azure/virtual-machine-scale-sets/virtual-machine-scale-sets-use-availability-zones#placement-groups" TargetMode="External"/><Relationship Id="rId10" Type="http://schemas.openxmlformats.org/officeDocument/2006/relationships/hyperlink" Target="https://docs.microsoft.com/en-us/azure/virtual-machine-scale-sets/virtual-machine-scale-sets-upgrade-scale-set#properties-that-require-deallocation-to-change" TargetMode="External"/><Relationship Id="rId4" Type="http://schemas.openxmlformats.org/officeDocument/2006/relationships/hyperlink" Target="https://docs.microsoft.com/en-us/azure/virtual-machine-scale-sets/virtual-machine-scale-sets-use-availability-zones" TargetMode="External"/><Relationship Id="rId9" Type="http://schemas.openxmlformats.org/officeDocument/2006/relationships/hyperlink" Target="https://docs.microsoft.com/en-us/azure/virtual-machine-scale-sets/virtual-machine-scale-sets-upgrade-scale-set#properties-with-restrictions-on-modification" TargetMode="External"/><Relationship Id="rId1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backup/backup-azure-arm-vms-prepare#explicitly-allow-outbound-access"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hyperlink" Target="https://docs.microsoft.com/en-us/azure/backup/backup-azure-arm-restore-vms#restore-options"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hyperlink" Target="https://docs.microsoft.com/en-us/azure/bastion/tutorial-create-host-portal" TargetMode="External"/><Relationship Id="rId7" Type="http://schemas.openxmlformats.org/officeDocument/2006/relationships/hyperlink" Target="https://docs.microsoft.com/en-us/azure/bastion/session-monitoring"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hyperlink" Target="https://docs.microsoft.com/en-us/azure/bastion/diagnostic-logs" TargetMode="External"/><Relationship Id="rId5" Type="http://schemas.openxmlformats.org/officeDocument/2006/relationships/hyperlink" Target="https://docs.microsoft.com/en-us/azure/bastion/bastion-nsg" TargetMode="External"/><Relationship Id="rId4" Type="http://schemas.openxmlformats.org/officeDocument/2006/relationships/hyperlink" Target="https://docs.microsoft.com/en-us/azure/bastion/bastion-faq"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azure/virtual-network/network-security-group-how-it-works"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hyperlink" Target="https://docs.microsoft.com/en-us/azure/network-watcher/diagnose-vm-network-traffic-filtering-problem?toc=/azure/virtual-network/toc.json" TargetMode="External"/><Relationship Id="rId4" Type="http://schemas.openxmlformats.org/officeDocument/2006/relationships/hyperlink" Target="https://docs.microsoft.com/en-us/azure/network-watcher/network-watcher-security-group-view-overview"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hyperlink" Target="https://docs.microsoft.com/en-us/azure/expressroute/expressroute-howto-circuit-portal-resource-manager" TargetMode="External"/><Relationship Id="rId7" Type="http://schemas.openxmlformats.org/officeDocument/2006/relationships/hyperlink" Target="https://docs.microsoft.com/en-us/azure/expressroute/how-to-routefilter-portal"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docs.microsoft.com/en-us/azure/expressroute/expressroute-howto-linkvnet-portal-resource-manager" TargetMode="External"/><Relationship Id="rId5" Type="http://schemas.openxmlformats.org/officeDocument/2006/relationships/hyperlink" Target="https://docs.microsoft.com/en-us/azure/expressroute/expressroute-howto-add-gateway-portal-resource-manager#create-the-virtual-network-gateway" TargetMode="External"/><Relationship Id="rId4" Type="http://schemas.openxmlformats.org/officeDocument/2006/relationships/hyperlink" Target="https://docs.microsoft.com/en-us/azure/expressroute/expressroute-howto-routing-portal-resource-manager"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hyperlink" Target="https://docs.microsoft.com/en-us/azure/virtual-network/troubleshoot-vm-connectivity#step-1-check-whether-the-network-adapter-is-in-a-failed-state" TargetMode="External"/><Relationship Id="rId7" Type="http://schemas.openxmlformats.org/officeDocument/2006/relationships/hyperlink" Target="https://opdhsblobprod01.blob.core.windows.net/contents/4a6d75bb3af747de838e6ccc97c5d978/44ecc30b1286d3a5e00e9f4e2a4f9125?sv=2018-03-28&amp;sr=b&amp;si=ReadPolicy&amp;sig=751z6N9x5W9vR0%2BCAjFSr2AiI3qCW0%2Fh8roQSlT26LE%3D&amp;st=2020-11-09T01%3A15%3A46Z&amp;se=2020-11-10T01%3A25%3A46Z"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hyperlink" Target="https://docs.microsoft.com/en-us/azure/network-watcher/network-watcher-ip-flow-verify-overview" TargetMode="External"/><Relationship Id="rId5" Type="http://schemas.openxmlformats.org/officeDocument/2006/relationships/hyperlink" Target="https://docs.microsoft.com/en-us/azure/virtual-network/troubleshoot-vm-connectivity#step-4-perform-a-connectivity-check" TargetMode="External"/><Relationship Id="rId4" Type="http://schemas.openxmlformats.org/officeDocument/2006/relationships/hyperlink" Target="https://docs.microsoft.com/en-us/azure/virtual-network/troubleshoot-vm-connectivity#step-5-fix-the-issue-in-the-connectivity-check-result"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application-gateway/configuration-overview"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hyperlink" Target="https://docs.microsoft.com/en-us/azure/virtual-wan/virtual-wan-site-to-site-portal" TargetMode="External"/><Relationship Id="rId7" Type="http://schemas.openxmlformats.org/officeDocument/2006/relationships/hyperlink" Target="https://docs.microsoft.com/en-us/azure/virtual-wan/vpn-over-expressroute"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hyperlink" Target="https://docs.microsoft.com/en-us/azure/virtual-wan/virtual-wan-expressroute-portal" TargetMode="External"/><Relationship Id="rId5" Type="http://schemas.openxmlformats.org/officeDocument/2006/relationships/hyperlink" Target="https://docs.microsoft.com/en-us/azure/virtual-wan/virtual-wan-point-to-site-portal" TargetMode="External"/><Relationship Id="rId4" Type="http://schemas.openxmlformats.org/officeDocument/2006/relationships/hyperlink" Target="https://docs.microsoft.com/en-us/azure/virtual-wan/virtual-wan-custom-ipsec-portal"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25.sv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18.svg"/><Relationship Id="rId11" Type="http://schemas.openxmlformats.org/officeDocument/2006/relationships/image" Target="../media/image123.sv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svg"/><Relationship Id="rId9" Type="http://schemas.openxmlformats.org/officeDocument/2006/relationships/image" Target="../media/image121.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128.tiff"/><Relationship Id="rId3" Type="http://schemas.openxmlformats.org/officeDocument/2006/relationships/hyperlink" Target="http://aka.ms/Azure/Peering" TargetMode="External"/><Relationship Id="rId7" Type="http://schemas.openxmlformats.org/officeDocument/2006/relationships/image" Target="../media/image127.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hyperlink" Target="https://docs.microsoft.com/en-us/azure/virtual-network/virtual-network-manage-peering" TargetMode="External"/><Relationship Id="rId5" Type="http://schemas.openxmlformats.org/officeDocument/2006/relationships/image" Target="../media/image126.png"/><Relationship Id="rId4" Type="http://schemas.openxmlformats.org/officeDocument/2006/relationships/hyperlink" Target="https://docs.microsoft.com/en-us/azure/virtual-network/tutorial-connect-virtual-networks-portal"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hyperlink" Target="https://docs.microsoft.com/en-us/azure/virtual-machine-scale-sets/virtual-machine-scale-sets-vs-create" TargetMode="External"/><Relationship Id="rId7" Type="http://schemas.openxmlformats.org/officeDocument/2006/relationships/hyperlink" Target="https://docs.microsoft.com/en-us/azure/virtual-machine-scale-sets/virtual-machine-scale-sets-upgrade-scale-set#properties-with-restrictions-on-modification"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hyperlink" Target="https://docs.microsoft.com/en-us/azure/virtual-machine-scale-sets/virtual-machine-scale-sets-upgrade-scale-set" TargetMode="External"/><Relationship Id="rId5" Type="http://schemas.openxmlformats.org/officeDocument/2006/relationships/hyperlink" Target="https://docs.microsoft.com/en-us/azure/virtual-machine-scale-sets/virtual-machine-scale-sets-use-availability-zones#placement-groups" TargetMode="External"/><Relationship Id="rId4" Type="http://schemas.openxmlformats.org/officeDocument/2006/relationships/hyperlink" Target="https://docs.microsoft.com/en-us/azure/virtual-machine-scale-sets/virtual-machine-scale-sets-use-availability-zones"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dns/dns-operations-recordsets"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azure/dns/dns-domain-delegation"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azure/dns/dns-import-export#import-a-dns-zone-file-into-azure-dns"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hyperlink" Target="https://docs.microsoft.com/en-us/azure/dns/dns-faq-private" TargetMode="External"/><Relationship Id="rId4" Type="http://schemas.openxmlformats.org/officeDocument/2006/relationships/hyperlink" Target="http://aka.ms/Azure/PrivateDNS"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azure/dns/dns-delegate-domain-azure-dns"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azure/network-watcher/network-watcher-ip-flow-verify-overview"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hyperlink" Target="https://docs.microsoft.com/en-us/azure/network-watcher/network-watcher-nsg-flow-logging-overview"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azure-monitor/insights/network-performance-monitor"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role-based-access-control/check-access"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hyperlink" Target="https://docs.microsoft.com/en-us/azure/role-based-access-control/deny-assignments" TargetMode="External"/><Relationship Id="rId4" Type="http://schemas.openxmlformats.org/officeDocument/2006/relationships/hyperlink" Target="https://docs.microsoft.com/en-us/azure/role-based-access-control/role-assignments-list-porta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on-groups"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azure/azure-monitor/app/app-insights-overview#get-started" TargetMode="External"/><Relationship Id="rId7" Type="http://schemas.openxmlformats.org/officeDocument/2006/relationships/image" Target="../media/image138.png"/><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hyperlink" Target="https://docs.microsoft.com/en-us/azure/azure-monitor/app/app-insights-overview" TargetMode="External"/><Relationship Id="rId5" Type="http://schemas.openxmlformats.org/officeDocument/2006/relationships/hyperlink" Target="https://docs.microsoft.com/en-us/azure/azure-monitor/faq#q17" TargetMode="External"/><Relationship Id="rId4" Type="http://schemas.openxmlformats.org/officeDocument/2006/relationships/hyperlink" Target="https://docs.microsoft.com/en-us/azure/azure-monitor/faq#application-insight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3.xml"/><Relationship Id="rId1" Type="http://schemas.openxmlformats.org/officeDocument/2006/relationships/slideLayout" Target="../slideLayouts/slideLayout47.xml"/><Relationship Id="rId6" Type="http://schemas.openxmlformats.org/officeDocument/2006/relationships/hyperlink" Target="http://aka.ms/Azure/Backup" TargetMode="External"/><Relationship Id="rId5" Type="http://schemas.openxmlformats.org/officeDocument/2006/relationships/image" Target="../media/image141.png"/><Relationship Id="rId4" Type="http://schemas.openxmlformats.org/officeDocument/2006/relationships/image" Target="../media/image140.png"/></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azure/backup/policy-reference" TargetMode="External"/><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hyperlink" Target="https://docs.microsoft.com/en-us/azure/backup/guidance-best-practices#backup-policy-considerations" TargetMode="External"/><Relationship Id="rId4" Type="http://schemas.openxmlformats.org/officeDocument/2006/relationships/hyperlink" Target="https://docs.microsoft.com/en-us/azure/backup/backup-center-actions#create-a-new-backup-policy"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azure/site-recovery/failover-failback-overview#recovery-point-options" TargetMode="External"/><Relationship Id="rId7" Type="http://schemas.openxmlformats.org/officeDocument/2006/relationships/image" Target="../media/image143.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hyperlink" Target="https://docs.microsoft.com/en-us/azure/site-recovery/site-recovery-failover" TargetMode="External"/><Relationship Id="rId5" Type="http://schemas.openxmlformats.org/officeDocument/2006/relationships/hyperlink" Target="https://docs.microsoft.com/en-us/azure/site-recovery/site-recovery-overview" TargetMode="External"/><Relationship Id="rId4" Type="http://schemas.openxmlformats.org/officeDocument/2006/relationships/hyperlink" Target="https://docs.microsoft.com/en-us/azure/site-recovery/site-recovery-test-failover-to-azure"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6.xml"/></Relationships>
</file>

<file path=ppt/slides/_rels/slide7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7.xml"/><Relationship Id="rId1" Type="http://schemas.openxmlformats.org/officeDocument/2006/relationships/slideLayout" Target="../slideLayouts/slideLayout13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ctive-directory/enterprise-users/licensing-directory-independence"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hyperlink" Target="https://aad.portal.azure.com/"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14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powershell/module/azurerm.resources/new-azurermresourcegroupdeployment?view=azurermps-6.13.0" TargetMode="External"/><Relationship Id="rId2" Type="http://schemas.openxmlformats.org/officeDocument/2006/relationships/notesSlide" Target="../notesSlides/notesSlide81.xml"/><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hyperlink" Target="https://aka.ms/azure/files" TargetMode="External"/><Relationship Id="rId7" Type="http://schemas.openxmlformats.org/officeDocument/2006/relationships/image" Target="../media/image148.png"/><Relationship Id="rId2" Type="http://schemas.openxmlformats.org/officeDocument/2006/relationships/notesSlide" Target="../notesSlides/notesSlide82.xml"/><Relationship Id="rId1" Type="http://schemas.openxmlformats.org/officeDocument/2006/relationships/slideLayout" Target="../slideLayouts/slideLayout4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s://docs.microsoft.com/en-us/azure/storage/files/storage-sync-files-deployment-guide?tabs=portal" TargetMode="External"/><Relationship Id="rId9" Type="http://schemas.openxmlformats.org/officeDocument/2006/relationships/image" Target="../media/image150.png"/></Relationships>
</file>

<file path=ppt/slides/_rels/slide84.xml.rels><?xml version="1.0" encoding="UTF-8" standalone="yes"?>
<Relationships xmlns="http://schemas.openxmlformats.org/package/2006/relationships"><Relationship Id="rId3" Type="http://schemas.openxmlformats.org/officeDocument/2006/relationships/hyperlink" Target="https://docs.microsoft.com/en-us/azure/cost-management/overview" TargetMode="External"/><Relationship Id="rId2" Type="http://schemas.openxmlformats.org/officeDocument/2006/relationships/notesSlide" Target="../notesSlides/notesSlide83.xml"/><Relationship Id="rId1" Type="http://schemas.openxmlformats.org/officeDocument/2006/relationships/slideLayout" Target="../slideLayouts/slideLayout47.xml"/><Relationship Id="rId5" Type="http://schemas.openxmlformats.org/officeDocument/2006/relationships/image" Target="../media/image152.png"/><Relationship Id="rId4" Type="http://schemas.openxmlformats.org/officeDocument/2006/relationships/image" Target="../media/image151.png"/></Relationships>
</file>

<file path=ppt/slides/_rels/slide85.xml.rels><?xml version="1.0" encoding="UTF-8" standalone="yes"?>
<Relationships xmlns="http://schemas.openxmlformats.org/package/2006/relationships"><Relationship Id="rId8" Type="http://schemas.openxmlformats.org/officeDocument/2006/relationships/hyperlink" Target="https://docs.microsoft.com/en-us/azure/virtual-network/tutorial-restrict-network-access-to-resources" TargetMode="External"/><Relationship Id="rId3" Type="http://schemas.openxmlformats.org/officeDocument/2006/relationships/hyperlink" Target="https://docs.microsoft.com/en-us/azure/virtual-network/virtual-network-service-endpoints-overview" TargetMode="External"/><Relationship Id="rId7" Type="http://schemas.openxmlformats.org/officeDocument/2006/relationships/hyperlink" Target="http://aka.ms/Azure/Storage" TargetMode="External"/><Relationship Id="rId2" Type="http://schemas.openxmlformats.org/officeDocument/2006/relationships/notesSlide" Target="../notesSlides/notesSlide84.xml"/><Relationship Id="rId1" Type="http://schemas.openxmlformats.org/officeDocument/2006/relationships/slideLayout" Target="../slideLayouts/slideLayout47.xml"/><Relationship Id="rId6" Type="http://schemas.openxmlformats.org/officeDocument/2006/relationships/image" Target="../media/image153.png"/><Relationship Id="rId5" Type="http://schemas.openxmlformats.org/officeDocument/2006/relationships/hyperlink" Target="https://docs.microsoft.com/en-us/azure/storage/common/storage-network-security?toc=/azure/virtual-network/toc.json#exceptions" TargetMode="External"/><Relationship Id="rId4" Type="http://schemas.openxmlformats.org/officeDocument/2006/relationships/hyperlink" Target="https://docs.microsoft.com/en-us/azure/best-practices-availability-paired-regions" TargetMode="External"/></Relationships>
</file>

<file path=ppt/slides/_rels/slide86.xml.rels><?xml version="1.0" encoding="UTF-8" standalone="yes"?>
<Relationships xmlns="http://schemas.openxmlformats.org/package/2006/relationships"><Relationship Id="rId8" Type="http://schemas.openxmlformats.org/officeDocument/2006/relationships/hyperlink" Target="https://docs.microsoft.com/en-us/azure/cdn/cdn-optimization-overview" TargetMode="External"/><Relationship Id="rId3" Type="http://schemas.openxmlformats.org/officeDocument/2006/relationships/hyperlink" Target="https://docs.microsoft.com/en-us/azure/cdn/cdn-optimization-overview#general-web-delivery" TargetMode="External"/><Relationship Id="rId7" Type="http://schemas.openxmlformats.org/officeDocument/2006/relationships/hyperlink" Target="https://docs.microsoft.com/en-us/azure/cdn/cdn-optimization-overview#large-file-download" TargetMode="External"/><Relationship Id="rId2" Type="http://schemas.openxmlformats.org/officeDocument/2006/relationships/notesSlide" Target="../notesSlides/notesSlide85.xml"/><Relationship Id="rId1" Type="http://schemas.openxmlformats.org/officeDocument/2006/relationships/slideLayout" Target="../slideLayouts/slideLayout47.xml"/><Relationship Id="rId6" Type="http://schemas.openxmlformats.org/officeDocument/2006/relationships/hyperlink" Target="https://docs.microsoft.com/en-us/azure/cdn/cdn-optimization-overview#video-on-demand-media-streaming" TargetMode="External"/><Relationship Id="rId5" Type="http://schemas.openxmlformats.org/officeDocument/2006/relationships/hyperlink" Target="https://docs.microsoft.com/en-us/azure/cdn/cdn-optimization-overview#general-media-streaming" TargetMode="External"/><Relationship Id="rId4" Type="http://schemas.openxmlformats.org/officeDocument/2006/relationships/hyperlink" Target="https://docs.microsoft.com/en-us/azure/cdn/cdn-optimization-overview#dynamic-site-acceleration"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docs.microsoft.com/en-us/powershell/module/azurerm.storage/update-azurermstorageaccountnetworkruleset?view=azurermps-6.13.0" TargetMode="External"/><Relationship Id="rId2" Type="http://schemas.openxmlformats.org/officeDocument/2006/relationships/notesSlide" Target="../notesSlides/notesSlide86.xml"/><Relationship Id="rId1" Type="http://schemas.openxmlformats.org/officeDocument/2006/relationships/slideLayout" Target="../slideLayouts/slideLayout47.xml"/><Relationship Id="rId6" Type="http://schemas.openxmlformats.org/officeDocument/2006/relationships/hyperlink" Target="https://docs.microsoft.com/en-us/powershell/module/azurerm.network/set-azurermvirtualnetworksubnetconfig?view=azurermps-6.13.0" TargetMode="External"/><Relationship Id="rId5" Type="http://schemas.openxmlformats.org/officeDocument/2006/relationships/hyperlink" Target="https://docs.microsoft.com/en-us/powershell/module/azurerm.storage/add-azurermstorageaccountnetworkrule?view=azurermps-6.13.0" TargetMode="External"/><Relationship Id="rId4" Type="http://schemas.openxmlformats.org/officeDocument/2006/relationships/hyperlink" Target="https://docs.microsoft.com/en-us/powershell/module/azurerm.storage/set-azurermstorageaccount?view=azurermps-6.13.0"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88.xml"/><Relationship Id="rId1" Type="http://schemas.openxmlformats.org/officeDocument/2006/relationships/slideLayout" Target="../slideLayouts/slideLayout68.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role-based-access-control/custom-role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docs.microsoft.com/en-us/azure/role-based-access-control/custom-roles-portal"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90.xml.rels><?xml version="1.0" encoding="UTF-8" standalone="yes"?>
<Relationships xmlns="http://schemas.openxmlformats.org/package/2006/relationships"><Relationship Id="rId3" Type="http://schemas.openxmlformats.org/officeDocument/2006/relationships/hyperlink" Target="http://aka.ms/Azure/Addresses" TargetMode="External"/><Relationship Id="rId2" Type="http://schemas.openxmlformats.org/officeDocument/2006/relationships/notesSlide" Target="../notesSlides/notesSlide89.xml"/><Relationship Id="rId1" Type="http://schemas.openxmlformats.org/officeDocument/2006/relationships/slideLayout" Target="../slideLayouts/slideLayout47.xml"/><Relationship Id="rId5" Type="http://schemas.openxmlformats.org/officeDocument/2006/relationships/image" Target="../media/image168.png"/><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hyperlink" Target="https://aka.ms/Azure/DNS" TargetMode="External"/><Relationship Id="rId2" Type="http://schemas.openxmlformats.org/officeDocument/2006/relationships/notesSlide" Target="../notesSlides/notesSlide90.xml"/><Relationship Id="rId1" Type="http://schemas.openxmlformats.org/officeDocument/2006/relationships/slideLayout" Target="../slideLayouts/slideLayout47.xml"/><Relationship Id="rId4" Type="http://schemas.openxmlformats.org/officeDocument/2006/relationships/image" Target="../media/image169.png"/></Relationships>
</file>

<file path=ppt/slides/_rels/slide92.xml.rels><?xml version="1.0" encoding="UTF-8" standalone="yes"?>
<Relationships xmlns="http://schemas.openxmlformats.org/package/2006/relationships"><Relationship Id="rId8" Type="http://schemas.openxmlformats.org/officeDocument/2006/relationships/image" Target="../media/image174.svg"/><Relationship Id="rId13" Type="http://schemas.openxmlformats.org/officeDocument/2006/relationships/image" Target="../media/image178.png"/><Relationship Id="rId3" Type="http://schemas.openxmlformats.org/officeDocument/2006/relationships/image" Target="../media/image121.jpg"/><Relationship Id="rId7" Type="http://schemas.openxmlformats.org/officeDocument/2006/relationships/image" Target="../media/image173.png"/><Relationship Id="rId12" Type="http://schemas.openxmlformats.org/officeDocument/2006/relationships/image" Target="../media/image128.tiff"/><Relationship Id="rId2" Type="http://schemas.openxmlformats.org/officeDocument/2006/relationships/notesSlide" Target="../notesSlides/notesSlide91.xml"/><Relationship Id="rId1" Type="http://schemas.openxmlformats.org/officeDocument/2006/relationships/slideLayout" Target="../slideLayouts/slideLayout51.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hyperlink" Target="https://docs.microsoft.com/en-us/azure/virtual-network/virtual-network-vnet-plan-design-arm" TargetMode="External"/><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 Id="rId14" Type="http://schemas.openxmlformats.org/officeDocument/2006/relationships/image" Target="../media/image179.svg"/></Relationships>
</file>

<file path=ppt/slides/_rels/slide9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2.xml"/><Relationship Id="rId1" Type="http://schemas.openxmlformats.org/officeDocument/2006/relationships/slideLayout" Target="../slideLayouts/slideLayout51.xml"/><Relationship Id="rId4" Type="http://schemas.openxmlformats.org/officeDocument/2006/relationships/image" Target="../media/image180.png"/></Relationships>
</file>

<file path=ppt/slides/_rels/slide94.xml.rels><?xml version="1.0" encoding="UTF-8" standalone="yes"?>
<Relationships xmlns="http://schemas.openxmlformats.org/package/2006/relationships"><Relationship Id="rId3" Type="http://schemas.openxmlformats.org/officeDocument/2006/relationships/image" Target="../media/image128.tiff"/><Relationship Id="rId2" Type="http://schemas.openxmlformats.org/officeDocument/2006/relationships/notesSlide" Target="../notesSlides/notesSlide93.xml"/><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3" Type="http://schemas.openxmlformats.org/officeDocument/2006/relationships/hyperlink" Target="https://docs.microsoft.com/en-us/azure/network-watcher/network-watcher-create#next-steps" TargetMode="External"/><Relationship Id="rId7" Type="http://schemas.openxmlformats.org/officeDocument/2006/relationships/image" Target="../media/image184.png"/><Relationship Id="rId2" Type="http://schemas.openxmlformats.org/officeDocument/2006/relationships/notesSlide" Target="../notesSlides/notesSlide94.xml"/><Relationship Id="rId1" Type="http://schemas.openxmlformats.org/officeDocument/2006/relationships/slideLayout" Target="../slideLayouts/slideLayout4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96.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hyperlink" Target="https://azure.microsoft.com/en-us/resources/videos/azure-expressroute-how-to-create-an-expressroute-circuit/" TargetMode="External"/><Relationship Id="rId7" Type="http://schemas.openxmlformats.org/officeDocument/2006/relationships/hyperlink" Target="http://aka.ms/Azure/ExpressRoute" TargetMode="External"/><Relationship Id="rId2" Type="http://schemas.openxmlformats.org/officeDocument/2006/relationships/notesSlide" Target="../notesSlides/notesSlide95.xml"/><Relationship Id="rId1" Type="http://schemas.openxmlformats.org/officeDocument/2006/relationships/slideLayout" Target="../slideLayouts/slideLayout47.xml"/><Relationship Id="rId6" Type="http://schemas.openxmlformats.org/officeDocument/2006/relationships/hyperlink" Target="https://docs.microsoft.com/en-us/azure/expressroute/expressroute-howto-circuit-portal-resource-manager#delete" TargetMode="External"/><Relationship Id="rId5" Type="http://schemas.openxmlformats.org/officeDocument/2006/relationships/hyperlink" Target="https://docs.microsoft.com/en-us/azure/expressroute/expressroute-howto-linkvnet-portal-resource-manager#connect-a-vnet-to-a-circuit---different-subscription" TargetMode="External"/><Relationship Id="rId4" Type="http://schemas.openxmlformats.org/officeDocument/2006/relationships/hyperlink" Target="https://docs.microsoft.com/en-us/azure/expressroute/expressroute-howto-routing-portal-resource-manager"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hyperlink" Target="https://docs.microsoft.com/en-us/azure/vpn-gateway/vpn-gateway-highlyavailable#highly-available-cross-premises-connectivity" TargetMode="External"/><Relationship Id="rId7" Type="http://schemas.openxmlformats.org/officeDocument/2006/relationships/image" Target="../media/image187.png"/><Relationship Id="rId2" Type="http://schemas.openxmlformats.org/officeDocument/2006/relationships/notesSlide" Target="../notesSlides/notesSlide97.xml"/><Relationship Id="rId1" Type="http://schemas.openxmlformats.org/officeDocument/2006/relationships/slideLayout" Target="../slideLayouts/slideLayout47.xml"/><Relationship Id="rId6" Type="http://schemas.openxmlformats.org/officeDocument/2006/relationships/image" Target="../media/image186.png"/><Relationship Id="rId5" Type="http://schemas.openxmlformats.org/officeDocument/2006/relationships/hyperlink" Target="https://docs.microsoft.com/en-us/azure/vpn-gateway/vpn-gateway-activeactive-rm-powershell#part-1---create-and-configure-active-active-vpn-gateways" TargetMode="External"/><Relationship Id="rId4" Type="http://schemas.openxmlformats.org/officeDocument/2006/relationships/hyperlink" Target="https://docs.microsoft.com/en-us/azure/vpn-gateway/vpn-gateway-highlyavailable#highly-available-vnet-to-vnet-connectivity-through-azure-vpn-gateways" TargetMode="External"/><Relationship Id="rId9" Type="http://schemas.openxmlformats.org/officeDocument/2006/relationships/image" Target="../media/image189.png"/></Relationships>
</file>

<file path=ppt/slides/_rels/slide99.xml.rels><?xml version="1.0" encoding="UTF-8" standalone="yes"?>
<Relationships xmlns="http://schemas.openxmlformats.org/package/2006/relationships"><Relationship Id="rId3" Type="http://schemas.openxmlformats.org/officeDocument/2006/relationships/hyperlink" Target="http://aka.ms/Azure/NSG" TargetMode="External"/><Relationship Id="rId2" Type="http://schemas.openxmlformats.org/officeDocument/2006/relationships/notesSlide" Target="../notesSlides/notesSlide98.xml"/><Relationship Id="rId1" Type="http://schemas.openxmlformats.org/officeDocument/2006/relationships/slideLayout" Target="../slideLayouts/slideLayout47.xml"/><Relationship Id="rId4" Type="http://schemas.openxmlformats.org/officeDocument/2006/relationships/image" Target="../media/image1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F06A650-7355-4683-AEC8-778EC22C8561}"/>
              </a:ext>
            </a:extLst>
          </p:cNvPr>
          <p:cNvSpPr>
            <a:spLocks noGrp="1"/>
          </p:cNvSpPr>
          <p:nvPr>
            <p:ph type="title"/>
          </p:nvPr>
        </p:nvSpPr>
        <p:spPr>
          <a:xfrm>
            <a:off x="595914" y="1908852"/>
            <a:ext cx="10256569" cy="1695272"/>
          </a:xfrm>
        </p:spPr>
        <p:txBody>
          <a:bodyPr/>
          <a:lstStyle/>
          <a:p>
            <a:br>
              <a:rPr lang="en-US" dirty="0"/>
            </a:br>
            <a:r>
              <a:rPr lang="en-US" dirty="0"/>
              <a:t>C</a:t>
            </a:r>
            <a:r>
              <a:rPr lang="en-US" dirty="0">
                <a:solidFill>
                  <a:srgbClr val="99FF99"/>
                </a:solidFill>
              </a:rPr>
              <a:t>ertification</a:t>
            </a:r>
            <a:r>
              <a:rPr lang="en-US" dirty="0"/>
              <a:t> E</a:t>
            </a:r>
            <a:r>
              <a:rPr lang="en-US" dirty="0">
                <a:solidFill>
                  <a:srgbClr val="99FF99"/>
                </a:solidFill>
              </a:rPr>
              <a:t>xam</a:t>
            </a:r>
            <a:r>
              <a:rPr lang="en-US" dirty="0"/>
              <a:t> R</a:t>
            </a:r>
            <a:r>
              <a:rPr lang="en-US" dirty="0">
                <a:solidFill>
                  <a:srgbClr val="99FF99"/>
                </a:solidFill>
              </a:rPr>
              <a:t>apid</a:t>
            </a:r>
            <a:r>
              <a:rPr lang="en-US" dirty="0"/>
              <a:t> T</a:t>
            </a:r>
            <a:r>
              <a:rPr lang="en-US" dirty="0">
                <a:solidFill>
                  <a:srgbClr val="99FF99"/>
                </a:solidFill>
              </a:rPr>
              <a:t>raining</a:t>
            </a:r>
            <a:br>
              <a:rPr lang="en-US" dirty="0">
                <a:solidFill>
                  <a:schemeClr val="accent5">
                    <a:lumMod val="75000"/>
                  </a:schemeClr>
                </a:solidFill>
              </a:rPr>
            </a:br>
            <a:r>
              <a:rPr lang="en-US" dirty="0"/>
              <a:t>AZ-104 Azure Administrator</a:t>
            </a:r>
            <a:endParaRPr lang="en-US" dirty="0">
              <a:solidFill>
                <a:schemeClr val="accent5">
                  <a:lumMod val="75000"/>
                </a:schemeClr>
              </a:solidFill>
            </a:endParaRPr>
          </a:p>
        </p:txBody>
      </p:sp>
      <p:sp>
        <p:nvSpPr>
          <p:cNvPr id="3" name="Text Placeholder 4">
            <a:extLst>
              <a:ext uri="{FF2B5EF4-FFF2-40B4-BE49-F238E27FC236}">
                <a16:creationId xmlns:a16="http://schemas.microsoft.com/office/drawing/2014/main" id="{47A28114-7883-41CD-8F9A-0D973A524E03}"/>
              </a:ext>
            </a:extLst>
          </p:cNvPr>
          <p:cNvSpPr>
            <a:spLocks noGrp="1"/>
          </p:cNvSpPr>
          <p:nvPr>
            <p:ph type="body" sz="quarter" idx="12"/>
          </p:nvPr>
        </p:nvSpPr>
        <p:spPr>
          <a:xfrm>
            <a:off x="595914" y="5684962"/>
            <a:ext cx="3588460" cy="800219"/>
          </a:xfrm>
        </p:spPr>
        <p:txBody>
          <a:bodyPr/>
          <a:lstStyle/>
          <a:p>
            <a:r>
              <a:rPr lang="en-US" sz="2000" dirty="0"/>
              <a:t>Mark Grimes </a:t>
            </a:r>
          </a:p>
          <a:p>
            <a:r>
              <a:rPr lang="en-US" sz="1600" dirty="0">
                <a:solidFill>
                  <a:srgbClr val="99FF99"/>
                </a:solidFill>
              </a:rPr>
              <a:t>Principal Consultant</a:t>
            </a:r>
          </a:p>
          <a:p>
            <a:r>
              <a:rPr lang="en-US" sz="1600" dirty="0">
                <a:solidFill>
                  <a:srgbClr val="99FF99"/>
                </a:solidFill>
              </a:rPr>
              <a:t>Microsoft Federal</a:t>
            </a:r>
          </a:p>
        </p:txBody>
      </p:sp>
      <p:sp>
        <p:nvSpPr>
          <p:cNvPr id="5" name="Rectangle 4">
            <a:extLst>
              <a:ext uri="{FF2B5EF4-FFF2-40B4-BE49-F238E27FC236}">
                <a16:creationId xmlns:a16="http://schemas.microsoft.com/office/drawing/2014/main" id="{0C4C2E86-0B28-4B21-9A5A-697EA1856533}"/>
              </a:ext>
            </a:extLst>
          </p:cNvPr>
          <p:cNvSpPr/>
          <p:nvPr/>
        </p:nvSpPr>
        <p:spPr>
          <a:xfrm>
            <a:off x="454499" y="3497262"/>
            <a:ext cx="4393197" cy="1200329"/>
          </a:xfrm>
          <a:prstGeom prst="rect">
            <a:avLst/>
          </a:prstGeom>
        </p:spPr>
        <p:txBody>
          <a:bodyPr wrap="square">
            <a:spAutoFit/>
          </a:bodyPr>
          <a:lstStyle/>
          <a:p>
            <a:r>
              <a:rPr lang="en-US" sz="2400" dirty="0"/>
              <a:t>aka.ms/az-104</a:t>
            </a:r>
          </a:p>
          <a:p>
            <a:r>
              <a:rPr lang="en-US" sz="2400" dirty="0"/>
              <a:t>aka.ms/CERT/YouTube</a:t>
            </a:r>
          </a:p>
          <a:p>
            <a:endParaRPr lang="en-US" sz="2400" dirty="0"/>
          </a:p>
        </p:txBody>
      </p:sp>
    </p:spTree>
    <p:extLst>
      <p:ext uri="{BB962C8B-B14F-4D97-AF65-F5344CB8AC3E}">
        <p14:creationId xmlns:p14="http://schemas.microsoft.com/office/powerpoint/2010/main" val="152117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Cost Management</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4683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Scopes</a:t>
            </a:r>
          </a:p>
          <a:p>
            <a:pPr marL="514350" indent="-514350">
              <a:buFont typeface="+mj-lt"/>
              <a:buAutoNum type="arabicPeriod"/>
            </a:pPr>
            <a:r>
              <a:rPr lang="en-US" sz="2800" dirty="0"/>
              <a:t>Group &amp; </a:t>
            </a:r>
            <a:r>
              <a:rPr lang="en-US" sz="2800" dirty="0">
                <a:hlinkClick r:id="rId3"/>
              </a:rPr>
              <a:t>Filter</a:t>
            </a:r>
            <a:r>
              <a:rPr lang="en-US" sz="2800" dirty="0"/>
              <a:t> properties</a:t>
            </a:r>
          </a:p>
          <a:p>
            <a:pPr marL="514350" indent="-514350">
              <a:buFont typeface="+mj-lt"/>
              <a:buAutoNum type="arabicPeriod"/>
            </a:pPr>
            <a:r>
              <a:rPr lang="en-US" sz="2800" dirty="0"/>
              <a:t>Tag </a:t>
            </a:r>
            <a:r>
              <a:rPr lang="en-US" sz="2800" dirty="0" err="1"/>
              <a:t>em</a:t>
            </a:r>
            <a:endParaRPr lang="en-US" sz="2800" dirty="0"/>
          </a:p>
          <a:p>
            <a:pPr marL="514350" indent="-514350">
              <a:buFont typeface="+mj-lt"/>
              <a:buAutoNum type="arabicPeriod"/>
            </a:pPr>
            <a:r>
              <a:rPr lang="en-US" sz="2800" dirty="0"/>
              <a:t>Use Cost Analysis</a:t>
            </a:r>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hlinkClick r:id="rId4" tooltip="Azure Cost Management Videos on YouTube"/>
            <a:extLst>
              <a:ext uri="{FF2B5EF4-FFF2-40B4-BE49-F238E27FC236}">
                <a16:creationId xmlns:a16="http://schemas.microsoft.com/office/drawing/2014/main" id="{A3BB981A-F3E8-45A5-BB0F-BACA5BA6AEF7}"/>
              </a:ext>
            </a:extLst>
          </p:cNvPr>
          <p:cNvPicPr>
            <a:picLocks noChangeAspect="1"/>
          </p:cNvPicPr>
          <p:nvPr/>
        </p:nvPicPr>
        <p:blipFill>
          <a:blip r:embed="rId5"/>
          <a:stretch>
            <a:fillRect/>
          </a:stretch>
        </p:blipFill>
        <p:spPr>
          <a:xfrm>
            <a:off x="10731915" y="6394593"/>
            <a:ext cx="1358160" cy="444489"/>
          </a:xfrm>
          <a:prstGeom prst="rect">
            <a:avLst/>
          </a:prstGeom>
        </p:spPr>
      </p:pic>
      <p:pic>
        <p:nvPicPr>
          <p:cNvPr id="7" name="Picture 6">
            <a:extLst>
              <a:ext uri="{FF2B5EF4-FFF2-40B4-BE49-F238E27FC236}">
                <a16:creationId xmlns:a16="http://schemas.microsoft.com/office/drawing/2014/main" id="{CA82F103-77BE-4EC4-B6AB-E26C2B6BBB81}"/>
              </a:ext>
            </a:extLst>
          </p:cNvPr>
          <p:cNvPicPr>
            <a:picLocks noChangeAspect="1"/>
          </p:cNvPicPr>
          <p:nvPr/>
        </p:nvPicPr>
        <p:blipFill>
          <a:blip r:embed="rId6"/>
          <a:stretch>
            <a:fillRect/>
          </a:stretch>
        </p:blipFill>
        <p:spPr>
          <a:xfrm>
            <a:off x="5999085" y="1656446"/>
            <a:ext cx="5550185" cy="3194214"/>
          </a:xfrm>
          <a:prstGeom prst="rect">
            <a:avLst/>
          </a:prstGeom>
        </p:spPr>
      </p:pic>
    </p:spTree>
    <p:extLst>
      <p:ext uri="{BB962C8B-B14F-4D97-AF65-F5344CB8AC3E}">
        <p14:creationId xmlns:p14="http://schemas.microsoft.com/office/powerpoint/2010/main" val="245066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IPv6 </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6290953"/>
          </a:xfrm>
        </p:spPr>
        <p:txBody>
          <a:bodyPr/>
          <a:lstStyle/>
          <a:p>
            <a:r>
              <a:rPr lang="en-US" sz="2800" dirty="0"/>
              <a:t>Features</a:t>
            </a:r>
          </a:p>
          <a:p>
            <a:pPr marL="466298" indent="-466298">
              <a:buFont typeface="Arial" panose="020B0604020202020204" pitchFamily="34" charset="0"/>
              <a:buChar char="•"/>
            </a:pPr>
            <a:r>
              <a:rPr lang="en-US" sz="2000" dirty="0"/>
              <a:t>Load-balanced IPv6 services for IPv6 clients on the Internet</a:t>
            </a:r>
          </a:p>
          <a:p>
            <a:pPr marL="466298" indent="-466298">
              <a:buFont typeface="Arial" panose="020B0604020202020204" pitchFamily="34" charset="0"/>
              <a:buChar char="•"/>
            </a:pPr>
            <a:r>
              <a:rPr lang="en-US" sz="2000" dirty="0"/>
              <a:t>Native IPv6 and IPv4 endpoints on VMs ("dual stacked")</a:t>
            </a:r>
          </a:p>
          <a:p>
            <a:pPr marL="466298" indent="-466298">
              <a:buFont typeface="Arial" panose="020B0604020202020204" pitchFamily="34" charset="0"/>
              <a:buChar char="•"/>
            </a:pPr>
            <a:r>
              <a:rPr lang="en-US" sz="2000" dirty="0"/>
              <a:t>Inbound and outbound-initiated native IPv6 connections</a:t>
            </a:r>
          </a:p>
          <a:p>
            <a:pPr marL="466298" indent="-466298">
              <a:buFont typeface="Arial" panose="020B0604020202020204" pitchFamily="34" charset="0"/>
              <a:buChar char="•"/>
            </a:pPr>
            <a:r>
              <a:rPr lang="en-US" sz="2000" dirty="0"/>
              <a:t>Supported protocols such as TCP, UDP, and HTTP(S) enable a full range of service architectures</a:t>
            </a:r>
          </a:p>
          <a:p>
            <a:r>
              <a:rPr lang="en-US" sz="2800" dirty="0"/>
              <a:t>Limitations</a:t>
            </a:r>
          </a:p>
          <a:p>
            <a:pPr marL="349724" indent="-349724">
              <a:buFont typeface="Arial" panose="020B0604020202020204" pitchFamily="34" charset="0"/>
              <a:buChar char="•"/>
            </a:pPr>
            <a:r>
              <a:rPr lang="en-US" sz="2000" dirty="0"/>
              <a:t>Can’t add IPv6 LB rules in portal</a:t>
            </a:r>
          </a:p>
          <a:p>
            <a:pPr marL="349724" indent="-349724">
              <a:buFont typeface="Arial" panose="020B0604020202020204" pitchFamily="34" charset="0"/>
              <a:buChar char="•"/>
            </a:pPr>
            <a:r>
              <a:rPr lang="en-US" sz="2000" dirty="0"/>
              <a:t>Can’t upgrade VMs to IPv6</a:t>
            </a:r>
          </a:p>
          <a:p>
            <a:pPr marL="349724" indent="-349724">
              <a:buFont typeface="Arial" panose="020B0604020202020204" pitchFamily="34" charset="0"/>
              <a:buChar char="•"/>
            </a:pPr>
            <a:r>
              <a:rPr lang="en-US" sz="2000" dirty="0"/>
              <a:t>Only assign to LB, not VM</a:t>
            </a:r>
          </a:p>
          <a:p>
            <a:pPr marL="349724" indent="-349724">
              <a:buFont typeface="Arial" panose="020B0604020202020204" pitchFamily="34" charset="0"/>
              <a:buChar char="•"/>
            </a:pPr>
            <a:r>
              <a:rPr lang="en-US" sz="2000" dirty="0"/>
              <a:t>No DNS reverse lookup</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4" name="Picture 3">
            <a:extLst>
              <a:ext uri="{FF2B5EF4-FFF2-40B4-BE49-F238E27FC236}">
                <a16:creationId xmlns:a16="http://schemas.microsoft.com/office/drawing/2014/main" id="{3580DC8E-9745-40DC-8D88-905C106A1D48}"/>
              </a:ext>
            </a:extLst>
          </p:cNvPr>
          <p:cNvPicPr>
            <a:picLocks noChangeAspect="1"/>
          </p:cNvPicPr>
          <p:nvPr/>
        </p:nvPicPr>
        <p:blipFill>
          <a:blip r:embed="rId3"/>
          <a:stretch>
            <a:fillRect/>
          </a:stretch>
        </p:blipFill>
        <p:spPr>
          <a:xfrm>
            <a:off x="5869659" y="1853056"/>
            <a:ext cx="6089434" cy="3288412"/>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9170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3 Supported methods VM Static IP</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690525"/>
            <a:ext cx="10587487" cy="2714589"/>
          </a:xfrm>
        </p:spPr>
        <p:txBody>
          <a:bodyPr/>
          <a:lstStyle/>
          <a:p>
            <a:pPr marL="514350" indent="-514350">
              <a:buFont typeface="+mj-lt"/>
              <a:buAutoNum type="arabicPeriod"/>
            </a:pPr>
            <a:r>
              <a:rPr lang="en-US" dirty="0"/>
              <a:t>New </a:t>
            </a:r>
            <a:r>
              <a:rPr lang="en-US" dirty="0" err="1"/>
              <a:t>AzureRMNetworkInterface</a:t>
            </a:r>
            <a:r>
              <a:rPr lang="en-US" dirty="0"/>
              <a:t> -</a:t>
            </a:r>
            <a:r>
              <a:rPr lang="en-US" dirty="0" err="1"/>
              <a:t>PrivateIPAddress</a:t>
            </a:r>
            <a:endParaRPr lang="en-US" dirty="0"/>
          </a:p>
          <a:p>
            <a:pPr marL="514350" indent="-514350">
              <a:buFont typeface="+mj-lt"/>
              <a:buAutoNum type="arabicPeriod"/>
            </a:pPr>
            <a:r>
              <a:rPr lang="en-US" dirty="0"/>
              <a:t>Azure Portal Set after VM Creation</a:t>
            </a:r>
          </a:p>
          <a:p>
            <a:pPr marL="514350" indent="-514350">
              <a:buFont typeface="+mj-lt"/>
              <a:buAutoNum type="arabicPeriod"/>
            </a:pPr>
            <a:r>
              <a:rPr lang="en-US" dirty="0" err="1"/>
              <a:t>az</a:t>
            </a:r>
            <a:r>
              <a:rPr lang="en-US" dirty="0"/>
              <a:t> network </a:t>
            </a:r>
            <a:r>
              <a:rPr lang="en-US" dirty="0" err="1"/>
              <a:t>nic</a:t>
            </a:r>
            <a:r>
              <a:rPr lang="en-US" dirty="0"/>
              <a:t> create</a:t>
            </a:r>
            <a:endParaRPr lang="en-US" sz="2800" dirty="0"/>
          </a:p>
          <a:p>
            <a:pPr marL="349724" indent="-349724">
              <a:buFont typeface="Arial" panose="020B0604020202020204" pitchFamily="34" charset="0"/>
              <a:buChar char="•"/>
            </a:pPr>
            <a:endParaRPr lang="en-US" sz="2000" dirty="0">
              <a:latin typeface="+mj-lt"/>
            </a:endParaRPr>
          </a:p>
          <a:p>
            <a:endParaRPr lang="en-US" sz="2800" dirty="0"/>
          </a:p>
        </p:txBody>
      </p:sp>
    </p:spTree>
    <p:extLst>
      <p:ext uri="{BB962C8B-B14F-4D97-AF65-F5344CB8AC3E}">
        <p14:creationId xmlns:p14="http://schemas.microsoft.com/office/powerpoint/2010/main" val="50421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CD20-87BD-4934-9689-A26891054D9B}"/>
              </a:ext>
            </a:extLst>
          </p:cNvPr>
          <p:cNvSpPr>
            <a:spLocks noGrp="1"/>
          </p:cNvSpPr>
          <p:nvPr>
            <p:ph type="title"/>
          </p:nvPr>
        </p:nvSpPr>
        <p:spPr/>
        <p:txBody>
          <a:bodyPr/>
          <a:lstStyle/>
          <a:p>
            <a:r>
              <a:rPr lang="en-US"/>
              <a:t>Troubleshoot Load Balancing (LB)</a:t>
            </a:r>
          </a:p>
        </p:txBody>
      </p:sp>
      <p:sp>
        <p:nvSpPr>
          <p:cNvPr id="3" name="Text Placeholder 2">
            <a:extLst>
              <a:ext uri="{FF2B5EF4-FFF2-40B4-BE49-F238E27FC236}">
                <a16:creationId xmlns:a16="http://schemas.microsoft.com/office/drawing/2014/main" id="{A4E30C11-E18F-4345-AFFE-7F3A521DD1A1}"/>
              </a:ext>
            </a:extLst>
          </p:cNvPr>
          <p:cNvSpPr>
            <a:spLocks noGrp="1"/>
          </p:cNvSpPr>
          <p:nvPr>
            <p:ph type="body" sz="quarter" idx="10"/>
          </p:nvPr>
        </p:nvSpPr>
        <p:spPr>
          <a:xfrm>
            <a:off x="274638" y="1212850"/>
            <a:ext cx="11888787" cy="5355312"/>
          </a:xfrm>
        </p:spPr>
        <p:txBody>
          <a:bodyPr/>
          <a:lstStyle/>
          <a:p>
            <a:r>
              <a:rPr lang="en-US"/>
              <a:t>Not responding to Health Probes</a:t>
            </a:r>
          </a:p>
          <a:p>
            <a:pPr marL="685800" lvl="1" indent="-457200">
              <a:buFont typeface="Arial" panose="020B0604020202020204" pitchFamily="34" charset="0"/>
              <a:buChar char="•"/>
            </a:pPr>
            <a:r>
              <a:rPr lang="en-US"/>
              <a:t>Backend Pool Unhealthy | PsPing or </a:t>
            </a:r>
            <a:r>
              <a:rPr lang="en-US" err="1"/>
              <a:t>TCPing</a:t>
            </a:r>
            <a:endParaRPr lang="en-US"/>
          </a:p>
          <a:p>
            <a:pPr marL="685800" lvl="1" indent="-457200">
              <a:buFont typeface="Arial" panose="020B0604020202020204" pitchFamily="34" charset="0"/>
              <a:buChar char="•"/>
            </a:pPr>
            <a:r>
              <a:rPr lang="en-US"/>
              <a:t>Backend Pool not listening on probe port | </a:t>
            </a:r>
            <a:r>
              <a:rPr lang="en-US">
                <a:solidFill>
                  <a:schemeClr val="accent1">
                    <a:lumMod val="50000"/>
                    <a:lumOff val="50000"/>
                  </a:schemeClr>
                </a:solidFill>
              </a:rPr>
              <a:t>netstat –an</a:t>
            </a:r>
            <a:r>
              <a:rPr lang="en-US"/>
              <a:t> ?LISTENING</a:t>
            </a:r>
          </a:p>
          <a:p>
            <a:pPr marL="685800" lvl="1" indent="-457200">
              <a:buFont typeface="Arial" panose="020B0604020202020204" pitchFamily="34" charset="0"/>
              <a:buChar char="•"/>
            </a:pPr>
            <a:r>
              <a:rPr lang="en-US"/>
              <a:t>Firewall or NSG blocking port </a:t>
            </a:r>
          </a:p>
          <a:p>
            <a:r>
              <a:rPr lang="en-US"/>
              <a:t>VMs behind not responding to traffic on port</a:t>
            </a:r>
          </a:p>
          <a:p>
            <a:r>
              <a:rPr lang="en-US"/>
              <a:t>LB BackEnd Pool VM not listening</a:t>
            </a:r>
          </a:p>
          <a:p>
            <a:pPr marL="685800" lvl="1" indent="-457200">
              <a:buFont typeface="Arial" panose="020B0604020202020204" pitchFamily="34" charset="0"/>
              <a:buChar char="•"/>
            </a:pPr>
            <a:r>
              <a:rPr lang="en-US"/>
              <a:t>NSG blocking port</a:t>
            </a:r>
          </a:p>
          <a:p>
            <a:pPr marL="685800" lvl="1" indent="-457200">
              <a:buFont typeface="Arial" panose="020B0604020202020204" pitchFamily="34" charset="0"/>
              <a:buChar char="•"/>
            </a:pPr>
            <a:r>
              <a:rPr lang="en-US"/>
              <a:t>Accessing LB from same VM / NIC</a:t>
            </a:r>
          </a:p>
          <a:p>
            <a:pPr marL="685800" lvl="1" indent="-457200">
              <a:buFont typeface="Arial" panose="020B0604020202020204" pitchFamily="34" charset="0"/>
              <a:buChar char="•"/>
            </a:pPr>
            <a:r>
              <a:rPr lang="en-US"/>
              <a:t>Accessing LB frontend from participating LB backend pool</a:t>
            </a:r>
          </a:p>
          <a:p>
            <a:endParaRPr lang="en-US"/>
          </a:p>
        </p:txBody>
      </p:sp>
      <p:sp>
        <p:nvSpPr>
          <p:cNvPr id="4" name="Rectangle 3">
            <a:extLst>
              <a:ext uri="{FF2B5EF4-FFF2-40B4-BE49-F238E27FC236}">
                <a16:creationId xmlns:a16="http://schemas.microsoft.com/office/drawing/2014/main" id="{5CBDC475-A2DF-41F0-9646-EF78FA82F6B4}"/>
              </a:ext>
            </a:extLst>
          </p:cNvPr>
          <p:cNvSpPr/>
          <p:nvPr/>
        </p:nvSpPr>
        <p:spPr>
          <a:xfrm>
            <a:off x="8450485" y="6514585"/>
            <a:ext cx="2498761"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hlinkClick r:id="rId3"/>
              </a:rPr>
              <a:t>Read Troubleshoot Doc</a:t>
            </a: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84775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042321"/>
          </a:xfrm>
        </p:spPr>
        <p:txBody>
          <a:bodyPr/>
          <a:lstStyle/>
          <a:p>
            <a:r>
              <a:rPr lang="en-US" sz="4400"/>
              <a:t>Implement and Manage Hybrid Identities</a:t>
            </a:r>
            <a:br>
              <a:rPr lang="en-US" sz="4400"/>
            </a:br>
            <a:r>
              <a:rPr lang="en-US" sz="2000"/>
              <a:t>Install and configure Azure AD Connect</a:t>
            </a:r>
            <a:br>
              <a:rPr lang="en-US" sz="2000"/>
            </a:br>
            <a:endParaRPr lang="en-US" sz="4400"/>
          </a:p>
        </p:txBody>
      </p:sp>
      <p:pic>
        <p:nvPicPr>
          <p:cNvPr id="1026" name="Picture 2" descr="C:\Users\mgrimes\AppData\Local\Temp\SNAGHTML688477e2.PNG">
            <a:extLst>
              <a:ext uri="{FF2B5EF4-FFF2-40B4-BE49-F238E27FC236}">
                <a16:creationId xmlns:a16="http://schemas.microsoft.com/office/drawing/2014/main" id="{788DBE79-7F83-483E-A5BC-BBBC6380B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55" y="1563195"/>
            <a:ext cx="10372550" cy="4416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grimes\AppData\Local\Temp\SNAGHTML68860d86.PNG">
            <a:extLst>
              <a:ext uri="{FF2B5EF4-FFF2-40B4-BE49-F238E27FC236}">
                <a16:creationId xmlns:a16="http://schemas.microsoft.com/office/drawing/2014/main" id="{B7EFD188-2736-4D93-B710-17F4EA1CE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856" y="1611484"/>
            <a:ext cx="8406478" cy="52892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mgrimes\AppData\Local\Temp\SNAGHTML6888225c.PNG">
            <a:extLst>
              <a:ext uri="{FF2B5EF4-FFF2-40B4-BE49-F238E27FC236}">
                <a16:creationId xmlns:a16="http://schemas.microsoft.com/office/drawing/2014/main" id="{6048001E-C924-404B-A921-88662332B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855" y="1611484"/>
            <a:ext cx="7644666" cy="538304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DDAE6CE-B22D-4DAE-8CEC-652C55D94ECA}"/>
              </a:ext>
            </a:extLst>
          </p:cNvPr>
          <p:cNvPicPr>
            <a:picLocks noChangeAspect="1"/>
          </p:cNvPicPr>
          <p:nvPr/>
        </p:nvPicPr>
        <p:blipFill>
          <a:blip r:embed="rId6"/>
          <a:stretch>
            <a:fillRect/>
          </a:stretch>
        </p:blipFill>
        <p:spPr>
          <a:xfrm>
            <a:off x="2602526" y="2214901"/>
            <a:ext cx="4570761" cy="4313322"/>
          </a:xfrm>
          <a:prstGeom prst="rect">
            <a:avLst/>
          </a:prstGeom>
        </p:spPr>
      </p:pic>
      <p:pic>
        <p:nvPicPr>
          <p:cNvPr id="3" name="Picture 2">
            <a:extLst>
              <a:ext uri="{FF2B5EF4-FFF2-40B4-BE49-F238E27FC236}">
                <a16:creationId xmlns:a16="http://schemas.microsoft.com/office/drawing/2014/main" id="{3053B16D-B726-48AF-AE35-745C24159F2C}"/>
              </a:ext>
            </a:extLst>
          </p:cNvPr>
          <p:cNvPicPr>
            <a:picLocks noChangeAspect="1"/>
          </p:cNvPicPr>
          <p:nvPr/>
        </p:nvPicPr>
        <p:blipFill>
          <a:blip r:embed="rId7"/>
          <a:stretch>
            <a:fillRect/>
          </a:stretch>
        </p:blipFill>
        <p:spPr>
          <a:xfrm>
            <a:off x="600853" y="1628914"/>
            <a:ext cx="7690830" cy="5383041"/>
          </a:xfrm>
          <a:prstGeom prst="rect">
            <a:avLst/>
          </a:prstGeom>
        </p:spPr>
      </p:pic>
      <p:pic>
        <p:nvPicPr>
          <p:cNvPr id="4" name="Picture 3">
            <a:extLst>
              <a:ext uri="{FF2B5EF4-FFF2-40B4-BE49-F238E27FC236}">
                <a16:creationId xmlns:a16="http://schemas.microsoft.com/office/drawing/2014/main" id="{7052FDF9-E416-4115-AD89-F53CA33CCFE3}"/>
              </a:ext>
            </a:extLst>
          </p:cNvPr>
          <p:cNvPicPr>
            <a:picLocks noChangeAspect="1"/>
          </p:cNvPicPr>
          <p:nvPr/>
        </p:nvPicPr>
        <p:blipFill>
          <a:blip r:embed="rId8"/>
          <a:stretch>
            <a:fillRect/>
          </a:stretch>
        </p:blipFill>
        <p:spPr>
          <a:xfrm>
            <a:off x="600852" y="1628914"/>
            <a:ext cx="7690830" cy="5377636"/>
          </a:xfrm>
          <a:prstGeom prst="rect">
            <a:avLst/>
          </a:prstGeom>
        </p:spPr>
      </p:pic>
      <p:pic>
        <p:nvPicPr>
          <p:cNvPr id="5" name="Picture 4">
            <a:extLst>
              <a:ext uri="{FF2B5EF4-FFF2-40B4-BE49-F238E27FC236}">
                <a16:creationId xmlns:a16="http://schemas.microsoft.com/office/drawing/2014/main" id="{50252A76-3E60-425C-A9BD-6F17638BB3FB}"/>
              </a:ext>
            </a:extLst>
          </p:cNvPr>
          <p:cNvPicPr>
            <a:picLocks noChangeAspect="1"/>
          </p:cNvPicPr>
          <p:nvPr/>
        </p:nvPicPr>
        <p:blipFill>
          <a:blip r:embed="rId9"/>
          <a:stretch>
            <a:fillRect/>
          </a:stretch>
        </p:blipFill>
        <p:spPr>
          <a:xfrm>
            <a:off x="621198" y="1599460"/>
            <a:ext cx="7735106" cy="5377636"/>
          </a:xfrm>
          <a:prstGeom prst="rect">
            <a:avLst/>
          </a:prstGeom>
        </p:spPr>
      </p:pic>
      <p:pic>
        <p:nvPicPr>
          <p:cNvPr id="7" name="Picture 6">
            <a:extLst>
              <a:ext uri="{FF2B5EF4-FFF2-40B4-BE49-F238E27FC236}">
                <a16:creationId xmlns:a16="http://schemas.microsoft.com/office/drawing/2014/main" id="{EA7FC0DC-E4B0-4F77-A537-6C0F4FC498D2}"/>
              </a:ext>
            </a:extLst>
          </p:cNvPr>
          <p:cNvPicPr>
            <a:picLocks noChangeAspect="1"/>
          </p:cNvPicPr>
          <p:nvPr/>
        </p:nvPicPr>
        <p:blipFill>
          <a:blip r:embed="rId10"/>
          <a:stretch>
            <a:fillRect/>
          </a:stretch>
        </p:blipFill>
        <p:spPr>
          <a:xfrm>
            <a:off x="600851" y="1582838"/>
            <a:ext cx="7755884" cy="5446547"/>
          </a:xfrm>
          <a:prstGeom prst="rect">
            <a:avLst/>
          </a:prstGeom>
        </p:spPr>
      </p:pic>
      <p:pic>
        <p:nvPicPr>
          <p:cNvPr id="8" name="Picture 7">
            <a:extLst>
              <a:ext uri="{FF2B5EF4-FFF2-40B4-BE49-F238E27FC236}">
                <a16:creationId xmlns:a16="http://schemas.microsoft.com/office/drawing/2014/main" id="{7CD8DED3-2E8D-4D23-B2AF-850AD309F601}"/>
              </a:ext>
            </a:extLst>
          </p:cNvPr>
          <p:cNvPicPr>
            <a:picLocks noChangeAspect="1"/>
          </p:cNvPicPr>
          <p:nvPr/>
        </p:nvPicPr>
        <p:blipFill>
          <a:blip r:embed="rId11"/>
          <a:stretch>
            <a:fillRect/>
          </a:stretch>
        </p:blipFill>
        <p:spPr>
          <a:xfrm>
            <a:off x="601284" y="1576624"/>
            <a:ext cx="7801074" cy="5446547"/>
          </a:xfrm>
          <a:prstGeom prst="rect">
            <a:avLst/>
          </a:prstGeom>
        </p:spPr>
      </p:pic>
      <p:pic>
        <p:nvPicPr>
          <p:cNvPr id="9" name="Picture 8">
            <a:extLst>
              <a:ext uri="{FF2B5EF4-FFF2-40B4-BE49-F238E27FC236}">
                <a16:creationId xmlns:a16="http://schemas.microsoft.com/office/drawing/2014/main" id="{6B613776-215E-419D-BCC5-26F92B56B17B}"/>
              </a:ext>
            </a:extLst>
          </p:cNvPr>
          <p:cNvPicPr>
            <a:picLocks noChangeAspect="1"/>
          </p:cNvPicPr>
          <p:nvPr/>
        </p:nvPicPr>
        <p:blipFill>
          <a:blip r:embed="rId12"/>
          <a:stretch>
            <a:fillRect/>
          </a:stretch>
        </p:blipFill>
        <p:spPr>
          <a:xfrm>
            <a:off x="575576" y="1570005"/>
            <a:ext cx="7830285" cy="5513665"/>
          </a:xfrm>
          <a:prstGeom prst="rect">
            <a:avLst/>
          </a:prstGeom>
        </p:spPr>
      </p:pic>
      <p:sp>
        <p:nvSpPr>
          <p:cNvPr id="10" name="Rectangle 9">
            <a:extLst>
              <a:ext uri="{FF2B5EF4-FFF2-40B4-BE49-F238E27FC236}">
                <a16:creationId xmlns:a16="http://schemas.microsoft.com/office/drawing/2014/main" id="{5A592D6E-D381-4B20-BB9F-785E52D80F67}"/>
              </a:ext>
            </a:extLst>
          </p:cNvPr>
          <p:cNvSpPr/>
          <p:nvPr/>
        </p:nvSpPr>
        <p:spPr>
          <a:xfrm>
            <a:off x="9346073" y="6404344"/>
            <a:ext cx="2941669" cy="670445"/>
          </a:xfrm>
          <a:prstGeom prst="rect">
            <a:avLst/>
          </a:prstGeom>
        </p:spPr>
        <p:txBody>
          <a:bodyPr wrap="none">
            <a:spAutoFit/>
          </a:bodyPr>
          <a:lstStyle/>
          <a:p>
            <a:r>
              <a:rPr lang="en-US" sz="1836">
                <a:hlinkClick r:id="rId13"/>
              </a:rPr>
              <a:t>aka.ms/Azure/AD/Connect</a:t>
            </a:r>
            <a:endParaRPr lang="en-US" sz="1836"/>
          </a:p>
          <a:p>
            <a:r>
              <a:rPr lang="en-US" sz="1836"/>
              <a:t>Much more in here!!!! </a:t>
            </a:r>
          </a:p>
        </p:txBody>
      </p:sp>
    </p:spTree>
    <p:extLst>
      <p:ext uri="{BB962C8B-B14F-4D97-AF65-F5344CB8AC3E}">
        <p14:creationId xmlns:p14="http://schemas.microsoft.com/office/powerpoint/2010/main" val="325078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right)">
                                      <p:cBhvr>
                                        <p:cTn id="7" dur="500"/>
                                        <p:tgtEl>
                                          <p:spTgt spid="1028"/>
                                        </p:tgtEl>
                                      </p:cBhvr>
                                    </p:animEffect>
                                  </p:childTnLst>
                                </p:cTn>
                              </p:par>
                              <p:par>
                                <p:cTn id="8" presetID="22" presetClass="exit" presetSubtype="2" fill="hold" nodeType="withEffect">
                                  <p:stCondLst>
                                    <p:cond delay="0"/>
                                  </p:stCondLst>
                                  <p:childTnLst>
                                    <p:animEffect transition="out" filter="wipe(right)">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xit" presetSubtype="0" fill="hold" nodeType="withEffect">
                                  <p:stCondLst>
                                    <p:cond delay="0"/>
                                  </p:stCondLst>
                                  <p:childTnLst>
                                    <p:animEffect transition="out" filter="fade">
                                      <p:cBhvr>
                                        <p:cTn id="17" dur="500"/>
                                        <p:tgtEl>
                                          <p:spTgt spid="1028"/>
                                        </p:tgtEl>
                                      </p:cBhvr>
                                    </p:animEffect>
                                    <p:set>
                                      <p:cBhvr>
                                        <p:cTn id="18" dur="1" fill="hold">
                                          <p:stCondLst>
                                            <p:cond delay="499"/>
                                          </p:stCondLst>
                                        </p:cTn>
                                        <p:tgtEl>
                                          <p:spTgt spid="10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xit" presetSubtype="0" fill="hold" nodeType="withEffect">
                                  <p:stCondLst>
                                    <p:cond delay="0"/>
                                  </p:stCondLst>
                                  <p:childTnLst>
                                    <p:animEffect transition="out" filter="fade">
                                      <p:cBhvr>
                                        <p:cTn id="29" dur="500"/>
                                        <p:tgtEl>
                                          <p:spTgt spid="1030"/>
                                        </p:tgtEl>
                                      </p:cBhvr>
                                    </p:animEffect>
                                    <p:set>
                                      <p:cBhvr>
                                        <p:cTn id="30" dur="1" fill="hold">
                                          <p:stCondLst>
                                            <p:cond delay="499"/>
                                          </p:stCondLst>
                                        </p:cTn>
                                        <p:tgtEl>
                                          <p:spTgt spid="10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a:t>Manage Azure Active Directory (AD)</a:t>
            </a:r>
            <a:br>
              <a:rPr lang="en-US" sz="4000"/>
            </a:br>
            <a:r>
              <a:rPr lang="en-US" sz="1800"/>
              <a:t>Enterprise State Roaming</a:t>
            </a:r>
            <a:br>
              <a:rPr lang="en-US" sz="1800"/>
            </a:br>
            <a:endParaRPr lang="en-US" sz="4000"/>
          </a:p>
        </p:txBody>
      </p:sp>
      <p:sp>
        <p:nvSpPr>
          <p:cNvPr id="6" name="Text Placeholder 5"/>
          <p:cNvSpPr>
            <a:spLocks noGrp="1"/>
          </p:cNvSpPr>
          <p:nvPr>
            <p:ph type="body" sz="quarter" idx="10"/>
          </p:nvPr>
        </p:nvSpPr>
        <p:spPr>
          <a:xfrm>
            <a:off x="599302" y="1690525"/>
            <a:ext cx="5141688" cy="4228850"/>
          </a:xfrm>
        </p:spPr>
        <p:txBody>
          <a:bodyPr/>
          <a:lstStyle/>
          <a:p>
            <a:r>
              <a:rPr lang="en-US" sz="2800"/>
              <a:t>Requires </a:t>
            </a:r>
          </a:p>
          <a:p>
            <a:pPr marL="466298" indent="-466298">
              <a:buFont typeface="Arial" panose="020B0604020202020204" pitchFamily="34" charset="0"/>
              <a:buChar char="•"/>
            </a:pPr>
            <a:r>
              <a:rPr lang="en-US" sz="2000"/>
              <a:t>Azure AD Premium</a:t>
            </a:r>
          </a:p>
          <a:p>
            <a:pPr marL="466298" indent="-466298">
              <a:buFont typeface="Arial" panose="020B0604020202020204" pitchFamily="34" charset="0"/>
              <a:buChar char="•"/>
            </a:pPr>
            <a:r>
              <a:rPr lang="en-US" sz="2000"/>
              <a:t>Windows 10</a:t>
            </a:r>
          </a:p>
          <a:p>
            <a:pPr marL="466298" indent="-466298">
              <a:buFont typeface="Arial" panose="020B0604020202020204" pitchFamily="34" charset="0"/>
              <a:buChar char="•"/>
            </a:pPr>
            <a:r>
              <a:rPr lang="en-US" sz="2000"/>
              <a:t>Azure AD Domain Join</a:t>
            </a:r>
          </a:p>
          <a:p>
            <a:r>
              <a:rPr lang="en-US" sz="2000"/>
              <a:t>Other Notables</a:t>
            </a:r>
          </a:p>
          <a:p>
            <a:pPr marL="349724" indent="-349724">
              <a:buFont typeface="Arial" panose="020B0604020202020204" pitchFamily="34" charset="0"/>
              <a:buChar char="•"/>
            </a:pPr>
            <a:r>
              <a:rPr lang="en-US" sz="2000"/>
              <a:t>3 regions: NA, EMEA, APAC</a:t>
            </a:r>
          </a:p>
          <a:p>
            <a:pPr marL="349724" indent="-349724">
              <a:buFont typeface="Arial" panose="020B0604020202020204" pitchFamily="34" charset="0"/>
              <a:buChar char="•"/>
            </a:pPr>
            <a:r>
              <a:rPr lang="en-US" sz="2000"/>
              <a:t>Not replicated across</a:t>
            </a:r>
          </a:p>
          <a:p>
            <a:pPr marL="349724" indent="-349724">
              <a:buFont typeface="Arial" panose="020B0604020202020204" pitchFamily="34" charset="0"/>
              <a:buChar char="•"/>
            </a:pPr>
            <a:r>
              <a:rPr lang="en-US" sz="2000"/>
              <a:t>Country/Region set on attribute</a:t>
            </a:r>
          </a:p>
          <a:p>
            <a:pPr marL="582873" lvl="1" indent="-349724">
              <a:buFont typeface="Arial" panose="020B0604020202020204" pitchFamily="34" charset="0"/>
              <a:buChar char="•"/>
            </a:pPr>
            <a:r>
              <a:rPr lang="en-US" sz="1400"/>
              <a:t>Cannot be changed after!</a:t>
            </a:r>
          </a:p>
          <a:p>
            <a:pPr marL="349724" indent="-349724">
              <a:buFont typeface="Arial" panose="020B0604020202020204" pitchFamily="34" charset="0"/>
              <a:buChar char="•"/>
            </a:pPr>
            <a:r>
              <a:rPr lang="en-US" sz="2000">
                <a:hlinkClick r:id="rId3"/>
              </a:rPr>
              <a:t>Retention</a:t>
            </a:r>
            <a:endParaRPr lang="en-US" sz="2000"/>
          </a:p>
          <a:p>
            <a:pPr marL="582873" lvl="1" indent="-349724">
              <a:buFont typeface="Arial" panose="020B0604020202020204" pitchFamily="34" charset="0"/>
              <a:buChar char="•"/>
            </a:pPr>
            <a:r>
              <a:rPr lang="en-US" sz="1400"/>
              <a:t>Retained until deleted or becomes “Stale”</a:t>
            </a:r>
          </a:p>
          <a:p>
            <a:endParaRPr lang="en-US" sz="2800"/>
          </a:p>
        </p:txBody>
      </p:sp>
      <p:sp>
        <p:nvSpPr>
          <p:cNvPr id="2" name="Rectangle 1">
            <a:extLst>
              <a:ext uri="{FF2B5EF4-FFF2-40B4-BE49-F238E27FC236}">
                <a16:creationId xmlns:a16="http://schemas.microsoft.com/office/drawing/2014/main" id="{B3EC3050-5B82-47F7-A194-C3143D90DD7A}"/>
              </a:ext>
            </a:extLst>
          </p:cNvPr>
          <p:cNvSpPr/>
          <p:nvPr/>
        </p:nvSpPr>
        <p:spPr>
          <a:xfrm>
            <a:off x="9820776" y="6528223"/>
            <a:ext cx="2653662" cy="382308"/>
          </a:xfrm>
          <a:prstGeom prst="rect">
            <a:avLst/>
          </a:prstGeom>
        </p:spPr>
        <p:txBody>
          <a:bodyPr wrap="none">
            <a:spAutoFit/>
          </a:bodyPr>
          <a:lstStyle/>
          <a:p>
            <a:r>
              <a:rPr lang="en-US" sz="1836">
                <a:hlinkClick r:id="rId4"/>
              </a:rPr>
              <a:t>aka.ms/Azure/Roaming</a:t>
            </a:r>
            <a:r>
              <a:rPr lang="en-US" sz="1836"/>
              <a:t> </a:t>
            </a:r>
          </a:p>
        </p:txBody>
      </p:sp>
      <p:pic>
        <p:nvPicPr>
          <p:cNvPr id="3" name="Picture 2">
            <a:extLst>
              <a:ext uri="{FF2B5EF4-FFF2-40B4-BE49-F238E27FC236}">
                <a16:creationId xmlns:a16="http://schemas.microsoft.com/office/drawing/2014/main" id="{02396311-87D8-45AF-A86E-5B4A08508531}"/>
              </a:ext>
            </a:extLst>
          </p:cNvPr>
          <p:cNvPicPr>
            <a:picLocks noChangeAspect="1"/>
          </p:cNvPicPr>
          <p:nvPr/>
        </p:nvPicPr>
        <p:blipFill>
          <a:blip r:embed="rId5"/>
          <a:stretch>
            <a:fillRect/>
          </a:stretch>
        </p:blipFill>
        <p:spPr>
          <a:xfrm>
            <a:off x="5264142" y="1623184"/>
            <a:ext cx="6851522" cy="4438737"/>
          </a:xfrm>
          <a:prstGeom prst="rect">
            <a:avLst/>
          </a:prstGeom>
        </p:spPr>
      </p:pic>
    </p:spTree>
    <p:extLst>
      <p:ext uri="{BB962C8B-B14F-4D97-AF65-F5344CB8AC3E}">
        <p14:creationId xmlns:p14="http://schemas.microsoft.com/office/powerpoint/2010/main" val="291774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5864571" y="15194"/>
            <a:ext cx="6571022" cy="6993533"/>
          </a:xfrm>
          <a:prstGeom prst="rect">
            <a:avLst/>
          </a:prstGeom>
          <a:solidFill>
            <a:schemeClr val="bg1">
              <a:lumMod val="95000"/>
              <a:alpha val="7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fr-FR" sz="2000">
              <a:gradFill>
                <a:gsLst>
                  <a:gs pos="0">
                    <a:srgbClr val="FFFFFF"/>
                  </a:gs>
                  <a:gs pos="100000">
                    <a:srgbClr val="FFFFFF"/>
                  </a:gs>
                </a:gsLst>
                <a:lin ang="5400000" scaled="0"/>
              </a:gradFill>
            </a:endParaRPr>
          </a:p>
        </p:txBody>
      </p:sp>
      <p:grpSp>
        <p:nvGrpSpPr>
          <p:cNvPr id="4" name="Groupe 3">
            <a:extLst>
              <a:ext uri="{FF2B5EF4-FFF2-40B4-BE49-F238E27FC236}">
                <a16:creationId xmlns:a16="http://schemas.microsoft.com/office/drawing/2014/main" id="{15E2F734-7F6F-428E-80F4-6BD8BDD3BAF7}"/>
              </a:ext>
            </a:extLst>
          </p:cNvPr>
          <p:cNvGrpSpPr>
            <a:grpSpLocks noChangeAspect="1"/>
          </p:cNvGrpSpPr>
          <p:nvPr/>
        </p:nvGrpSpPr>
        <p:grpSpPr>
          <a:xfrm>
            <a:off x="8240078" y="2587786"/>
            <a:ext cx="4102215" cy="2311505"/>
            <a:chOff x="7895326" y="2122381"/>
            <a:chExt cx="4354306" cy="2453550"/>
          </a:xfrm>
        </p:grpSpPr>
        <p:sp>
          <p:nvSpPr>
            <p:cNvPr id="185" name="Freeform: Shape 221">
              <a:extLst>
                <a:ext uri="{FF2B5EF4-FFF2-40B4-BE49-F238E27FC236}">
                  <a16:creationId xmlns:a16="http://schemas.microsoft.com/office/drawing/2014/main" id="{8DEB2724-B26C-4D8F-BF28-B7DB274B281D}"/>
                </a:ext>
              </a:extLst>
            </p:cNvPr>
            <p:cNvSpPr/>
            <p:nvPr/>
          </p:nvSpPr>
          <p:spPr bwMode="auto">
            <a:xfrm>
              <a:off x="7895326" y="2136272"/>
              <a:ext cx="2827447" cy="2403676"/>
            </a:xfrm>
            <a:custGeom>
              <a:avLst/>
              <a:gdLst>
                <a:gd name="connsiteX0" fmla="*/ 2230490 w 2230490"/>
                <a:gd name="connsiteY0" fmla="*/ 0 h 2403676"/>
                <a:gd name="connsiteX1" fmla="*/ 2230490 w 2230490"/>
                <a:gd name="connsiteY1" fmla="*/ 2403676 h 2403676"/>
                <a:gd name="connsiteX2" fmla="*/ 0 w 2230490"/>
                <a:gd name="connsiteY2" fmla="*/ 1355719 h 2403676"/>
                <a:gd name="connsiteX3" fmla="*/ 0 w 2230490"/>
                <a:gd name="connsiteY3" fmla="*/ 1047957 h 2403676"/>
              </a:gdLst>
              <a:ahLst/>
              <a:cxnLst>
                <a:cxn ang="0">
                  <a:pos x="connsiteX0" y="connsiteY0"/>
                </a:cxn>
                <a:cxn ang="0">
                  <a:pos x="connsiteX1" y="connsiteY1"/>
                </a:cxn>
                <a:cxn ang="0">
                  <a:pos x="connsiteX2" y="connsiteY2"/>
                </a:cxn>
                <a:cxn ang="0">
                  <a:pos x="connsiteX3" y="connsiteY3"/>
                </a:cxn>
              </a:cxnLst>
              <a:rect l="l" t="t" r="r" b="b"/>
              <a:pathLst>
                <a:path w="2230490" h="2403676">
                  <a:moveTo>
                    <a:pt x="2230490" y="0"/>
                  </a:moveTo>
                  <a:lnTo>
                    <a:pt x="2230490" y="2403676"/>
                  </a:lnTo>
                  <a:lnTo>
                    <a:pt x="0" y="1355719"/>
                  </a:lnTo>
                  <a:lnTo>
                    <a:pt x="0" y="1047957"/>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86" name="Group 218">
              <a:extLst>
                <a:ext uri="{FF2B5EF4-FFF2-40B4-BE49-F238E27FC236}">
                  <a16:creationId xmlns:a16="http://schemas.microsoft.com/office/drawing/2014/main" id="{670471B4-E5DB-480F-A45D-7E2778201619}"/>
                </a:ext>
              </a:extLst>
            </p:cNvPr>
            <p:cNvGrpSpPr/>
            <p:nvPr/>
          </p:nvGrpSpPr>
          <p:grpSpPr>
            <a:xfrm>
              <a:off x="10740318" y="2122381"/>
              <a:ext cx="1509314" cy="613693"/>
              <a:chOff x="10261871" y="1157891"/>
              <a:chExt cx="1509314" cy="613693"/>
            </a:xfrm>
          </p:grpSpPr>
          <p:sp>
            <p:nvSpPr>
              <p:cNvPr id="187" name="Rectangle 186">
                <a:extLst>
                  <a:ext uri="{FF2B5EF4-FFF2-40B4-BE49-F238E27FC236}">
                    <a16:creationId xmlns:a16="http://schemas.microsoft.com/office/drawing/2014/main" id="{09B57ECA-249A-4585-85C8-8D7F653820A9}"/>
                  </a:ext>
                </a:extLst>
              </p:cNvPr>
              <p:cNvSpPr/>
              <p:nvPr/>
            </p:nvSpPr>
            <p:spPr bwMode="auto">
              <a:xfrm>
                <a:off x="10261871" y="1157891"/>
                <a:ext cx="1509314" cy="613693"/>
              </a:xfrm>
              <a:prstGeom prst="rect">
                <a:avLst/>
              </a:prstGeom>
              <a:solidFill>
                <a:srgbClr val="FFFFFF"/>
              </a:solidFill>
              <a:ln w="38100" cap="sq">
                <a:solidFill>
                  <a:srgbClr val="EAEAE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21" tIns="146283" rIns="0"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299" spc="-50">
                    <a:solidFill>
                      <a:schemeClr val="tx1"/>
                    </a:solidFill>
                    <a:latin typeface="Segoe UI" panose="020B0502040204020203" pitchFamily="34" charset="0"/>
                    <a:ea typeface="Segoe UI" panose="020B0502040204020203" pitchFamily="34" charset="0"/>
                    <a:cs typeface="Segoe UI" panose="020B0502040204020203" pitchFamily="34" charset="0"/>
                  </a:rPr>
                  <a:t>Azure AD MFA</a:t>
                </a:r>
              </a:p>
            </p:txBody>
          </p:sp>
          <p:pic>
            <p:nvPicPr>
              <p:cNvPr id="188" name="Picture 220">
                <a:extLst>
                  <a:ext uri="{FF2B5EF4-FFF2-40B4-BE49-F238E27FC236}">
                    <a16:creationId xmlns:a16="http://schemas.microsoft.com/office/drawing/2014/main" id="{D4802279-6E8F-48E2-81B5-21954DF7636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29318" y="1276711"/>
                <a:ext cx="370375" cy="370375"/>
              </a:xfrm>
              <a:prstGeom prst="rect">
                <a:avLst/>
              </a:prstGeom>
            </p:spPr>
          </p:pic>
        </p:grpSp>
        <p:sp>
          <p:nvSpPr>
            <p:cNvPr id="189" name="Rectangle 188">
              <a:extLst>
                <a:ext uri="{FF2B5EF4-FFF2-40B4-BE49-F238E27FC236}">
                  <a16:creationId xmlns:a16="http://schemas.microsoft.com/office/drawing/2014/main" id="{170848A6-22EF-4B87-BE81-176F6C3F1CA5}"/>
                </a:ext>
              </a:extLst>
            </p:cNvPr>
            <p:cNvSpPr/>
            <p:nvPr/>
          </p:nvSpPr>
          <p:spPr bwMode="auto">
            <a:xfrm>
              <a:off x="10740318" y="2734869"/>
              <a:ext cx="1509314" cy="613693"/>
            </a:xfrm>
            <a:prstGeom prst="rect">
              <a:avLst/>
            </a:prstGeom>
            <a:solidFill>
              <a:srgbClr val="FFFFFF"/>
            </a:solidFill>
            <a:ln w="38100" cap="sq">
              <a:solidFill>
                <a:srgbClr val="EAEAE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9B1096BA-6690-4CA6-8C00-C6E712D2B907}"/>
                </a:ext>
              </a:extLst>
            </p:cNvPr>
            <p:cNvSpPr/>
            <p:nvPr/>
          </p:nvSpPr>
          <p:spPr bwMode="auto">
            <a:xfrm>
              <a:off x="10741325" y="3962238"/>
              <a:ext cx="1508225" cy="613693"/>
            </a:xfrm>
            <a:prstGeom prst="rect">
              <a:avLst/>
            </a:prstGeom>
            <a:solidFill>
              <a:srgbClr val="FFFFFF"/>
            </a:solidFill>
            <a:ln w="38100" cap="sq">
              <a:solidFill>
                <a:srgbClr val="EAEAE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5CEDB07F-3EA4-4F8F-96EC-1B4A8F53A861}"/>
                </a:ext>
              </a:extLst>
            </p:cNvPr>
            <p:cNvSpPr/>
            <p:nvPr/>
          </p:nvSpPr>
          <p:spPr bwMode="auto">
            <a:xfrm>
              <a:off x="10741325" y="3348554"/>
              <a:ext cx="1508225" cy="613693"/>
            </a:xfrm>
            <a:prstGeom prst="rect">
              <a:avLst/>
            </a:prstGeom>
            <a:solidFill>
              <a:srgbClr val="FFFFFF"/>
            </a:solidFill>
            <a:ln w="38100" cap="sq">
              <a:solidFill>
                <a:srgbClr val="EAEAE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92" name="Picture 2" descr="Duo Security">
              <a:extLst>
                <a:ext uri="{FF2B5EF4-FFF2-40B4-BE49-F238E27FC236}">
                  <a16:creationId xmlns:a16="http://schemas.microsoft.com/office/drawing/2014/main" id="{5F925435-8619-479A-AF23-EE5503988EC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134732" y="3538684"/>
              <a:ext cx="720485" cy="233432"/>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26">
              <a:extLst>
                <a:ext uri="{FF2B5EF4-FFF2-40B4-BE49-F238E27FC236}">
                  <a16:creationId xmlns:a16="http://schemas.microsoft.com/office/drawing/2014/main" id="{040F81C5-C9C2-45A6-96BE-1CDACBAB0FB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18982" y="2909800"/>
              <a:ext cx="751987" cy="263830"/>
            </a:xfrm>
            <a:prstGeom prst="rect">
              <a:avLst/>
            </a:prstGeom>
          </p:spPr>
        </p:pic>
        <p:pic>
          <p:nvPicPr>
            <p:cNvPr id="194" name="Picture 4" descr="Trusona">
              <a:extLst>
                <a:ext uri="{FF2B5EF4-FFF2-40B4-BE49-F238E27FC236}">
                  <a16:creationId xmlns:a16="http://schemas.microsoft.com/office/drawing/2014/main" id="{0D7B9105-2C14-49CF-AB92-9CE6B6DDE36E}"/>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25950"/>
            <a:stretch/>
          </p:blipFill>
          <p:spPr bwMode="auto">
            <a:xfrm>
              <a:off x="10977317" y="4166448"/>
              <a:ext cx="1035316" cy="20527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291356" y="102229"/>
            <a:ext cx="12114080" cy="553909"/>
          </a:xfrm>
        </p:spPr>
        <p:txBody>
          <a:bodyPr/>
          <a:lstStyle/>
          <a:p>
            <a:r>
              <a:rPr lang="en-US"/>
              <a:t>Manage Azure Active Directory (AD)</a:t>
            </a:r>
          </a:p>
        </p:txBody>
      </p:sp>
      <p:sp>
        <p:nvSpPr>
          <p:cNvPr id="3" name="Text Placeholder 2"/>
          <p:cNvSpPr>
            <a:spLocks noGrp="1"/>
          </p:cNvSpPr>
          <p:nvPr>
            <p:ph type="body" sz="quarter" idx="10"/>
          </p:nvPr>
        </p:nvSpPr>
        <p:spPr>
          <a:xfrm>
            <a:off x="275482" y="826504"/>
            <a:ext cx="5714188" cy="5842662"/>
          </a:xfrm>
        </p:spPr>
        <p:txBody>
          <a:bodyPr/>
          <a:lstStyle/>
          <a:p>
            <a:pPr>
              <a:spcBef>
                <a:spcPts val="0"/>
              </a:spcBef>
              <a:spcAft>
                <a:spcPts val="340"/>
              </a:spcAft>
              <a:buSzTx/>
              <a:defRPr/>
            </a:pPr>
            <a:r>
              <a:rPr lang="en-US" sz="2400" dirty="0"/>
              <a:t>Providing </a:t>
            </a:r>
            <a:r>
              <a:rPr lang="en-US" sz="2400" b="1" dirty="0"/>
              <a:t>conditional access control </a:t>
            </a:r>
            <a:r>
              <a:rPr lang="en-US" sz="2400" dirty="0"/>
              <a:t>to APIs</a:t>
            </a:r>
            <a:r>
              <a:rPr lang="fr-FR" sz="2400" dirty="0"/>
              <a:t>+ </a:t>
            </a:r>
            <a:r>
              <a:rPr lang="en-US" sz="2400" dirty="0"/>
              <a:t>applications</a:t>
            </a:r>
            <a:endParaRPr lang="fr-FR" sz="2400" dirty="0"/>
          </a:p>
          <a:p>
            <a:pPr marL="515375" lvl="1" indent="-212874" defTabSz="822856">
              <a:buFont typeface="Arial" pitchFamily="34" charset="0"/>
              <a:buChar char="•"/>
              <a:defRPr/>
            </a:pPr>
            <a:r>
              <a:rPr lang="en-US" sz="1599" dirty="0"/>
              <a:t>With "What if" capabilities</a:t>
            </a:r>
          </a:p>
          <a:p>
            <a:pPr>
              <a:spcBef>
                <a:spcPts val="0"/>
              </a:spcBef>
              <a:spcAft>
                <a:spcPts val="340"/>
              </a:spcAft>
              <a:buSzTx/>
              <a:defRPr/>
            </a:pPr>
            <a:endParaRPr lang="fr-FR" sz="2400" dirty="0"/>
          </a:p>
          <a:p>
            <a:pPr>
              <a:spcBef>
                <a:spcPts val="0"/>
              </a:spcBef>
              <a:spcAft>
                <a:spcPts val="340"/>
              </a:spcAft>
              <a:buSzTx/>
              <a:defRPr/>
            </a:pPr>
            <a:endParaRPr lang="fr-FR" sz="2400" dirty="0"/>
          </a:p>
          <a:p>
            <a:pPr>
              <a:spcBef>
                <a:spcPts val="0"/>
              </a:spcBef>
              <a:spcAft>
                <a:spcPts val="340"/>
              </a:spcAft>
              <a:buSzTx/>
              <a:defRPr/>
            </a:pPr>
            <a:endParaRPr lang="fr-FR" sz="2400" dirty="0"/>
          </a:p>
          <a:p>
            <a:pPr>
              <a:spcBef>
                <a:spcPts val="0"/>
              </a:spcBef>
              <a:spcAft>
                <a:spcPts val="340"/>
              </a:spcAft>
              <a:buSzTx/>
              <a:defRPr/>
            </a:pPr>
            <a:endParaRPr lang="fr-FR" sz="2400" dirty="0"/>
          </a:p>
          <a:p>
            <a:pPr>
              <a:spcBef>
                <a:spcPts val="0"/>
              </a:spcBef>
              <a:spcAft>
                <a:spcPts val="340"/>
              </a:spcAft>
              <a:buSzTx/>
              <a:defRPr/>
            </a:pPr>
            <a:endParaRPr lang="fr-FR" sz="2400" dirty="0"/>
          </a:p>
          <a:p>
            <a:pPr>
              <a:spcBef>
                <a:spcPts val="0"/>
              </a:spcBef>
              <a:spcAft>
                <a:spcPts val="340"/>
              </a:spcAft>
              <a:buSzTx/>
              <a:defRPr/>
            </a:pPr>
            <a:endParaRPr lang="fr-FR" sz="2400" dirty="0"/>
          </a:p>
          <a:p>
            <a:pPr>
              <a:spcBef>
                <a:spcPts val="0"/>
              </a:spcBef>
              <a:spcAft>
                <a:spcPts val="340"/>
              </a:spcAft>
              <a:buSzTx/>
              <a:defRPr/>
            </a:pPr>
            <a:endParaRPr lang="fr-FR" sz="2400" dirty="0"/>
          </a:p>
          <a:p>
            <a:pPr>
              <a:spcBef>
                <a:spcPts val="0"/>
              </a:spcBef>
              <a:spcAft>
                <a:spcPts val="340"/>
              </a:spcAft>
              <a:buSzTx/>
              <a:defRPr/>
            </a:pPr>
            <a:endParaRPr lang="fr-FR" sz="2400" dirty="0"/>
          </a:p>
          <a:p>
            <a:pPr>
              <a:spcBef>
                <a:spcPts val="0"/>
              </a:spcBef>
              <a:spcAft>
                <a:spcPts val="340"/>
              </a:spcAft>
              <a:buSzTx/>
              <a:defRPr/>
            </a:pPr>
            <a:endParaRPr lang="fr-FR" sz="1399" dirty="0"/>
          </a:p>
          <a:p>
            <a:pPr>
              <a:spcBef>
                <a:spcPts val="0"/>
              </a:spcBef>
              <a:spcAft>
                <a:spcPts val="340"/>
              </a:spcAft>
              <a:buSzTx/>
              <a:defRPr/>
            </a:pPr>
            <a:endParaRPr lang="fr-FR" sz="2400" dirty="0"/>
          </a:p>
          <a:p>
            <a:pPr>
              <a:spcBef>
                <a:spcPts val="0"/>
              </a:spcBef>
              <a:spcAft>
                <a:spcPts val="340"/>
              </a:spcAft>
              <a:buSzTx/>
              <a:defRPr/>
            </a:pPr>
            <a:endParaRPr lang="fr-FR" sz="1599" dirty="0"/>
          </a:p>
          <a:p>
            <a:pPr>
              <a:spcBef>
                <a:spcPts val="0"/>
              </a:spcBef>
              <a:spcAft>
                <a:spcPts val="340"/>
              </a:spcAft>
              <a:buSzTx/>
              <a:defRPr/>
            </a:pPr>
            <a:endParaRPr lang="fr-FR" sz="2400" dirty="0"/>
          </a:p>
          <a:p>
            <a:pPr marL="515375" lvl="1" indent="-212874" defTabSz="822856">
              <a:buFont typeface="Arial" pitchFamily="34" charset="0"/>
              <a:buChar char="•"/>
            </a:pPr>
            <a:r>
              <a:rPr lang="en-US" sz="1199" dirty="0"/>
              <a:t>Integrating behavior-based threat analytics via risk-based policies against suspicious logins and compromised credentials</a:t>
            </a:r>
            <a:endParaRPr lang="fr-FR" sz="1199" dirty="0"/>
          </a:p>
        </p:txBody>
      </p:sp>
      <p:grpSp>
        <p:nvGrpSpPr>
          <p:cNvPr id="8" name="Groupe 7">
            <a:extLst>
              <a:ext uri="{FF2B5EF4-FFF2-40B4-BE49-F238E27FC236}">
                <a16:creationId xmlns:a16="http://schemas.microsoft.com/office/drawing/2014/main" id="{4C8B7812-FA8F-4373-852F-EFF1D361AE1E}"/>
              </a:ext>
            </a:extLst>
          </p:cNvPr>
          <p:cNvGrpSpPr>
            <a:grpSpLocks noChangeAspect="1"/>
          </p:cNvGrpSpPr>
          <p:nvPr/>
        </p:nvGrpSpPr>
        <p:grpSpPr>
          <a:xfrm>
            <a:off x="2166521" y="1271032"/>
            <a:ext cx="10417902" cy="5197049"/>
            <a:chOff x="2104014" y="450990"/>
            <a:chExt cx="10928797" cy="5451910"/>
          </a:xfrm>
        </p:grpSpPr>
        <p:grpSp>
          <p:nvGrpSpPr>
            <p:cNvPr id="9" name="Group 499">
              <a:extLst>
                <a:ext uri="{FF2B5EF4-FFF2-40B4-BE49-F238E27FC236}">
                  <a16:creationId xmlns:a16="http://schemas.microsoft.com/office/drawing/2014/main" id="{F8DA88DF-92B7-4B36-9478-4260BC3870C5}"/>
                </a:ext>
              </a:extLst>
            </p:cNvPr>
            <p:cNvGrpSpPr/>
            <p:nvPr/>
          </p:nvGrpSpPr>
          <p:grpSpPr>
            <a:xfrm flipV="1">
              <a:off x="8218958" y="450990"/>
              <a:ext cx="1541529" cy="397483"/>
              <a:chOff x="2195733" y="5074484"/>
              <a:chExt cx="1673911" cy="397483"/>
            </a:xfrm>
          </p:grpSpPr>
          <p:cxnSp>
            <p:nvCxnSpPr>
              <p:cNvPr id="182" name="Straight Arrow Connector 500">
                <a:extLst>
                  <a:ext uri="{FF2B5EF4-FFF2-40B4-BE49-F238E27FC236}">
                    <a16:creationId xmlns:a16="http://schemas.microsoft.com/office/drawing/2014/main" id="{72384E9C-47B2-4832-BD01-CB405415E8A5}"/>
                  </a:ext>
                </a:extLst>
              </p:cNvPr>
              <p:cNvCxnSpPr>
                <a:cxnSpLocks/>
              </p:cNvCxnSpPr>
              <p:nvPr/>
            </p:nvCxnSpPr>
            <p:spPr>
              <a:xfrm flipV="1">
                <a:off x="2224230" y="5471967"/>
                <a:ext cx="1645414" cy="0"/>
              </a:xfrm>
              <a:prstGeom prst="straightConnector1">
                <a:avLst/>
              </a:prstGeom>
              <a:noFill/>
              <a:ln w="19050" cap="flat" cmpd="sng" algn="ctr">
                <a:solidFill>
                  <a:srgbClr val="D2D2D2"/>
                </a:solidFill>
                <a:prstDash val="solid"/>
                <a:miter lim="800000"/>
                <a:headEnd type="none" w="med" len="med"/>
                <a:tailEnd type="arrow" w="med" len="med"/>
              </a:ln>
              <a:effectLst/>
            </p:spPr>
          </p:cxnSp>
          <p:cxnSp>
            <p:nvCxnSpPr>
              <p:cNvPr id="183" name="Straight Arrow Connector 502">
                <a:extLst>
                  <a:ext uri="{FF2B5EF4-FFF2-40B4-BE49-F238E27FC236}">
                    <a16:creationId xmlns:a16="http://schemas.microsoft.com/office/drawing/2014/main" id="{9AF642C2-DC61-4D14-B6E9-5808A73A36E1}"/>
                  </a:ext>
                </a:extLst>
              </p:cNvPr>
              <p:cNvCxnSpPr>
                <a:cxnSpLocks/>
              </p:cNvCxnSpPr>
              <p:nvPr/>
            </p:nvCxnSpPr>
            <p:spPr>
              <a:xfrm flipV="1">
                <a:off x="2195733" y="5074484"/>
                <a:ext cx="1427007" cy="0"/>
              </a:xfrm>
              <a:prstGeom prst="straightConnector1">
                <a:avLst/>
              </a:prstGeom>
              <a:noFill/>
              <a:ln w="19050" cap="flat" cmpd="sng" algn="ctr">
                <a:solidFill>
                  <a:srgbClr val="D2D2D2"/>
                </a:solidFill>
                <a:prstDash val="solid"/>
                <a:miter lim="800000"/>
                <a:headEnd type="none" w="med" len="med"/>
                <a:tailEnd type="arrow" w="med" len="med"/>
              </a:ln>
              <a:effectLst/>
            </p:spPr>
          </p:cxnSp>
          <p:cxnSp>
            <p:nvCxnSpPr>
              <p:cNvPr id="184" name="Straight Arrow Connector 503">
                <a:extLst>
                  <a:ext uri="{FF2B5EF4-FFF2-40B4-BE49-F238E27FC236}">
                    <a16:creationId xmlns:a16="http://schemas.microsoft.com/office/drawing/2014/main" id="{8EAF299E-026B-4A3A-9F4D-A92D2B69CB19}"/>
                  </a:ext>
                </a:extLst>
              </p:cNvPr>
              <p:cNvCxnSpPr>
                <a:cxnSpLocks/>
              </p:cNvCxnSpPr>
              <p:nvPr/>
            </p:nvCxnSpPr>
            <p:spPr>
              <a:xfrm flipV="1">
                <a:off x="2266746" y="5273226"/>
                <a:ext cx="1477474" cy="0"/>
              </a:xfrm>
              <a:prstGeom prst="straightConnector1">
                <a:avLst/>
              </a:prstGeom>
              <a:noFill/>
              <a:ln w="19050" cap="flat" cmpd="sng" algn="ctr">
                <a:solidFill>
                  <a:srgbClr val="D2D2D2"/>
                </a:solidFill>
                <a:prstDash val="solid"/>
                <a:miter lim="800000"/>
                <a:headEnd type="none" w="med" len="med"/>
                <a:tailEnd type="arrow" w="med" len="med"/>
              </a:ln>
              <a:effectLst/>
            </p:spPr>
          </p:cxnSp>
        </p:grpSp>
        <p:grpSp>
          <p:nvGrpSpPr>
            <p:cNvPr id="10" name="Group 499">
              <a:extLst>
                <a:ext uri="{FF2B5EF4-FFF2-40B4-BE49-F238E27FC236}">
                  <a16:creationId xmlns:a16="http://schemas.microsoft.com/office/drawing/2014/main" id="{CFBA9668-8DAE-4E7B-A48B-89B20A6DF160}"/>
                </a:ext>
              </a:extLst>
            </p:cNvPr>
            <p:cNvGrpSpPr/>
            <p:nvPr/>
          </p:nvGrpSpPr>
          <p:grpSpPr>
            <a:xfrm flipV="1">
              <a:off x="8218958" y="3740770"/>
              <a:ext cx="1541529" cy="397483"/>
              <a:chOff x="2195733" y="5074484"/>
              <a:chExt cx="1673911" cy="397483"/>
            </a:xfrm>
          </p:grpSpPr>
          <p:cxnSp>
            <p:nvCxnSpPr>
              <p:cNvPr id="179" name="Straight Arrow Connector 500">
                <a:extLst>
                  <a:ext uri="{FF2B5EF4-FFF2-40B4-BE49-F238E27FC236}">
                    <a16:creationId xmlns:a16="http://schemas.microsoft.com/office/drawing/2014/main" id="{2317C4B4-87D7-4E28-8B60-3F1EFC4920B9}"/>
                  </a:ext>
                </a:extLst>
              </p:cNvPr>
              <p:cNvCxnSpPr>
                <a:cxnSpLocks/>
              </p:cNvCxnSpPr>
              <p:nvPr/>
            </p:nvCxnSpPr>
            <p:spPr>
              <a:xfrm flipV="1">
                <a:off x="2224230" y="5471967"/>
                <a:ext cx="1645414" cy="0"/>
              </a:xfrm>
              <a:prstGeom prst="straightConnector1">
                <a:avLst/>
              </a:prstGeom>
              <a:noFill/>
              <a:ln w="19050" cap="flat" cmpd="sng" algn="ctr">
                <a:solidFill>
                  <a:srgbClr val="D2D2D2"/>
                </a:solidFill>
                <a:prstDash val="solid"/>
                <a:miter lim="800000"/>
                <a:headEnd type="none" w="med" len="med"/>
                <a:tailEnd type="arrow" w="med" len="med"/>
              </a:ln>
              <a:effectLst/>
            </p:spPr>
          </p:cxnSp>
          <p:cxnSp>
            <p:nvCxnSpPr>
              <p:cNvPr id="180" name="Straight Arrow Connector 502">
                <a:extLst>
                  <a:ext uri="{FF2B5EF4-FFF2-40B4-BE49-F238E27FC236}">
                    <a16:creationId xmlns:a16="http://schemas.microsoft.com/office/drawing/2014/main" id="{2C0DA2C8-F9C8-44EC-847F-F31E06E873C6}"/>
                  </a:ext>
                </a:extLst>
              </p:cNvPr>
              <p:cNvCxnSpPr>
                <a:cxnSpLocks/>
              </p:cNvCxnSpPr>
              <p:nvPr/>
            </p:nvCxnSpPr>
            <p:spPr>
              <a:xfrm flipV="1">
                <a:off x="2195733" y="5074484"/>
                <a:ext cx="1427007" cy="0"/>
              </a:xfrm>
              <a:prstGeom prst="straightConnector1">
                <a:avLst/>
              </a:prstGeom>
              <a:noFill/>
              <a:ln w="19050" cap="flat" cmpd="sng" algn="ctr">
                <a:solidFill>
                  <a:srgbClr val="D2D2D2"/>
                </a:solidFill>
                <a:prstDash val="solid"/>
                <a:miter lim="800000"/>
                <a:headEnd type="none" w="med" len="med"/>
                <a:tailEnd type="arrow" w="med" len="med"/>
              </a:ln>
              <a:effectLst/>
            </p:spPr>
          </p:cxnSp>
          <p:cxnSp>
            <p:nvCxnSpPr>
              <p:cNvPr id="181" name="Straight Arrow Connector 503">
                <a:extLst>
                  <a:ext uri="{FF2B5EF4-FFF2-40B4-BE49-F238E27FC236}">
                    <a16:creationId xmlns:a16="http://schemas.microsoft.com/office/drawing/2014/main" id="{A279158A-3A52-48FB-8AB0-08ECC3496E3B}"/>
                  </a:ext>
                </a:extLst>
              </p:cNvPr>
              <p:cNvCxnSpPr>
                <a:cxnSpLocks/>
              </p:cNvCxnSpPr>
              <p:nvPr/>
            </p:nvCxnSpPr>
            <p:spPr>
              <a:xfrm flipV="1">
                <a:off x="2266746" y="5273226"/>
                <a:ext cx="1477474" cy="0"/>
              </a:xfrm>
              <a:prstGeom prst="straightConnector1">
                <a:avLst/>
              </a:prstGeom>
              <a:noFill/>
              <a:ln w="19050" cap="flat" cmpd="sng" algn="ctr">
                <a:solidFill>
                  <a:srgbClr val="D2D2D2"/>
                </a:solidFill>
                <a:prstDash val="solid"/>
                <a:miter lim="800000"/>
                <a:headEnd type="none" w="med" len="med"/>
                <a:tailEnd type="arrow" w="med" len="med"/>
              </a:ln>
              <a:effectLst/>
            </p:spPr>
          </p:cxnSp>
        </p:grpSp>
        <p:sp>
          <p:nvSpPr>
            <p:cNvPr id="11" name="TextBox 27">
              <a:extLst>
                <a:ext uri="{FF2B5EF4-FFF2-40B4-BE49-F238E27FC236}">
                  <a16:creationId xmlns:a16="http://schemas.microsoft.com/office/drawing/2014/main" id="{36F55F15-95F9-43BC-AE1F-27CB6DC33374}"/>
                </a:ext>
              </a:extLst>
            </p:cNvPr>
            <p:cNvSpPr txBox="1"/>
            <p:nvPr/>
          </p:nvSpPr>
          <p:spPr>
            <a:xfrm>
              <a:off x="3132562" y="2190295"/>
              <a:ext cx="2840098" cy="1009909"/>
            </a:xfrm>
            <a:prstGeom prst="rect">
              <a:avLst/>
            </a:prstGeom>
            <a:noFill/>
          </p:spPr>
          <p:txBody>
            <a:bodyPr wrap="square" rtlCol="0">
              <a:spAutoFit/>
            </a:bodyPr>
            <a:lstStyle/>
            <a:p>
              <a:pPr algn="r">
                <a:spcAft>
                  <a:spcPts val="587"/>
                </a:spcAft>
              </a:pPr>
              <a:r>
                <a:rPr lang="en-US" sz="1199" cap="all">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DEVICE</a:t>
              </a:r>
              <a:endParaRPr lang="en-US" sz="1399" cap="all">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a:p>
              <a:pPr lvl="0" algn="r" fontAlgn="base">
                <a:lnSpc>
                  <a:spcPct val="90000"/>
                </a:lnSpc>
                <a:spcBef>
                  <a:spcPct val="0"/>
                </a:spcBef>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Registration state</a:t>
              </a:r>
            </a:p>
            <a:p>
              <a:pPr lvl="0" algn="r" fontAlgn="base">
                <a:lnSpc>
                  <a:spcPct val="90000"/>
                </a:lnSpc>
                <a:spcBef>
                  <a:spcPct val="0"/>
                </a:spcBef>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Health state and policy compliancy</a:t>
              </a:r>
            </a:p>
            <a:p>
              <a:pPr lvl="0" algn="r" fontAlgn="base">
                <a:lnSpc>
                  <a:spcPct val="90000"/>
                </a:lnSpc>
                <a:spcBef>
                  <a:spcPct val="0"/>
                </a:spcBef>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Platform type</a:t>
              </a:r>
            </a:p>
            <a:p>
              <a:pPr algn="r" fontAlgn="base">
                <a:lnSpc>
                  <a:spcPct val="90000"/>
                </a:lnSpc>
                <a:spcBef>
                  <a:spcPct val="0"/>
                </a:spcBef>
                <a:spcAft>
                  <a:spcPts val="600"/>
                </a:spcAft>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Lost or stolen</a:t>
              </a:r>
            </a:p>
          </p:txBody>
        </p:sp>
        <p:sp>
          <p:nvSpPr>
            <p:cNvPr id="12" name="TextBox 27">
              <a:extLst>
                <a:ext uri="{FF2B5EF4-FFF2-40B4-BE49-F238E27FC236}">
                  <a16:creationId xmlns:a16="http://schemas.microsoft.com/office/drawing/2014/main" id="{73FAE097-A2E6-45AD-9870-F81E89DBAFD1}"/>
                </a:ext>
              </a:extLst>
            </p:cNvPr>
            <p:cNvSpPr txBox="1"/>
            <p:nvPr/>
          </p:nvSpPr>
          <p:spPr>
            <a:xfrm>
              <a:off x="2897600" y="1282108"/>
              <a:ext cx="3075284" cy="867149"/>
            </a:xfrm>
            <a:prstGeom prst="rect">
              <a:avLst/>
            </a:prstGeom>
            <a:noFill/>
          </p:spPr>
          <p:txBody>
            <a:bodyPr wrap="square" rtlCol="0">
              <a:spAutoFit/>
            </a:bodyPr>
            <a:lstStyle/>
            <a:p>
              <a:pPr algn="r">
                <a:spcAft>
                  <a:spcPts val="587"/>
                </a:spcAft>
              </a:pPr>
              <a:r>
                <a:rPr lang="en-US" sz="1199" cap="all">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USER ATTRIBUTES</a:t>
              </a:r>
            </a:p>
            <a:p>
              <a:pPr lvl="0" algn="r" fontAlgn="base">
                <a:lnSpc>
                  <a:spcPct val="90000"/>
                </a:lnSpc>
                <a:spcBef>
                  <a:spcPct val="0"/>
                </a:spcBef>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User identity</a:t>
              </a:r>
            </a:p>
            <a:p>
              <a:pPr lvl="0" algn="r" fontAlgn="base">
                <a:lnSpc>
                  <a:spcPct val="90000"/>
                </a:lnSpc>
                <a:spcBef>
                  <a:spcPct val="0"/>
                </a:spcBef>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Roles and group memberships</a:t>
              </a:r>
            </a:p>
            <a:p>
              <a:pPr algn="r" fontAlgn="base">
                <a:lnSpc>
                  <a:spcPct val="90000"/>
                </a:lnSpc>
                <a:spcBef>
                  <a:spcPct val="0"/>
                </a:spcBef>
                <a:spcAft>
                  <a:spcPts val="600"/>
                </a:spcAft>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Authentication strength/context</a:t>
              </a:r>
            </a:p>
          </p:txBody>
        </p:sp>
        <p:sp>
          <p:nvSpPr>
            <p:cNvPr id="13" name="TextBox 27">
              <a:extLst>
                <a:ext uri="{FF2B5EF4-FFF2-40B4-BE49-F238E27FC236}">
                  <a16:creationId xmlns:a16="http://schemas.microsoft.com/office/drawing/2014/main" id="{C55ADF42-2BBF-4465-81B1-32FF82587C5A}"/>
                </a:ext>
              </a:extLst>
            </p:cNvPr>
            <p:cNvSpPr txBox="1"/>
            <p:nvPr/>
          </p:nvSpPr>
          <p:spPr>
            <a:xfrm>
              <a:off x="3131644" y="4083246"/>
              <a:ext cx="2840098" cy="704284"/>
            </a:xfrm>
            <a:prstGeom prst="rect">
              <a:avLst/>
            </a:prstGeom>
            <a:noFill/>
          </p:spPr>
          <p:txBody>
            <a:bodyPr wrap="square" rtlCol="0">
              <a:spAutoFit/>
            </a:bodyPr>
            <a:lstStyle/>
            <a:p>
              <a:pPr algn="r">
                <a:spcAft>
                  <a:spcPts val="587"/>
                </a:spcAft>
              </a:pPr>
              <a:r>
                <a:rPr lang="en-US" sz="1199" cap="all">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APPLICATION</a:t>
              </a:r>
              <a:endParaRPr lang="en-US" sz="1399" cap="all">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a:p>
              <a:pPr lvl="0" algn="r" fontAlgn="base">
                <a:lnSpc>
                  <a:spcPct val="90000"/>
                </a:lnSpc>
                <a:spcBef>
                  <a:spcPct val="0"/>
                </a:spcBef>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Application policy </a:t>
              </a:r>
            </a:p>
            <a:p>
              <a:pPr algn="r" fontAlgn="base">
                <a:lnSpc>
                  <a:spcPct val="90000"/>
                </a:lnSpc>
                <a:spcBef>
                  <a:spcPct val="0"/>
                </a:spcBef>
                <a:spcAft>
                  <a:spcPts val="600"/>
                </a:spcAft>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Client type (native, web)</a:t>
              </a:r>
            </a:p>
          </p:txBody>
        </p:sp>
        <p:sp>
          <p:nvSpPr>
            <p:cNvPr id="14" name="TextBox 27">
              <a:extLst>
                <a:ext uri="{FF2B5EF4-FFF2-40B4-BE49-F238E27FC236}">
                  <a16:creationId xmlns:a16="http://schemas.microsoft.com/office/drawing/2014/main" id="{33220C34-A982-4DF0-894B-03E07F8725B0}"/>
                </a:ext>
              </a:extLst>
            </p:cNvPr>
            <p:cNvSpPr txBox="1"/>
            <p:nvPr/>
          </p:nvSpPr>
          <p:spPr>
            <a:xfrm>
              <a:off x="3132120" y="3457376"/>
              <a:ext cx="2840098" cy="541420"/>
            </a:xfrm>
            <a:prstGeom prst="rect">
              <a:avLst/>
            </a:prstGeom>
            <a:noFill/>
          </p:spPr>
          <p:txBody>
            <a:bodyPr wrap="square" rtlCol="0">
              <a:spAutoFit/>
            </a:bodyPr>
            <a:lstStyle/>
            <a:p>
              <a:pPr algn="r">
                <a:spcAft>
                  <a:spcPts val="587"/>
                </a:spcAft>
              </a:pPr>
              <a:r>
                <a:rPr lang="en-US" sz="1199" cap="all">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LOCATION</a:t>
              </a:r>
              <a:endParaRPr lang="en-US" sz="1399" cap="all">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a:p>
              <a:pPr algn="r" fontAlgn="base">
                <a:lnSpc>
                  <a:spcPct val="90000"/>
                </a:lnSpc>
                <a:spcBef>
                  <a:spcPct val="0"/>
                </a:spcBef>
                <a:spcAft>
                  <a:spcPts val="600"/>
                </a:spcAft>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IP range</a:t>
              </a:r>
            </a:p>
          </p:txBody>
        </p:sp>
        <p:sp>
          <p:nvSpPr>
            <p:cNvPr id="15" name="TextBox 27">
              <a:extLst>
                <a:ext uri="{FF2B5EF4-FFF2-40B4-BE49-F238E27FC236}">
                  <a16:creationId xmlns:a16="http://schemas.microsoft.com/office/drawing/2014/main" id="{F14EFF1B-4ECC-4B34-8620-39674E722D6B}"/>
                </a:ext>
              </a:extLst>
            </p:cNvPr>
            <p:cNvSpPr txBox="1"/>
            <p:nvPr/>
          </p:nvSpPr>
          <p:spPr>
            <a:xfrm>
              <a:off x="3139189" y="4863509"/>
              <a:ext cx="2840098" cy="881968"/>
            </a:xfrm>
            <a:prstGeom prst="rect">
              <a:avLst/>
            </a:prstGeom>
            <a:noFill/>
          </p:spPr>
          <p:txBody>
            <a:bodyPr wrap="square" rtlCol="0">
              <a:spAutoFit/>
            </a:bodyPr>
            <a:lstStyle/>
            <a:p>
              <a:pPr algn="r">
                <a:spcAft>
                  <a:spcPts val="587"/>
                </a:spcAft>
              </a:pPr>
              <a:r>
                <a:rPr lang="en-US" sz="1199" cap="all">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Other</a:t>
              </a:r>
              <a:endParaRPr lang="en-US" sz="1399" cap="all">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a:p>
              <a:pPr algn="r" fontAlgn="base">
                <a:lnSpc>
                  <a:spcPct val="90000"/>
                </a:lnSpc>
                <a:spcBef>
                  <a:spcPct val="0"/>
                </a:spcBef>
                <a:buSzPct val="90000"/>
                <a:defRPr/>
              </a:pPr>
              <a:r>
                <a:rPr lang="en-US" sz="1199" kern="0" spc="98">
                  <a:solidFill>
                    <a:srgbClr val="0072C6"/>
                  </a:solidFill>
                  <a:latin typeface="Segoe UI Semibold" panose="020B0702040204020203" pitchFamily="34" charset="0"/>
                  <a:ea typeface="Segoe UI Black" panose="020B0A02040204020203" pitchFamily="34" charset="0"/>
                  <a:cs typeface="Segoe UI Semibold" panose="020B0702040204020203" pitchFamily="34" charset="0"/>
                </a:rPr>
                <a:t>Risk profile</a:t>
              </a:r>
            </a:p>
            <a:p>
              <a:pPr algn="r" fontAlgn="base">
                <a:lnSpc>
                  <a:spcPct val="90000"/>
                </a:lnSpc>
                <a:spcBef>
                  <a:spcPct val="0"/>
                </a:spcBef>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Terms of Use</a:t>
              </a:r>
            </a:p>
            <a:p>
              <a:pPr algn="r" fontAlgn="base">
                <a:lnSpc>
                  <a:spcPct val="90000"/>
                </a:lnSpc>
                <a:spcBef>
                  <a:spcPct val="0"/>
                </a:spcBef>
                <a:spcAft>
                  <a:spcPts val="600"/>
                </a:spcAft>
                <a:buSzPct val="90000"/>
                <a:defRPr/>
              </a:pPr>
              <a:r>
                <a:rPr lang="en-US" sz="1099"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Time</a:t>
              </a:r>
            </a:p>
          </p:txBody>
        </p:sp>
        <p:cxnSp>
          <p:nvCxnSpPr>
            <p:cNvPr id="16" name="Straight Arrow Connector 296">
              <a:extLst>
                <a:ext uri="{FF2B5EF4-FFF2-40B4-BE49-F238E27FC236}">
                  <a16:creationId xmlns:a16="http://schemas.microsoft.com/office/drawing/2014/main" id="{55E2DAD0-2EC1-4AE0-8B0B-CB91C63698F4}"/>
                </a:ext>
              </a:extLst>
            </p:cNvPr>
            <p:cNvCxnSpPr/>
            <p:nvPr/>
          </p:nvCxnSpPr>
          <p:spPr>
            <a:xfrm flipV="1">
              <a:off x="5979288" y="3710858"/>
              <a:ext cx="556056" cy="8768"/>
            </a:xfrm>
            <a:prstGeom prst="straightConnector1">
              <a:avLst/>
            </a:prstGeom>
            <a:noFill/>
            <a:ln w="22225" cap="rnd" cmpd="sng" algn="ctr">
              <a:solidFill>
                <a:srgbClr val="0078D7"/>
              </a:solidFill>
              <a:prstDash val="sysDot"/>
              <a:headEnd type="none" w="med" len="med"/>
              <a:tailEnd type="arrow" w="med" len="med"/>
            </a:ln>
            <a:effectLst/>
          </p:spPr>
        </p:cxnSp>
        <p:cxnSp>
          <p:nvCxnSpPr>
            <p:cNvPr id="17" name="Straight Arrow Connector 297">
              <a:extLst>
                <a:ext uri="{FF2B5EF4-FFF2-40B4-BE49-F238E27FC236}">
                  <a16:creationId xmlns:a16="http://schemas.microsoft.com/office/drawing/2014/main" id="{63998BB5-0BEA-485D-90E7-F91E2BAA9D43}"/>
                </a:ext>
              </a:extLst>
            </p:cNvPr>
            <p:cNvCxnSpPr>
              <a:cxnSpLocks/>
            </p:cNvCxnSpPr>
            <p:nvPr/>
          </p:nvCxnSpPr>
          <p:spPr>
            <a:xfrm>
              <a:off x="5975239" y="1187887"/>
              <a:ext cx="2420" cy="4509624"/>
            </a:xfrm>
            <a:prstGeom prst="straightConnector1">
              <a:avLst/>
            </a:prstGeom>
            <a:noFill/>
            <a:ln w="19050" cap="flat" cmpd="sng" algn="ctr">
              <a:solidFill>
                <a:srgbClr val="0078D7"/>
              </a:solidFill>
              <a:prstDash val="solid"/>
              <a:headEnd type="none" w="med" len="med"/>
              <a:tailEnd type="none" w="med" len="med"/>
            </a:ln>
            <a:effectLst/>
          </p:spPr>
        </p:cxnSp>
        <p:sp>
          <p:nvSpPr>
            <p:cNvPr id="18" name="Freeform 21">
              <a:extLst>
                <a:ext uri="{FF2B5EF4-FFF2-40B4-BE49-F238E27FC236}">
                  <a16:creationId xmlns:a16="http://schemas.microsoft.com/office/drawing/2014/main" id="{71F2E47F-659B-4E7E-AD5A-8A95E8A76874}"/>
                </a:ext>
              </a:extLst>
            </p:cNvPr>
            <p:cNvSpPr>
              <a:spLocks noEditPoints="1"/>
            </p:cNvSpPr>
            <p:nvPr/>
          </p:nvSpPr>
          <p:spPr bwMode="black">
            <a:xfrm>
              <a:off x="7034138" y="3889109"/>
              <a:ext cx="370963" cy="443282"/>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DBDBDB"/>
            </a:solidFill>
            <a:ln>
              <a:noFill/>
            </a:ln>
          </p:spPr>
          <p:txBody>
            <a:bodyPr vert="horz" wrap="square" lIns="82259" tIns="41129" rIns="82259" bIns="41129" numCol="1" anchor="t" anchorCtr="0" compatLnSpc="1">
              <a:prstTxWarp prst="textNoShape">
                <a:avLst/>
              </a:prstTxWarp>
            </a:bodyPr>
            <a:lstStyle/>
            <a:p>
              <a:pPr defTabSz="913524">
                <a:defRPr/>
              </a:pPr>
              <a:endParaRPr lang="en-US" sz="1399" kern="0">
                <a:solidFill>
                  <a:srgbClr val="000000"/>
                </a:solidFill>
                <a:latin typeface="Segoe UI"/>
              </a:endParaRPr>
            </a:p>
          </p:txBody>
        </p:sp>
        <p:sp>
          <p:nvSpPr>
            <p:cNvPr id="19" name="TextBox 5">
              <a:extLst>
                <a:ext uri="{FF2B5EF4-FFF2-40B4-BE49-F238E27FC236}">
                  <a16:creationId xmlns:a16="http://schemas.microsoft.com/office/drawing/2014/main" id="{1FA8ED7B-21B4-49E7-A845-49F77C5F46EB}"/>
                </a:ext>
              </a:extLst>
            </p:cNvPr>
            <p:cNvSpPr txBox="1"/>
            <p:nvPr/>
          </p:nvSpPr>
          <p:spPr>
            <a:xfrm>
              <a:off x="6305531" y="3640327"/>
              <a:ext cx="1857571" cy="155456"/>
            </a:xfrm>
            <a:prstGeom prst="rect">
              <a:avLst/>
            </a:prstGeom>
            <a:noFill/>
            <a:ln>
              <a:noFill/>
            </a:ln>
          </p:spPr>
          <p:txBody>
            <a:bodyPr wrap="square" lIns="0" tIns="0" rIns="0" bIns="0" rtlCol="0">
              <a:spAutoFit/>
            </a:bodyPr>
            <a:lstStyle/>
            <a:p>
              <a:pPr algn="ctr">
                <a:lnSpc>
                  <a:spcPct val="90000"/>
                </a:lnSpc>
                <a:spcBef>
                  <a:spcPct val="20000"/>
                </a:spcBef>
                <a:spcAft>
                  <a:spcPts val="587"/>
                </a:spcAft>
                <a:buSzPct val="80000"/>
                <a:defRPr/>
              </a:pPr>
              <a:r>
                <a:rPr lang="en-US" sz="1049" kern="0" cap="all" spc="118">
                  <a:gradFill>
                    <a:gsLst>
                      <a:gs pos="71818">
                        <a:srgbClr val="0078D7"/>
                      </a:gs>
                      <a:gs pos="41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CONDITIONS</a:t>
              </a:r>
              <a:endParaRPr lang="en-US" sz="1764" kern="0" cap="all" spc="118">
                <a:gradFill>
                  <a:gsLst>
                    <a:gs pos="71818">
                      <a:srgbClr val="0078D7"/>
                    </a:gs>
                    <a:gs pos="41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endParaRPr>
            </a:p>
          </p:txBody>
        </p:sp>
        <p:sp useBgFill="1">
          <p:nvSpPr>
            <p:cNvPr id="20" name="Rectangle 19">
              <a:extLst>
                <a:ext uri="{FF2B5EF4-FFF2-40B4-BE49-F238E27FC236}">
                  <a16:creationId xmlns:a16="http://schemas.microsoft.com/office/drawing/2014/main" id="{22AA55BF-43C4-4B96-949F-E8BA7EF92FCC}"/>
                </a:ext>
              </a:extLst>
            </p:cNvPr>
            <p:cNvSpPr/>
            <p:nvPr/>
          </p:nvSpPr>
          <p:spPr bwMode="auto">
            <a:xfrm rot="16200000" flipH="1">
              <a:off x="6421809" y="3687757"/>
              <a:ext cx="199560" cy="60969"/>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764" kern="0">
                <a:gradFill>
                  <a:gsLst>
                    <a:gs pos="0">
                      <a:srgbClr val="FFFFFF"/>
                    </a:gs>
                    <a:gs pos="100000">
                      <a:srgbClr val="FFFFFF"/>
                    </a:gs>
                  </a:gsLst>
                  <a:lin ang="5400000" scaled="0"/>
                </a:gradFill>
                <a:latin typeface="Segoe UI"/>
              </a:endParaRPr>
            </a:p>
          </p:txBody>
        </p:sp>
        <p:sp>
          <p:nvSpPr>
            <p:cNvPr id="21" name="TextBox 5">
              <a:extLst>
                <a:ext uri="{FF2B5EF4-FFF2-40B4-BE49-F238E27FC236}">
                  <a16:creationId xmlns:a16="http://schemas.microsoft.com/office/drawing/2014/main" id="{80A522D5-A76C-4F81-8BE9-026F93640692}"/>
                </a:ext>
              </a:extLst>
            </p:cNvPr>
            <p:cNvSpPr txBox="1"/>
            <p:nvPr/>
          </p:nvSpPr>
          <p:spPr>
            <a:xfrm>
              <a:off x="7600406" y="1861098"/>
              <a:ext cx="1099415" cy="155456"/>
            </a:xfrm>
            <a:prstGeom prst="rect">
              <a:avLst/>
            </a:prstGeom>
            <a:noFill/>
            <a:ln>
              <a:noFill/>
            </a:ln>
          </p:spPr>
          <p:txBody>
            <a:bodyPr wrap="square" lIns="0" tIns="0" rIns="0" bIns="0" rtlCol="0">
              <a:spAutoFit/>
            </a:bodyPr>
            <a:lstStyle/>
            <a:p>
              <a:pPr algn="r">
                <a:lnSpc>
                  <a:spcPct val="90000"/>
                </a:lnSpc>
                <a:spcBef>
                  <a:spcPct val="20000"/>
                </a:spcBef>
                <a:spcAft>
                  <a:spcPts val="587"/>
                </a:spcAft>
                <a:buSzPct val="80000"/>
                <a:defRPr/>
              </a:pPr>
              <a:r>
                <a:rPr lang="en-US" sz="1049" kern="0" cap="all" spc="118">
                  <a:gradFill>
                    <a:gsLst>
                      <a:gs pos="71818">
                        <a:srgbClr val="0078D7"/>
                      </a:gs>
                      <a:gs pos="41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Controls</a:t>
              </a:r>
              <a:endParaRPr lang="en-US" sz="1399" kern="0" cap="all" spc="118">
                <a:gradFill>
                  <a:gsLst>
                    <a:gs pos="71818">
                      <a:srgbClr val="0078D7"/>
                    </a:gs>
                    <a:gs pos="41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 name="TextBox 5">
              <a:extLst>
                <a:ext uri="{FF2B5EF4-FFF2-40B4-BE49-F238E27FC236}">
                  <a16:creationId xmlns:a16="http://schemas.microsoft.com/office/drawing/2014/main" id="{EF1A433B-5CA1-404A-A770-F054C9513D35}"/>
                </a:ext>
              </a:extLst>
            </p:cNvPr>
            <p:cNvSpPr txBox="1"/>
            <p:nvPr/>
          </p:nvSpPr>
          <p:spPr>
            <a:xfrm>
              <a:off x="9974054" y="1238633"/>
              <a:ext cx="3058757" cy="197441"/>
            </a:xfrm>
            <a:prstGeom prst="rect">
              <a:avLst/>
            </a:prstGeom>
            <a:noFill/>
            <a:ln>
              <a:noFill/>
            </a:ln>
          </p:spPr>
          <p:txBody>
            <a:bodyPr wrap="square" lIns="0" tIns="0" rIns="0" bIns="0" rtlCol="0">
              <a:spAutoFit/>
            </a:bodyPr>
            <a:lstStyle/>
            <a:p>
              <a:pPr lvl="0">
                <a:buSzPct val="80000"/>
                <a:defRPr/>
              </a:pPr>
              <a:r>
                <a:rPr lang="en-US" sz="1199" kern="0" cap="all" spc="118">
                  <a:gradFill>
                    <a:gsLst>
                      <a:gs pos="71818">
                        <a:srgbClr val="0078D7"/>
                      </a:gs>
                      <a:gs pos="41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Applications &amp; APIS</a:t>
              </a:r>
              <a:endParaRPr lang="fr-FR" sz="1099" kern="0" cap="all" spc="118">
                <a:gradFill>
                  <a:gsLst>
                    <a:gs pos="71818">
                      <a:srgbClr val="0078D7"/>
                    </a:gs>
                    <a:gs pos="41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3" name="TextBox 25">
              <a:extLst>
                <a:ext uri="{FF2B5EF4-FFF2-40B4-BE49-F238E27FC236}">
                  <a16:creationId xmlns:a16="http://schemas.microsoft.com/office/drawing/2014/main" id="{3E2C6E06-9E25-4C7C-BBCB-D2A4FDDCDBDA}"/>
                </a:ext>
              </a:extLst>
            </p:cNvPr>
            <p:cNvSpPr txBox="1"/>
            <p:nvPr/>
          </p:nvSpPr>
          <p:spPr>
            <a:xfrm>
              <a:off x="9866888" y="1462728"/>
              <a:ext cx="2642929" cy="261654"/>
            </a:xfrm>
            <a:prstGeom prst="rect">
              <a:avLst/>
            </a:prstGeom>
            <a:noFill/>
          </p:spPr>
          <p:txBody>
            <a:bodyPr wrap="square" rtlCol="0">
              <a:spAutoFit/>
            </a:bodyPr>
            <a:lstStyle/>
            <a:p>
              <a:pPr defTabSz="932293" fontAlgn="base">
                <a:lnSpc>
                  <a:spcPct val="90000"/>
                </a:lnSpc>
                <a:spcBef>
                  <a:spcPct val="0"/>
                </a:spcBef>
                <a:spcAft>
                  <a:spcPct val="0"/>
                </a:spcAft>
                <a:defRPr/>
              </a:pPr>
              <a:r>
                <a:rPr lang="en-US" sz="1099">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in some clouds or elsewhere</a:t>
              </a:r>
            </a:p>
          </p:txBody>
        </p:sp>
        <p:grpSp>
          <p:nvGrpSpPr>
            <p:cNvPr id="24" name="Groupe 23">
              <a:extLst>
                <a:ext uri="{FF2B5EF4-FFF2-40B4-BE49-F238E27FC236}">
                  <a16:creationId xmlns:a16="http://schemas.microsoft.com/office/drawing/2014/main" id="{61E7EDAF-8B9D-473E-AC83-8A1599D5D640}"/>
                </a:ext>
              </a:extLst>
            </p:cNvPr>
            <p:cNvGrpSpPr>
              <a:grpSpLocks noChangeAspect="1"/>
            </p:cNvGrpSpPr>
            <p:nvPr/>
          </p:nvGrpSpPr>
          <p:grpSpPr>
            <a:xfrm>
              <a:off x="2104014" y="4815374"/>
              <a:ext cx="2243704" cy="1087526"/>
              <a:chOff x="472683" y="2489599"/>
              <a:chExt cx="3853563" cy="1867815"/>
            </a:xfrm>
          </p:grpSpPr>
          <p:pic>
            <p:nvPicPr>
              <p:cNvPr id="142" name="Picture 229">
                <a:extLst>
                  <a:ext uri="{FF2B5EF4-FFF2-40B4-BE49-F238E27FC236}">
                    <a16:creationId xmlns:a16="http://schemas.microsoft.com/office/drawing/2014/main" id="{B28A0335-947A-4068-865E-17662BF59FD0}"/>
                  </a:ext>
                </a:extLst>
              </p:cNvPr>
              <p:cNvPicPr>
                <a:picLocks noChangeAspect="1"/>
              </p:cNvPicPr>
              <p:nvPr/>
            </p:nvPicPr>
            <p:blipFill>
              <a:blip r:embed="rId7"/>
              <a:stretch>
                <a:fillRect/>
              </a:stretch>
            </p:blipFill>
            <p:spPr>
              <a:xfrm>
                <a:off x="889847" y="3191643"/>
                <a:ext cx="914270" cy="518342"/>
              </a:xfrm>
              <a:prstGeom prst="rect">
                <a:avLst/>
              </a:prstGeom>
            </p:spPr>
          </p:pic>
          <p:sp>
            <p:nvSpPr>
              <p:cNvPr id="143" name="Rectangle 142">
                <a:extLst>
                  <a:ext uri="{FF2B5EF4-FFF2-40B4-BE49-F238E27FC236}">
                    <a16:creationId xmlns:a16="http://schemas.microsoft.com/office/drawing/2014/main" id="{310A31B2-E126-4661-B6BE-3CBE5DF8C0EF}"/>
                  </a:ext>
                </a:extLst>
              </p:cNvPr>
              <p:cNvSpPr/>
              <p:nvPr/>
            </p:nvSpPr>
            <p:spPr bwMode="auto">
              <a:xfrm>
                <a:off x="1529740" y="3174484"/>
                <a:ext cx="2796506" cy="509052"/>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4" name="Group 610">
                <a:extLst>
                  <a:ext uri="{FF2B5EF4-FFF2-40B4-BE49-F238E27FC236}">
                    <a16:creationId xmlns:a16="http://schemas.microsoft.com/office/drawing/2014/main" id="{0C0D4158-87D9-43E2-A90D-7AD4D3E4AF05}"/>
                  </a:ext>
                </a:extLst>
              </p:cNvPr>
              <p:cNvGrpSpPr/>
              <p:nvPr/>
            </p:nvGrpSpPr>
            <p:grpSpPr>
              <a:xfrm>
                <a:off x="2811440" y="3246643"/>
                <a:ext cx="1462083" cy="364734"/>
                <a:chOff x="5615435" y="3771849"/>
                <a:chExt cx="1491614" cy="372101"/>
              </a:xfrm>
              <a:solidFill>
                <a:srgbClr val="505050"/>
              </a:solidFill>
            </p:grpSpPr>
            <p:grpSp>
              <p:nvGrpSpPr>
                <p:cNvPr id="169" name="Group 611">
                  <a:extLst>
                    <a:ext uri="{FF2B5EF4-FFF2-40B4-BE49-F238E27FC236}">
                      <a16:creationId xmlns:a16="http://schemas.microsoft.com/office/drawing/2014/main" id="{C3A61B12-1A7D-4DA3-852E-C32D0B721901}"/>
                    </a:ext>
                  </a:extLst>
                </p:cNvPr>
                <p:cNvGrpSpPr/>
                <p:nvPr/>
              </p:nvGrpSpPr>
              <p:grpSpPr>
                <a:xfrm>
                  <a:off x="5615435" y="3771849"/>
                  <a:ext cx="730792" cy="372101"/>
                  <a:chOff x="3901839" y="3977870"/>
                  <a:chExt cx="730792" cy="372101"/>
                </a:xfrm>
                <a:grpFill/>
              </p:grpSpPr>
              <p:sp>
                <p:nvSpPr>
                  <p:cNvPr id="175" name="Freeform 140">
                    <a:extLst>
                      <a:ext uri="{FF2B5EF4-FFF2-40B4-BE49-F238E27FC236}">
                        <a16:creationId xmlns:a16="http://schemas.microsoft.com/office/drawing/2014/main" id="{00BABEA4-1519-42B2-A75E-492B235108E8}"/>
                      </a:ext>
                    </a:extLst>
                  </p:cNvPr>
                  <p:cNvSpPr>
                    <a:spLocks noEditPoints="1"/>
                  </p:cNvSpPr>
                  <p:nvPr/>
                </p:nvSpPr>
                <p:spPr bwMode="auto">
                  <a:xfrm>
                    <a:off x="3901839" y="4257783"/>
                    <a:ext cx="730792" cy="92188"/>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599" kern="0">
                      <a:solidFill>
                        <a:sysClr val="windowText" lastClr="000000"/>
                      </a:solidFill>
                      <a:latin typeface="Segoe UI"/>
                    </a:endParaRPr>
                  </a:p>
                </p:txBody>
              </p:sp>
              <p:sp>
                <p:nvSpPr>
                  <p:cNvPr id="176" name="Freeform 141">
                    <a:extLst>
                      <a:ext uri="{FF2B5EF4-FFF2-40B4-BE49-F238E27FC236}">
                        <a16:creationId xmlns:a16="http://schemas.microsoft.com/office/drawing/2014/main" id="{57A37464-0D74-4806-9200-1D6D7A8AAD44}"/>
                      </a:ext>
                    </a:extLst>
                  </p:cNvPr>
                  <p:cNvSpPr>
                    <a:spLocks noEditPoints="1"/>
                  </p:cNvSpPr>
                  <p:nvPr/>
                </p:nvSpPr>
                <p:spPr bwMode="auto">
                  <a:xfrm>
                    <a:off x="3901839" y="4118665"/>
                    <a:ext cx="730792" cy="90511"/>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599" kern="0">
                      <a:solidFill>
                        <a:sysClr val="windowText" lastClr="000000"/>
                      </a:solidFill>
                      <a:latin typeface="Segoe UI"/>
                    </a:endParaRPr>
                  </a:p>
                </p:txBody>
              </p:sp>
              <p:sp>
                <p:nvSpPr>
                  <p:cNvPr id="177" name="Freeform 142">
                    <a:extLst>
                      <a:ext uri="{FF2B5EF4-FFF2-40B4-BE49-F238E27FC236}">
                        <a16:creationId xmlns:a16="http://schemas.microsoft.com/office/drawing/2014/main" id="{E34564F3-6CEA-4431-AD17-A078AE797D17}"/>
                      </a:ext>
                    </a:extLst>
                  </p:cNvPr>
                  <p:cNvSpPr>
                    <a:spLocks noEditPoints="1"/>
                  </p:cNvSpPr>
                  <p:nvPr/>
                </p:nvSpPr>
                <p:spPr bwMode="auto">
                  <a:xfrm>
                    <a:off x="3901839" y="3977870"/>
                    <a:ext cx="730792" cy="90511"/>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599" kern="0">
                      <a:solidFill>
                        <a:sysClr val="windowText" lastClr="000000"/>
                      </a:solidFill>
                      <a:latin typeface="Segoe UI"/>
                    </a:endParaRPr>
                  </a:p>
                </p:txBody>
              </p:sp>
              <p:sp>
                <p:nvSpPr>
                  <p:cNvPr id="178" name="Freeform 143">
                    <a:extLst>
                      <a:ext uri="{FF2B5EF4-FFF2-40B4-BE49-F238E27FC236}">
                        <a16:creationId xmlns:a16="http://schemas.microsoft.com/office/drawing/2014/main" id="{6359D67F-2631-4057-9D09-82B11B578446}"/>
                      </a:ext>
                    </a:extLst>
                  </p:cNvPr>
                  <p:cNvSpPr>
                    <a:spLocks noEditPoints="1"/>
                  </p:cNvSpPr>
                  <p:nvPr/>
                </p:nvSpPr>
                <p:spPr bwMode="auto">
                  <a:xfrm>
                    <a:off x="3901839" y="3977870"/>
                    <a:ext cx="730792" cy="372101"/>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599" kern="0">
                      <a:solidFill>
                        <a:sysClr val="windowText" lastClr="000000"/>
                      </a:solidFill>
                      <a:latin typeface="Segoe UI"/>
                    </a:endParaRPr>
                  </a:p>
                </p:txBody>
              </p:sp>
            </p:grpSp>
            <p:grpSp>
              <p:nvGrpSpPr>
                <p:cNvPr id="170" name="Group 612">
                  <a:extLst>
                    <a:ext uri="{FF2B5EF4-FFF2-40B4-BE49-F238E27FC236}">
                      <a16:creationId xmlns:a16="http://schemas.microsoft.com/office/drawing/2014/main" id="{8A28ECA5-6EA5-4BEC-8170-9354A9319EA9}"/>
                    </a:ext>
                  </a:extLst>
                </p:cNvPr>
                <p:cNvGrpSpPr/>
                <p:nvPr/>
              </p:nvGrpSpPr>
              <p:grpSpPr>
                <a:xfrm>
                  <a:off x="6376257" y="3771849"/>
                  <a:ext cx="730792" cy="372101"/>
                  <a:chOff x="3901839" y="3977870"/>
                  <a:chExt cx="730792" cy="372101"/>
                </a:xfrm>
                <a:grpFill/>
              </p:grpSpPr>
              <p:sp>
                <p:nvSpPr>
                  <p:cNvPr id="171" name="Freeform 140">
                    <a:extLst>
                      <a:ext uri="{FF2B5EF4-FFF2-40B4-BE49-F238E27FC236}">
                        <a16:creationId xmlns:a16="http://schemas.microsoft.com/office/drawing/2014/main" id="{54900425-644E-4B72-A8C3-CE7D469566B1}"/>
                      </a:ext>
                    </a:extLst>
                  </p:cNvPr>
                  <p:cNvSpPr>
                    <a:spLocks noEditPoints="1"/>
                  </p:cNvSpPr>
                  <p:nvPr/>
                </p:nvSpPr>
                <p:spPr bwMode="auto">
                  <a:xfrm>
                    <a:off x="3901839" y="4257783"/>
                    <a:ext cx="730792" cy="92188"/>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599" kern="0">
                      <a:solidFill>
                        <a:sysClr val="windowText" lastClr="000000"/>
                      </a:solidFill>
                      <a:latin typeface="Segoe UI"/>
                    </a:endParaRPr>
                  </a:p>
                </p:txBody>
              </p:sp>
              <p:sp>
                <p:nvSpPr>
                  <p:cNvPr id="172" name="Freeform 141">
                    <a:extLst>
                      <a:ext uri="{FF2B5EF4-FFF2-40B4-BE49-F238E27FC236}">
                        <a16:creationId xmlns:a16="http://schemas.microsoft.com/office/drawing/2014/main" id="{84775F81-98C4-4319-A948-5D9E5C6552BF}"/>
                      </a:ext>
                    </a:extLst>
                  </p:cNvPr>
                  <p:cNvSpPr>
                    <a:spLocks noEditPoints="1"/>
                  </p:cNvSpPr>
                  <p:nvPr/>
                </p:nvSpPr>
                <p:spPr bwMode="auto">
                  <a:xfrm>
                    <a:off x="3901839" y="4118665"/>
                    <a:ext cx="730792" cy="90511"/>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599" kern="0">
                      <a:solidFill>
                        <a:sysClr val="windowText" lastClr="000000"/>
                      </a:solidFill>
                      <a:latin typeface="Segoe UI"/>
                    </a:endParaRPr>
                  </a:p>
                </p:txBody>
              </p:sp>
              <p:sp>
                <p:nvSpPr>
                  <p:cNvPr id="173" name="Freeform 142">
                    <a:extLst>
                      <a:ext uri="{FF2B5EF4-FFF2-40B4-BE49-F238E27FC236}">
                        <a16:creationId xmlns:a16="http://schemas.microsoft.com/office/drawing/2014/main" id="{D3744AD8-8AA4-4761-85E4-B2B8358E7951}"/>
                      </a:ext>
                    </a:extLst>
                  </p:cNvPr>
                  <p:cNvSpPr>
                    <a:spLocks noEditPoints="1"/>
                  </p:cNvSpPr>
                  <p:nvPr/>
                </p:nvSpPr>
                <p:spPr bwMode="auto">
                  <a:xfrm>
                    <a:off x="3901839" y="3977870"/>
                    <a:ext cx="730792" cy="90511"/>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599" kern="0">
                      <a:solidFill>
                        <a:sysClr val="windowText" lastClr="000000"/>
                      </a:solidFill>
                      <a:latin typeface="Segoe UI"/>
                    </a:endParaRPr>
                  </a:p>
                </p:txBody>
              </p:sp>
              <p:sp>
                <p:nvSpPr>
                  <p:cNvPr id="174" name="Freeform 143">
                    <a:extLst>
                      <a:ext uri="{FF2B5EF4-FFF2-40B4-BE49-F238E27FC236}">
                        <a16:creationId xmlns:a16="http://schemas.microsoft.com/office/drawing/2014/main" id="{38B7FC00-39BA-4C93-9AD4-C81374F6B1EE}"/>
                      </a:ext>
                    </a:extLst>
                  </p:cNvPr>
                  <p:cNvSpPr>
                    <a:spLocks noEditPoints="1"/>
                  </p:cNvSpPr>
                  <p:nvPr/>
                </p:nvSpPr>
                <p:spPr bwMode="auto">
                  <a:xfrm>
                    <a:off x="3901839" y="3977870"/>
                    <a:ext cx="730792" cy="372101"/>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599" kern="0">
                      <a:solidFill>
                        <a:sysClr val="windowText" lastClr="000000"/>
                      </a:solidFill>
                      <a:latin typeface="Segoe UI"/>
                    </a:endParaRPr>
                  </a:p>
                </p:txBody>
              </p:sp>
            </p:grpSp>
          </p:grpSp>
          <p:grpSp>
            <p:nvGrpSpPr>
              <p:cNvPr id="145" name="Group 621">
                <a:extLst>
                  <a:ext uri="{FF2B5EF4-FFF2-40B4-BE49-F238E27FC236}">
                    <a16:creationId xmlns:a16="http://schemas.microsoft.com/office/drawing/2014/main" id="{1FE0335E-7E2E-40A4-BA9D-1778446480D9}"/>
                  </a:ext>
                </a:extLst>
              </p:cNvPr>
              <p:cNvGrpSpPr/>
              <p:nvPr/>
            </p:nvGrpSpPr>
            <p:grpSpPr>
              <a:xfrm>
                <a:off x="2190392" y="2693528"/>
                <a:ext cx="1521075" cy="1470966"/>
                <a:chOff x="3113981" y="2693413"/>
                <a:chExt cx="1521290" cy="1471174"/>
              </a:xfrm>
            </p:grpSpPr>
            <p:grpSp>
              <p:nvGrpSpPr>
                <p:cNvPr id="163" name="Group 622">
                  <a:extLst>
                    <a:ext uri="{FF2B5EF4-FFF2-40B4-BE49-F238E27FC236}">
                      <a16:creationId xmlns:a16="http://schemas.microsoft.com/office/drawing/2014/main" id="{06E5CAA0-617A-46C0-A5F2-0C3B4F7B7D89}"/>
                    </a:ext>
                  </a:extLst>
                </p:cNvPr>
                <p:cNvGrpSpPr/>
                <p:nvPr/>
              </p:nvGrpSpPr>
              <p:grpSpPr>
                <a:xfrm>
                  <a:off x="3118935" y="2696183"/>
                  <a:ext cx="1516336" cy="1465635"/>
                  <a:chOff x="3483254" y="2729036"/>
                  <a:chExt cx="1516336" cy="1465635"/>
                </a:xfrm>
              </p:grpSpPr>
              <p:pic>
                <p:nvPicPr>
                  <p:cNvPr id="165" name="Picture 624">
                    <a:extLst>
                      <a:ext uri="{FF2B5EF4-FFF2-40B4-BE49-F238E27FC236}">
                        <a16:creationId xmlns:a16="http://schemas.microsoft.com/office/drawing/2014/main" id="{BA5350A3-B0EF-4D5F-94EA-DFF0DDAEF13F}"/>
                      </a:ext>
                    </a:extLst>
                  </p:cNvPr>
                  <p:cNvPicPr>
                    <a:picLocks noChangeAspect="1"/>
                  </p:cNvPicPr>
                  <p:nvPr/>
                </p:nvPicPr>
                <p:blipFill rotWithShape="1">
                  <a:blip r:embed="rId8">
                    <a:duotone>
                      <a:srgbClr val="D2D2D2">
                        <a:shade val="45000"/>
                        <a:satMod val="135000"/>
                      </a:srgbClr>
                      <a:prstClr val="white"/>
                    </a:duotone>
                  </a:blip>
                  <a:srcRect l="11758" t="9614" r="11758" b="29912"/>
                  <a:stretch/>
                </p:blipFill>
                <p:spPr>
                  <a:xfrm>
                    <a:off x="3483254" y="2729036"/>
                    <a:ext cx="1461267" cy="1465635"/>
                  </a:xfrm>
                  <a:prstGeom prst="ellipse">
                    <a:avLst/>
                  </a:prstGeom>
                </p:spPr>
              </p:pic>
              <p:grpSp>
                <p:nvGrpSpPr>
                  <p:cNvPr id="166" name="Group 625">
                    <a:extLst>
                      <a:ext uri="{FF2B5EF4-FFF2-40B4-BE49-F238E27FC236}">
                        <a16:creationId xmlns:a16="http://schemas.microsoft.com/office/drawing/2014/main" id="{B9FFFEDF-85EF-48E0-9E11-A0E6846B06B3}"/>
                      </a:ext>
                    </a:extLst>
                  </p:cNvPr>
                  <p:cNvGrpSpPr/>
                  <p:nvPr/>
                </p:nvGrpSpPr>
                <p:grpSpPr>
                  <a:xfrm>
                    <a:off x="3654758" y="3017307"/>
                    <a:ext cx="1344832" cy="886114"/>
                    <a:chOff x="3347186" y="2998994"/>
                    <a:chExt cx="1371797" cy="901188"/>
                  </a:xfrm>
                </p:grpSpPr>
                <p:sp>
                  <p:nvSpPr>
                    <p:cNvPr id="167" name="Rectangle 166">
                      <a:extLst>
                        <a:ext uri="{FF2B5EF4-FFF2-40B4-BE49-F238E27FC236}">
                          <a16:creationId xmlns:a16="http://schemas.microsoft.com/office/drawing/2014/main" id="{20DBD715-C415-4BD6-AFB7-75F44B07EFEE}"/>
                        </a:ext>
                      </a:extLst>
                    </p:cNvPr>
                    <p:cNvSpPr/>
                    <p:nvPr/>
                  </p:nvSpPr>
                  <p:spPr>
                    <a:xfrm>
                      <a:off x="3347383" y="2998994"/>
                      <a:ext cx="1371600" cy="629319"/>
                    </a:xfrm>
                    <a:prstGeom prst="rect">
                      <a:avLst/>
                    </a:prstGeom>
                  </p:spPr>
                  <p:txBody>
                    <a:bodyPr wrap="square">
                      <a:spAutoFit/>
                    </a:bodyPr>
                    <a:lstStyle/>
                    <a:p>
                      <a:pPr defTabSz="913874">
                        <a:lnSpc>
                          <a:spcPct val="90000"/>
                        </a:lnSpc>
                        <a:defRPr/>
                      </a:pPr>
                      <a:r>
                        <a:rPr lang="en-US" sz="1764" b="1" kern="0" spc="-294">
                          <a:solidFill>
                            <a:srgbClr val="FFFFFF"/>
                          </a:solidFill>
                          <a:latin typeface="Segoe UI"/>
                          <a:ea typeface="ＭＳ Ｐゴシック" charset="0"/>
                        </a:rPr>
                        <a:t>10</a:t>
                      </a:r>
                      <a:r>
                        <a:rPr lang="en-US" sz="1764" kern="0" spc="-294">
                          <a:solidFill>
                            <a:srgbClr val="FFFFFF"/>
                          </a:solidFill>
                          <a:latin typeface="Segoe UI"/>
                          <a:ea typeface="ＭＳ Ｐゴシック" charset="0"/>
                        </a:rPr>
                        <a:t>  To</a:t>
                      </a:r>
                      <a:endParaRPr lang="en-US" sz="3599" kern="0" spc="-294">
                        <a:solidFill>
                          <a:srgbClr val="FFFFFF"/>
                        </a:solidFill>
                        <a:latin typeface="Segoe UI"/>
                        <a:ea typeface="ＭＳ Ｐゴシック" charset="0"/>
                      </a:endParaRPr>
                    </a:p>
                  </p:txBody>
                </p:sp>
                <p:sp>
                  <p:nvSpPr>
                    <p:cNvPr id="168" name="Rectangle 167">
                      <a:extLst>
                        <a:ext uri="{FF2B5EF4-FFF2-40B4-BE49-F238E27FC236}">
                          <a16:creationId xmlns:a16="http://schemas.microsoft.com/office/drawing/2014/main" id="{20A56C98-6E8A-4C6F-88ED-587AF8D3CA6A}"/>
                        </a:ext>
                      </a:extLst>
                    </p:cNvPr>
                    <p:cNvSpPr/>
                    <p:nvPr/>
                  </p:nvSpPr>
                  <p:spPr>
                    <a:xfrm>
                      <a:off x="3347186" y="3456028"/>
                      <a:ext cx="1120444" cy="444154"/>
                    </a:xfrm>
                    <a:prstGeom prst="rect">
                      <a:avLst/>
                    </a:prstGeom>
                  </p:spPr>
                  <p:txBody>
                    <a:bodyPr wrap="none">
                      <a:spAutoFit/>
                    </a:bodyPr>
                    <a:lstStyle/>
                    <a:p>
                      <a:pPr algn="ctr" defTabSz="913874">
                        <a:lnSpc>
                          <a:spcPct val="90000"/>
                        </a:lnSpc>
                        <a:defRPr/>
                      </a:pPr>
                      <a:r>
                        <a:rPr lang="en-US" sz="1049" kern="0" spc="-49">
                          <a:solidFill>
                            <a:srgbClr val="FFFFFF"/>
                          </a:solidFill>
                          <a:latin typeface="Segoe UI"/>
                          <a:ea typeface="ＭＳ Ｐゴシック" charset="0"/>
                        </a:rPr>
                        <a:t>par jour</a:t>
                      </a:r>
                    </a:p>
                  </p:txBody>
                </p:sp>
              </p:grpSp>
            </p:grpSp>
            <p:sp>
              <p:nvSpPr>
                <p:cNvPr id="164" name="Circle: Hollow 623">
                  <a:extLst>
                    <a:ext uri="{FF2B5EF4-FFF2-40B4-BE49-F238E27FC236}">
                      <a16:creationId xmlns:a16="http://schemas.microsoft.com/office/drawing/2014/main" id="{A6D20B78-B650-4F69-BBF0-DCB45DD039F9}"/>
                    </a:ext>
                  </a:extLst>
                </p:cNvPr>
                <p:cNvSpPr/>
                <p:nvPr/>
              </p:nvSpPr>
              <p:spPr bwMode="auto">
                <a:xfrm>
                  <a:off x="3113981" y="2693413"/>
                  <a:ext cx="1471174" cy="1471174"/>
                </a:xfrm>
                <a:prstGeom prst="donut">
                  <a:avLst>
                    <a:gd name="adj" fmla="val 3565"/>
                  </a:avLst>
                </a:prstGeom>
                <a:solidFill>
                  <a:srgbClr val="0065B8"/>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6" name="Group 628">
                <a:extLst>
                  <a:ext uri="{FF2B5EF4-FFF2-40B4-BE49-F238E27FC236}">
                    <a16:creationId xmlns:a16="http://schemas.microsoft.com/office/drawing/2014/main" id="{A8ADE65B-F587-4EB2-B75D-EF63FD70BDAC}"/>
                  </a:ext>
                </a:extLst>
              </p:cNvPr>
              <p:cNvGrpSpPr/>
              <p:nvPr/>
            </p:nvGrpSpPr>
            <p:grpSpPr>
              <a:xfrm>
                <a:off x="472683" y="2489599"/>
                <a:ext cx="1867815" cy="1867815"/>
                <a:chOff x="459817" y="2673525"/>
                <a:chExt cx="1499940" cy="1499940"/>
              </a:xfrm>
              <a:solidFill>
                <a:srgbClr val="0065B8"/>
              </a:solidFill>
            </p:grpSpPr>
            <p:sp>
              <p:nvSpPr>
                <p:cNvPr id="147" name="Oval 629">
                  <a:extLst>
                    <a:ext uri="{FF2B5EF4-FFF2-40B4-BE49-F238E27FC236}">
                      <a16:creationId xmlns:a16="http://schemas.microsoft.com/office/drawing/2014/main" id="{D1286EBF-86ED-49D6-831D-CB708601490F}"/>
                    </a:ext>
                  </a:extLst>
                </p:cNvPr>
                <p:cNvSpPr/>
                <p:nvPr/>
              </p:nvSpPr>
              <p:spPr bwMode="auto">
                <a:xfrm>
                  <a:off x="459817" y="2673525"/>
                  <a:ext cx="1499940" cy="1499940"/>
                </a:xfrm>
                <a:prstGeom prst="ellipse">
                  <a:avLst/>
                </a:prstGeom>
                <a:grpFill/>
                <a:ln w="38100"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764" kern="0">
                    <a:gradFill>
                      <a:gsLst>
                        <a:gs pos="0">
                          <a:srgbClr val="FFFFFF"/>
                        </a:gs>
                        <a:gs pos="100000">
                          <a:srgbClr val="FFFFFF"/>
                        </a:gs>
                      </a:gsLst>
                      <a:lin ang="5400000" scaled="0"/>
                    </a:gradFill>
                    <a:latin typeface="Segoe UI"/>
                  </a:endParaRPr>
                </a:p>
              </p:txBody>
            </p:sp>
            <p:grpSp>
              <p:nvGrpSpPr>
                <p:cNvPr id="148" name="Group 630">
                  <a:extLst>
                    <a:ext uri="{FF2B5EF4-FFF2-40B4-BE49-F238E27FC236}">
                      <a16:creationId xmlns:a16="http://schemas.microsoft.com/office/drawing/2014/main" id="{865DA0F9-282A-44E8-B33A-C2A65BEFA841}"/>
                    </a:ext>
                  </a:extLst>
                </p:cNvPr>
                <p:cNvGrpSpPr/>
                <p:nvPr/>
              </p:nvGrpSpPr>
              <p:grpSpPr>
                <a:xfrm>
                  <a:off x="818166" y="2972099"/>
                  <a:ext cx="888006" cy="869867"/>
                  <a:chOff x="4389943" y="2386305"/>
                  <a:chExt cx="497236" cy="506513"/>
                </a:xfrm>
                <a:grpFill/>
              </p:grpSpPr>
              <p:cxnSp>
                <p:nvCxnSpPr>
                  <p:cNvPr id="149" name="Straight Connector 631">
                    <a:extLst>
                      <a:ext uri="{FF2B5EF4-FFF2-40B4-BE49-F238E27FC236}">
                        <a16:creationId xmlns:a16="http://schemas.microsoft.com/office/drawing/2014/main" id="{0F61D21D-509F-4C62-92AD-D957C4683A91}"/>
                      </a:ext>
                    </a:extLst>
                  </p:cNvPr>
                  <p:cNvCxnSpPr/>
                  <p:nvPr/>
                </p:nvCxnSpPr>
                <p:spPr>
                  <a:xfrm flipV="1">
                    <a:off x="4551437" y="2424489"/>
                    <a:ext cx="411" cy="308262"/>
                  </a:xfrm>
                  <a:prstGeom prst="line">
                    <a:avLst/>
                  </a:prstGeom>
                  <a:grpFill/>
                  <a:ln w="15875" cap="flat" cmpd="sng" algn="ctr">
                    <a:solidFill>
                      <a:srgbClr val="FFFFFF"/>
                    </a:solidFill>
                    <a:prstDash val="sysDot"/>
                    <a:headEnd type="none" w="med" len="med"/>
                    <a:tailEnd type="none" w="med" len="med"/>
                  </a:ln>
                  <a:effectLst/>
                </p:spPr>
              </p:cxnSp>
              <p:cxnSp>
                <p:nvCxnSpPr>
                  <p:cNvPr id="150" name="Straight Connector 632">
                    <a:extLst>
                      <a:ext uri="{FF2B5EF4-FFF2-40B4-BE49-F238E27FC236}">
                        <a16:creationId xmlns:a16="http://schemas.microsoft.com/office/drawing/2014/main" id="{783C220C-F3C5-4DC0-B743-04BB8486C961}"/>
                      </a:ext>
                    </a:extLst>
                  </p:cNvPr>
                  <p:cNvCxnSpPr/>
                  <p:nvPr/>
                </p:nvCxnSpPr>
                <p:spPr>
                  <a:xfrm flipH="1" flipV="1">
                    <a:off x="4550956" y="2425488"/>
                    <a:ext cx="100768" cy="143552"/>
                  </a:xfrm>
                  <a:prstGeom prst="line">
                    <a:avLst/>
                  </a:prstGeom>
                  <a:grpFill/>
                  <a:ln w="15875" cap="flat" cmpd="sng" algn="ctr">
                    <a:solidFill>
                      <a:srgbClr val="FFFFFF"/>
                    </a:solidFill>
                    <a:prstDash val="sysDot"/>
                    <a:headEnd type="none" w="med" len="med"/>
                    <a:tailEnd type="none" w="med" len="med"/>
                  </a:ln>
                  <a:effectLst/>
                </p:spPr>
              </p:cxnSp>
              <p:cxnSp>
                <p:nvCxnSpPr>
                  <p:cNvPr id="151" name="Straight Connector 633">
                    <a:extLst>
                      <a:ext uri="{FF2B5EF4-FFF2-40B4-BE49-F238E27FC236}">
                        <a16:creationId xmlns:a16="http://schemas.microsoft.com/office/drawing/2014/main" id="{8CFAD15A-3CE1-4FF0-983F-6DA9A45BCC69}"/>
                      </a:ext>
                    </a:extLst>
                  </p:cNvPr>
                  <p:cNvCxnSpPr/>
                  <p:nvPr/>
                </p:nvCxnSpPr>
                <p:spPr>
                  <a:xfrm flipH="1" flipV="1">
                    <a:off x="4642646" y="2560310"/>
                    <a:ext cx="157328" cy="186276"/>
                  </a:xfrm>
                  <a:prstGeom prst="line">
                    <a:avLst/>
                  </a:prstGeom>
                  <a:grpFill/>
                  <a:ln w="15875" cap="flat" cmpd="sng" algn="ctr">
                    <a:solidFill>
                      <a:srgbClr val="FFFFFF"/>
                    </a:solidFill>
                    <a:prstDash val="sysDot"/>
                    <a:headEnd type="none" w="med" len="med"/>
                    <a:tailEnd type="none" w="med" len="med"/>
                  </a:ln>
                  <a:effectLst/>
                </p:spPr>
              </p:cxnSp>
              <p:cxnSp>
                <p:nvCxnSpPr>
                  <p:cNvPr id="152" name="Straight Connector 634">
                    <a:extLst>
                      <a:ext uri="{FF2B5EF4-FFF2-40B4-BE49-F238E27FC236}">
                        <a16:creationId xmlns:a16="http://schemas.microsoft.com/office/drawing/2014/main" id="{0CC5C80F-3CC8-4251-9BCA-74D054E1FFA7}"/>
                      </a:ext>
                    </a:extLst>
                  </p:cNvPr>
                  <p:cNvCxnSpPr/>
                  <p:nvPr/>
                </p:nvCxnSpPr>
                <p:spPr>
                  <a:xfrm flipH="1">
                    <a:off x="4573239" y="2743788"/>
                    <a:ext cx="224038" cy="60443"/>
                  </a:xfrm>
                  <a:prstGeom prst="line">
                    <a:avLst/>
                  </a:prstGeom>
                  <a:grpFill/>
                  <a:ln w="15875" cap="flat" cmpd="sng" algn="ctr">
                    <a:solidFill>
                      <a:srgbClr val="FFFFFF"/>
                    </a:solidFill>
                    <a:prstDash val="sysDot"/>
                    <a:headEnd type="none" w="med" len="med"/>
                    <a:tailEnd type="none" w="med" len="med"/>
                  </a:ln>
                  <a:effectLst/>
                </p:spPr>
              </p:cxnSp>
              <p:cxnSp>
                <p:nvCxnSpPr>
                  <p:cNvPr id="153" name="Straight Connector 635">
                    <a:extLst>
                      <a:ext uri="{FF2B5EF4-FFF2-40B4-BE49-F238E27FC236}">
                        <a16:creationId xmlns:a16="http://schemas.microsoft.com/office/drawing/2014/main" id="{2BCD9CB2-D012-4EA8-A913-2E030645A334}"/>
                      </a:ext>
                    </a:extLst>
                  </p:cNvPr>
                  <p:cNvCxnSpPr/>
                  <p:nvPr/>
                </p:nvCxnSpPr>
                <p:spPr>
                  <a:xfrm flipH="1" flipV="1">
                    <a:off x="4462052" y="2619767"/>
                    <a:ext cx="332614" cy="121710"/>
                  </a:xfrm>
                  <a:prstGeom prst="line">
                    <a:avLst/>
                  </a:prstGeom>
                  <a:grpFill/>
                  <a:ln w="15875" cap="flat" cmpd="sng" algn="ctr">
                    <a:solidFill>
                      <a:srgbClr val="FFFFFF"/>
                    </a:solidFill>
                    <a:prstDash val="sysDot"/>
                    <a:headEnd type="none" w="med" len="med"/>
                    <a:tailEnd type="none" w="med" len="med"/>
                  </a:ln>
                  <a:effectLst/>
                </p:spPr>
              </p:cxnSp>
              <p:cxnSp>
                <p:nvCxnSpPr>
                  <p:cNvPr id="154" name="Straight Connector 636">
                    <a:extLst>
                      <a:ext uri="{FF2B5EF4-FFF2-40B4-BE49-F238E27FC236}">
                        <a16:creationId xmlns:a16="http://schemas.microsoft.com/office/drawing/2014/main" id="{B353B68E-7337-4915-BAF9-3314FA328010}"/>
                      </a:ext>
                    </a:extLst>
                  </p:cNvPr>
                  <p:cNvCxnSpPr/>
                  <p:nvPr/>
                </p:nvCxnSpPr>
                <p:spPr>
                  <a:xfrm flipH="1">
                    <a:off x="4444611" y="2428386"/>
                    <a:ext cx="111187" cy="182158"/>
                  </a:xfrm>
                  <a:prstGeom prst="line">
                    <a:avLst/>
                  </a:prstGeom>
                  <a:grpFill/>
                  <a:ln w="15875" cap="flat" cmpd="sng" algn="ctr">
                    <a:solidFill>
                      <a:srgbClr val="FFFFFF"/>
                    </a:solidFill>
                    <a:prstDash val="sysDot"/>
                    <a:headEnd type="none" w="med" len="med"/>
                    <a:tailEnd type="none" w="med" len="med"/>
                  </a:ln>
                  <a:effectLst/>
                </p:spPr>
              </p:cxnSp>
              <p:cxnSp>
                <p:nvCxnSpPr>
                  <p:cNvPr id="155" name="Straight Connector 637">
                    <a:extLst>
                      <a:ext uri="{FF2B5EF4-FFF2-40B4-BE49-F238E27FC236}">
                        <a16:creationId xmlns:a16="http://schemas.microsoft.com/office/drawing/2014/main" id="{43781630-88C6-454E-9FD0-C633A8CCE765}"/>
                      </a:ext>
                    </a:extLst>
                  </p:cNvPr>
                  <p:cNvCxnSpPr/>
                  <p:nvPr/>
                </p:nvCxnSpPr>
                <p:spPr>
                  <a:xfrm flipH="1" flipV="1">
                    <a:off x="4442098" y="2611076"/>
                    <a:ext cx="113700" cy="188543"/>
                  </a:xfrm>
                  <a:prstGeom prst="line">
                    <a:avLst/>
                  </a:prstGeom>
                  <a:grpFill/>
                  <a:ln w="15875" cap="flat" cmpd="sng" algn="ctr">
                    <a:solidFill>
                      <a:srgbClr val="FFFFFF"/>
                    </a:solidFill>
                    <a:prstDash val="sysDot"/>
                    <a:headEnd type="none" w="med" len="med"/>
                    <a:tailEnd type="none" w="med" len="med"/>
                  </a:ln>
                  <a:effectLst/>
                </p:spPr>
              </p:cxnSp>
              <p:cxnSp>
                <p:nvCxnSpPr>
                  <p:cNvPr id="156" name="Straight Connector 638">
                    <a:extLst>
                      <a:ext uri="{FF2B5EF4-FFF2-40B4-BE49-F238E27FC236}">
                        <a16:creationId xmlns:a16="http://schemas.microsoft.com/office/drawing/2014/main" id="{BA849EBF-54BF-410E-9D07-10123123BB96}"/>
                      </a:ext>
                    </a:extLst>
                  </p:cNvPr>
                  <p:cNvCxnSpPr/>
                  <p:nvPr/>
                </p:nvCxnSpPr>
                <p:spPr>
                  <a:xfrm flipV="1">
                    <a:off x="4556469" y="2552899"/>
                    <a:ext cx="86534" cy="249087"/>
                  </a:xfrm>
                  <a:prstGeom prst="line">
                    <a:avLst/>
                  </a:prstGeom>
                  <a:grpFill/>
                  <a:ln w="15875" cap="flat" cmpd="sng" algn="ctr">
                    <a:solidFill>
                      <a:srgbClr val="FFFFFF"/>
                    </a:solidFill>
                    <a:prstDash val="sysDot"/>
                    <a:headEnd type="none" w="med" len="med"/>
                    <a:tailEnd type="none" w="med" len="med"/>
                  </a:ln>
                  <a:effectLst/>
                </p:spPr>
              </p:cxnSp>
              <p:cxnSp>
                <p:nvCxnSpPr>
                  <p:cNvPr id="157" name="Straight Connector 639">
                    <a:extLst>
                      <a:ext uri="{FF2B5EF4-FFF2-40B4-BE49-F238E27FC236}">
                        <a16:creationId xmlns:a16="http://schemas.microsoft.com/office/drawing/2014/main" id="{3258C1E0-B96C-47B5-BE9B-5821E7C01188}"/>
                      </a:ext>
                    </a:extLst>
                  </p:cNvPr>
                  <p:cNvCxnSpPr/>
                  <p:nvPr/>
                </p:nvCxnSpPr>
                <p:spPr>
                  <a:xfrm flipV="1">
                    <a:off x="4445733" y="2550593"/>
                    <a:ext cx="195090" cy="63631"/>
                  </a:xfrm>
                  <a:prstGeom prst="line">
                    <a:avLst/>
                  </a:prstGeom>
                  <a:grpFill/>
                  <a:ln w="15875" cap="flat" cmpd="sng" algn="ctr">
                    <a:solidFill>
                      <a:srgbClr val="FFFFFF"/>
                    </a:solidFill>
                    <a:prstDash val="sysDot"/>
                    <a:headEnd type="none" w="med" len="med"/>
                    <a:tailEnd type="none" w="med" len="med"/>
                  </a:ln>
                  <a:effectLst/>
                </p:spPr>
              </p:cxnSp>
              <p:sp>
                <p:nvSpPr>
                  <p:cNvPr id="158" name="Oval 640">
                    <a:extLst>
                      <a:ext uri="{FF2B5EF4-FFF2-40B4-BE49-F238E27FC236}">
                        <a16:creationId xmlns:a16="http://schemas.microsoft.com/office/drawing/2014/main" id="{48641BFB-B4CB-4A8D-9E41-8837E001BED6}"/>
                      </a:ext>
                    </a:extLst>
                  </p:cNvPr>
                  <p:cNvSpPr/>
                  <p:nvPr/>
                </p:nvSpPr>
                <p:spPr bwMode="auto">
                  <a:xfrm>
                    <a:off x="4713773" y="2661191"/>
                    <a:ext cx="173406" cy="183398"/>
                  </a:xfrm>
                  <a:prstGeom prst="ellipse">
                    <a:avLst/>
                  </a:prstGeom>
                  <a:grpFill/>
                  <a:ln w="15875" cap="flat" cmpd="sng" algn="ctr">
                    <a:solidFill>
                      <a:srgbClr val="FFFFFF"/>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764" kern="0">
                      <a:gradFill>
                        <a:gsLst>
                          <a:gs pos="0">
                            <a:srgbClr val="FFFFFF"/>
                          </a:gs>
                          <a:gs pos="100000">
                            <a:srgbClr val="FFFFFF"/>
                          </a:gs>
                        </a:gsLst>
                        <a:lin ang="5400000" scaled="0"/>
                      </a:gradFill>
                      <a:latin typeface="Segoe UI"/>
                    </a:endParaRPr>
                  </a:p>
                </p:txBody>
              </p:sp>
              <p:sp>
                <p:nvSpPr>
                  <p:cNvPr id="159" name="Oval 641">
                    <a:extLst>
                      <a:ext uri="{FF2B5EF4-FFF2-40B4-BE49-F238E27FC236}">
                        <a16:creationId xmlns:a16="http://schemas.microsoft.com/office/drawing/2014/main" id="{B048ED9A-1344-4C2C-B215-A403CF592218}"/>
                      </a:ext>
                    </a:extLst>
                  </p:cNvPr>
                  <p:cNvSpPr/>
                  <p:nvPr/>
                </p:nvSpPr>
                <p:spPr bwMode="auto">
                  <a:xfrm>
                    <a:off x="4476111" y="2709420"/>
                    <a:ext cx="173406" cy="183398"/>
                  </a:xfrm>
                  <a:prstGeom prst="ellipse">
                    <a:avLst/>
                  </a:prstGeom>
                  <a:grpFill/>
                  <a:ln w="15875" cap="flat" cmpd="sng" algn="ctr">
                    <a:solidFill>
                      <a:srgbClr val="FFFFFF"/>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764" kern="0">
                      <a:gradFill>
                        <a:gsLst>
                          <a:gs pos="0">
                            <a:srgbClr val="FFFFFF"/>
                          </a:gs>
                          <a:gs pos="100000">
                            <a:srgbClr val="FFFFFF"/>
                          </a:gs>
                        </a:gsLst>
                        <a:lin ang="5400000" scaled="0"/>
                      </a:gradFill>
                      <a:latin typeface="Segoe UI"/>
                    </a:endParaRPr>
                  </a:p>
                </p:txBody>
              </p:sp>
              <p:sp>
                <p:nvSpPr>
                  <p:cNvPr id="160" name="Oval 642">
                    <a:extLst>
                      <a:ext uri="{FF2B5EF4-FFF2-40B4-BE49-F238E27FC236}">
                        <a16:creationId xmlns:a16="http://schemas.microsoft.com/office/drawing/2014/main" id="{FA9AA762-9679-48F6-8631-FB1DB7703F03}"/>
                      </a:ext>
                    </a:extLst>
                  </p:cNvPr>
                  <p:cNvSpPr/>
                  <p:nvPr/>
                </p:nvSpPr>
                <p:spPr bwMode="auto">
                  <a:xfrm>
                    <a:off x="4585479" y="2497637"/>
                    <a:ext cx="108937" cy="115214"/>
                  </a:xfrm>
                  <a:prstGeom prst="ellipse">
                    <a:avLst/>
                  </a:prstGeom>
                  <a:grpFill/>
                  <a:ln w="15875" cap="flat" cmpd="sng" algn="ctr">
                    <a:solidFill>
                      <a:srgbClr val="FFFFFF"/>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764" kern="0">
                      <a:gradFill>
                        <a:gsLst>
                          <a:gs pos="0">
                            <a:srgbClr val="FFFFFF"/>
                          </a:gs>
                          <a:gs pos="100000">
                            <a:srgbClr val="FFFFFF"/>
                          </a:gs>
                        </a:gsLst>
                        <a:lin ang="5400000" scaled="0"/>
                      </a:gradFill>
                      <a:latin typeface="Segoe UI"/>
                    </a:endParaRPr>
                  </a:p>
                </p:txBody>
              </p:sp>
              <p:sp>
                <p:nvSpPr>
                  <p:cNvPr id="161" name="Oval 643">
                    <a:extLst>
                      <a:ext uri="{FF2B5EF4-FFF2-40B4-BE49-F238E27FC236}">
                        <a16:creationId xmlns:a16="http://schemas.microsoft.com/office/drawing/2014/main" id="{A9837052-098A-48FB-9651-CC2E765963BA}"/>
                      </a:ext>
                    </a:extLst>
                  </p:cNvPr>
                  <p:cNvSpPr/>
                  <p:nvPr/>
                </p:nvSpPr>
                <p:spPr bwMode="auto">
                  <a:xfrm>
                    <a:off x="4389943" y="2551129"/>
                    <a:ext cx="108937" cy="115214"/>
                  </a:xfrm>
                  <a:prstGeom prst="ellipse">
                    <a:avLst/>
                  </a:prstGeom>
                  <a:grpFill/>
                  <a:ln w="15875" cap="flat" cmpd="sng" algn="ctr">
                    <a:solidFill>
                      <a:srgbClr val="FFFFFF"/>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764" kern="0">
                      <a:gradFill>
                        <a:gsLst>
                          <a:gs pos="0">
                            <a:srgbClr val="FFFFFF"/>
                          </a:gs>
                          <a:gs pos="100000">
                            <a:srgbClr val="FFFFFF"/>
                          </a:gs>
                        </a:gsLst>
                        <a:lin ang="5400000" scaled="0"/>
                      </a:gradFill>
                      <a:latin typeface="Segoe UI"/>
                    </a:endParaRPr>
                  </a:p>
                </p:txBody>
              </p:sp>
              <p:sp>
                <p:nvSpPr>
                  <p:cNvPr id="162" name="Oval 644">
                    <a:extLst>
                      <a:ext uri="{FF2B5EF4-FFF2-40B4-BE49-F238E27FC236}">
                        <a16:creationId xmlns:a16="http://schemas.microsoft.com/office/drawing/2014/main" id="{8129D821-7828-4CF4-801F-C3E0ABB54859}"/>
                      </a:ext>
                    </a:extLst>
                  </p:cNvPr>
                  <p:cNvSpPr/>
                  <p:nvPr/>
                </p:nvSpPr>
                <p:spPr bwMode="auto">
                  <a:xfrm>
                    <a:off x="4516377" y="2386305"/>
                    <a:ext cx="72491" cy="76667"/>
                  </a:xfrm>
                  <a:prstGeom prst="ellipse">
                    <a:avLst/>
                  </a:prstGeom>
                  <a:grpFill/>
                  <a:ln w="15875" cap="flat" cmpd="sng" algn="ctr">
                    <a:solidFill>
                      <a:srgbClr val="FFFFFF"/>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764" kern="0">
                      <a:gradFill>
                        <a:gsLst>
                          <a:gs pos="0">
                            <a:srgbClr val="FFFFFF"/>
                          </a:gs>
                          <a:gs pos="100000">
                            <a:srgbClr val="FFFFFF"/>
                          </a:gs>
                        </a:gsLst>
                        <a:lin ang="5400000" scaled="0"/>
                      </a:gradFill>
                      <a:latin typeface="Segoe UI"/>
                    </a:endParaRPr>
                  </a:p>
                </p:txBody>
              </p:sp>
            </p:grpSp>
          </p:grpSp>
        </p:grpSp>
        <p:grpSp>
          <p:nvGrpSpPr>
            <p:cNvPr id="25" name="APPS icon">
              <a:extLst>
                <a:ext uri="{FF2B5EF4-FFF2-40B4-BE49-F238E27FC236}">
                  <a16:creationId xmlns:a16="http://schemas.microsoft.com/office/drawing/2014/main" id="{D4919093-E216-4407-9B53-F27CD109A3AC}"/>
                </a:ext>
              </a:extLst>
            </p:cNvPr>
            <p:cNvGrpSpPr>
              <a:grpSpLocks noChangeAspect="1"/>
            </p:cNvGrpSpPr>
            <p:nvPr/>
          </p:nvGrpSpPr>
          <p:grpSpPr>
            <a:xfrm>
              <a:off x="2517551" y="4110750"/>
              <a:ext cx="622886" cy="622886"/>
              <a:chOff x="10968831" y="1678519"/>
              <a:chExt cx="758952" cy="758952"/>
            </a:xfrm>
          </p:grpSpPr>
          <p:sp>
            <p:nvSpPr>
              <p:cNvPr id="136" name="Oval 559">
                <a:extLst>
                  <a:ext uri="{FF2B5EF4-FFF2-40B4-BE49-F238E27FC236}">
                    <a16:creationId xmlns:a16="http://schemas.microsoft.com/office/drawing/2014/main" id="{9EE81F7D-C6A1-4792-8FF1-53D9B4B89127}"/>
                  </a:ext>
                </a:extLst>
              </p:cNvPr>
              <p:cNvSpPr/>
              <p:nvPr/>
            </p:nvSpPr>
            <p:spPr bwMode="auto">
              <a:xfrm>
                <a:off x="10968831" y="1678519"/>
                <a:ext cx="758952" cy="758952"/>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479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7" name="Group 560">
                <a:extLst>
                  <a:ext uri="{FF2B5EF4-FFF2-40B4-BE49-F238E27FC236}">
                    <a16:creationId xmlns:a16="http://schemas.microsoft.com/office/drawing/2014/main" id="{A4153BD0-8B5D-436F-8201-4517769E418D}"/>
                  </a:ext>
                </a:extLst>
              </p:cNvPr>
              <p:cNvGrpSpPr/>
              <p:nvPr/>
            </p:nvGrpSpPr>
            <p:grpSpPr>
              <a:xfrm>
                <a:off x="11150726" y="1863657"/>
                <a:ext cx="405343" cy="399538"/>
                <a:chOff x="9168011" y="5170684"/>
                <a:chExt cx="665163" cy="655637"/>
              </a:xfrm>
            </p:grpSpPr>
            <p:sp>
              <p:nvSpPr>
                <p:cNvPr id="138" name="Freeform 44">
                  <a:extLst>
                    <a:ext uri="{FF2B5EF4-FFF2-40B4-BE49-F238E27FC236}">
                      <a16:creationId xmlns:a16="http://schemas.microsoft.com/office/drawing/2014/main" id="{1B5AEEFF-DCDB-42CC-9499-F84DD84354A2}"/>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2D5DA2"/>
                </a:solidFill>
                <a:ln w="19050" cap="flat">
                  <a:solidFill>
                    <a:srgbClr val="2D5DA2"/>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599" kern="0">
                    <a:ln w="12700">
                      <a:solidFill>
                        <a:srgbClr val="505050"/>
                      </a:solidFill>
                    </a:ln>
                    <a:solidFill>
                      <a:srgbClr val="002050"/>
                    </a:solidFill>
                    <a:latin typeface="Segoe UI"/>
                  </a:endParaRPr>
                </a:p>
              </p:txBody>
            </p:sp>
            <p:sp>
              <p:nvSpPr>
                <p:cNvPr id="139" name="Freeform 45">
                  <a:extLst>
                    <a:ext uri="{FF2B5EF4-FFF2-40B4-BE49-F238E27FC236}">
                      <a16:creationId xmlns:a16="http://schemas.microsoft.com/office/drawing/2014/main" id="{5D660D36-F80C-4CE8-AA7E-B31F734B80C5}"/>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ln w="12700">
                      <a:solidFill>
                        <a:srgbClr val="505050"/>
                      </a:solidFill>
                    </a:ln>
                    <a:solidFill>
                      <a:srgbClr val="002050"/>
                    </a:solidFill>
                    <a:latin typeface="Segoe UI"/>
                  </a:endParaRPr>
                </a:p>
              </p:txBody>
            </p:sp>
            <p:sp>
              <p:nvSpPr>
                <p:cNvPr id="140" name="Freeform 46">
                  <a:extLst>
                    <a:ext uri="{FF2B5EF4-FFF2-40B4-BE49-F238E27FC236}">
                      <a16:creationId xmlns:a16="http://schemas.microsoft.com/office/drawing/2014/main" id="{C3CE4831-5C60-464D-83FE-AC6A2A75D141}"/>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ln w="12700">
                      <a:solidFill>
                        <a:srgbClr val="505050"/>
                      </a:solidFill>
                    </a:ln>
                    <a:solidFill>
                      <a:srgbClr val="002050"/>
                    </a:solidFill>
                    <a:latin typeface="Segoe UI"/>
                  </a:endParaRPr>
                </a:p>
              </p:txBody>
            </p:sp>
            <p:sp>
              <p:nvSpPr>
                <p:cNvPr id="141" name="Freeform 47">
                  <a:extLst>
                    <a:ext uri="{FF2B5EF4-FFF2-40B4-BE49-F238E27FC236}">
                      <a16:creationId xmlns:a16="http://schemas.microsoft.com/office/drawing/2014/main" id="{3F39D90C-0006-4EF1-8DA6-127508CADEAE}"/>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2D5DA2"/>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599" kern="0">
                    <a:ln w="12700">
                      <a:solidFill>
                        <a:srgbClr val="505050"/>
                      </a:solidFill>
                    </a:ln>
                    <a:solidFill>
                      <a:srgbClr val="002050"/>
                    </a:solidFill>
                    <a:latin typeface="Segoe UI"/>
                  </a:endParaRPr>
                </a:p>
              </p:txBody>
            </p:sp>
          </p:grpSp>
        </p:grpSp>
        <p:grpSp>
          <p:nvGrpSpPr>
            <p:cNvPr id="26" name="DEVICES icon">
              <a:extLst>
                <a:ext uri="{FF2B5EF4-FFF2-40B4-BE49-F238E27FC236}">
                  <a16:creationId xmlns:a16="http://schemas.microsoft.com/office/drawing/2014/main" id="{FB74D0D0-BD58-488E-9DAC-F85B4C12BA35}"/>
                </a:ext>
              </a:extLst>
            </p:cNvPr>
            <p:cNvGrpSpPr>
              <a:grpSpLocks noChangeAspect="1"/>
            </p:cNvGrpSpPr>
            <p:nvPr/>
          </p:nvGrpSpPr>
          <p:grpSpPr>
            <a:xfrm>
              <a:off x="2535910" y="2306774"/>
              <a:ext cx="622886" cy="622886"/>
              <a:chOff x="8997952" y="1475844"/>
              <a:chExt cx="1187754" cy="1187754"/>
            </a:xfrm>
          </p:grpSpPr>
          <p:sp>
            <p:nvSpPr>
              <p:cNvPr id="128" name="Oval 566">
                <a:extLst>
                  <a:ext uri="{FF2B5EF4-FFF2-40B4-BE49-F238E27FC236}">
                    <a16:creationId xmlns:a16="http://schemas.microsoft.com/office/drawing/2014/main" id="{7D00887A-C14E-459E-9F83-534134375652}"/>
                  </a:ext>
                </a:extLst>
              </p:cNvPr>
              <p:cNvSpPr/>
              <p:nvPr/>
            </p:nvSpPr>
            <p:spPr bwMode="auto">
              <a:xfrm>
                <a:off x="8997952" y="1475844"/>
                <a:ext cx="1187754" cy="1187754"/>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479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9" name="Group 567">
                <a:extLst>
                  <a:ext uri="{FF2B5EF4-FFF2-40B4-BE49-F238E27FC236}">
                    <a16:creationId xmlns:a16="http://schemas.microsoft.com/office/drawing/2014/main" id="{BA177D0C-BC8A-4536-A242-686C9189521F}"/>
                  </a:ext>
                </a:extLst>
              </p:cNvPr>
              <p:cNvGrpSpPr/>
              <p:nvPr/>
            </p:nvGrpSpPr>
            <p:grpSpPr>
              <a:xfrm>
                <a:off x="9290146" y="1848006"/>
                <a:ext cx="576390" cy="488370"/>
                <a:chOff x="4947743" y="5339803"/>
                <a:chExt cx="825499" cy="706436"/>
              </a:xfrm>
            </p:grpSpPr>
            <p:sp>
              <p:nvSpPr>
                <p:cNvPr id="130" name="Freeform 5">
                  <a:extLst>
                    <a:ext uri="{FF2B5EF4-FFF2-40B4-BE49-F238E27FC236}">
                      <a16:creationId xmlns:a16="http://schemas.microsoft.com/office/drawing/2014/main" id="{CA987050-C538-4E67-86DE-453D50B4012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sp>
              <p:nvSpPr>
                <p:cNvPr id="131" name="Freeform 6">
                  <a:extLst>
                    <a:ext uri="{FF2B5EF4-FFF2-40B4-BE49-F238E27FC236}">
                      <a16:creationId xmlns:a16="http://schemas.microsoft.com/office/drawing/2014/main" id="{521C62E8-27AC-4DAB-B556-E0C7C01E14C2}"/>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sp>
              <p:nvSpPr>
                <p:cNvPr id="132" name="Freeform 7">
                  <a:extLst>
                    <a:ext uri="{FF2B5EF4-FFF2-40B4-BE49-F238E27FC236}">
                      <a16:creationId xmlns:a16="http://schemas.microsoft.com/office/drawing/2014/main" id="{3F4339E1-EBB6-451F-8FFF-62C9331C8002}"/>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sp>
              <p:nvSpPr>
                <p:cNvPr id="133" name="Freeform 8">
                  <a:extLst>
                    <a:ext uri="{FF2B5EF4-FFF2-40B4-BE49-F238E27FC236}">
                      <a16:creationId xmlns:a16="http://schemas.microsoft.com/office/drawing/2014/main" id="{F8D036A5-C429-4D49-A17E-B4365AA36F39}"/>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sp>
              <p:nvSpPr>
                <p:cNvPr id="134" name="Line 9">
                  <a:extLst>
                    <a:ext uri="{FF2B5EF4-FFF2-40B4-BE49-F238E27FC236}">
                      <a16:creationId xmlns:a16="http://schemas.microsoft.com/office/drawing/2014/main" id="{E522E96C-78A6-4E51-B540-4508E14455A9}"/>
                    </a:ext>
                  </a:extLst>
                </p:cNvPr>
                <p:cNvSpPr>
                  <a:spLocks noChangeShapeType="1"/>
                </p:cNvSpPr>
                <p:nvPr/>
              </p:nvSpPr>
              <p:spPr bwMode="auto">
                <a:xfrm flipH="1" flipV="1">
                  <a:off x="5468442" y="5963690"/>
                  <a:ext cx="304800" cy="0"/>
                </a:xfrm>
                <a:prstGeom prst="line">
                  <a:avLst/>
                </a:prstGeom>
                <a:noFill/>
                <a:ln w="19050" cap="flat">
                  <a:solidFill>
                    <a:srgbClr val="2D5DA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sp>
              <p:nvSpPr>
                <p:cNvPr id="135" name="Line 10">
                  <a:extLst>
                    <a:ext uri="{FF2B5EF4-FFF2-40B4-BE49-F238E27FC236}">
                      <a16:creationId xmlns:a16="http://schemas.microsoft.com/office/drawing/2014/main" id="{FD02D661-48E3-4CA6-8A95-58D2DBF81AFB}"/>
                    </a:ext>
                  </a:extLst>
                </p:cNvPr>
                <p:cNvSpPr>
                  <a:spLocks noChangeShapeType="1"/>
                </p:cNvSpPr>
                <p:nvPr/>
              </p:nvSpPr>
              <p:spPr bwMode="auto">
                <a:xfrm>
                  <a:off x="5468442" y="5543002"/>
                  <a:ext cx="304800" cy="4763"/>
                </a:xfrm>
                <a:prstGeom prst="line">
                  <a:avLst/>
                </a:prstGeom>
                <a:noFill/>
                <a:ln w="19050" cap="flat">
                  <a:solidFill>
                    <a:srgbClr val="2D5DA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grpSp>
        </p:grpSp>
        <p:grpSp>
          <p:nvGrpSpPr>
            <p:cNvPr id="27" name="USER icon">
              <a:extLst>
                <a:ext uri="{FF2B5EF4-FFF2-40B4-BE49-F238E27FC236}">
                  <a16:creationId xmlns:a16="http://schemas.microsoft.com/office/drawing/2014/main" id="{5F1BA0AF-AE9B-4523-BC25-412E7AF1F8E8}"/>
                </a:ext>
              </a:extLst>
            </p:cNvPr>
            <p:cNvGrpSpPr>
              <a:grpSpLocks noChangeAspect="1"/>
            </p:cNvGrpSpPr>
            <p:nvPr/>
          </p:nvGrpSpPr>
          <p:grpSpPr>
            <a:xfrm>
              <a:off x="2526748" y="1287581"/>
              <a:ext cx="622886" cy="622886"/>
              <a:chOff x="2644005" y="-28165"/>
              <a:chExt cx="1188720" cy="1188720"/>
            </a:xfrm>
          </p:grpSpPr>
          <p:sp>
            <p:nvSpPr>
              <p:cNvPr id="120" name="Oval 590">
                <a:extLst>
                  <a:ext uri="{FF2B5EF4-FFF2-40B4-BE49-F238E27FC236}">
                    <a16:creationId xmlns:a16="http://schemas.microsoft.com/office/drawing/2014/main" id="{1BBCB258-3326-4826-93DB-2B00BD31263B}"/>
                  </a:ext>
                </a:extLst>
              </p:cNvPr>
              <p:cNvSpPr/>
              <p:nvPr/>
            </p:nvSpPr>
            <p:spPr bwMode="auto">
              <a:xfrm>
                <a:off x="2644005" y="-28165"/>
                <a:ext cx="1188720" cy="1188720"/>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479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591">
                <a:extLst>
                  <a:ext uri="{FF2B5EF4-FFF2-40B4-BE49-F238E27FC236}">
                    <a16:creationId xmlns:a16="http://schemas.microsoft.com/office/drawing/2014/main" id="{91C87FCD-66E3-46ED-B1AD-C7C86AAAA1FB}"/>
                  </a:ext>
                </a:extLst>
              </p:cNvPr>
              <p:cNvGrpSpPr/>
              <p:nvPr/>
            </p:nvGrpSpPr>
            <p:grpSpPr>
              <a:xfrm>
                <a:off x="2888828" y="279215"/>
                <a:ext cx="699068" cy="573971"/>
                <a:chOff x="997724" y="2741144"/>
                <a:chExt cx="817590" cy="670958"/>
              </a:xfrm>
            </p:grpSpPr>
            <p:sp>
              <p:nvSpPr>
                <p:cNvPr id="122" name="Oval 5">
                  <a:extLst>
                    <a:ext uri="{FF2B5EF4-FFF2-40B4-BE49-F238E27FC236}">
                      <a16:creationId xmlns:a16="http://schemas.microsoft.com/office/drawing/2014/main" id="{C98071FD-0A06-4D82-93FA-1729F4F22259}"/>
                    </a:ext>
                  </a:extLst>
                </p:cNvPr>
                <p:cNvSpPr>
                  <a:spLocks noChangeArrowheads="1"/>
                </p:cNvSpPr>
                <p:nvPr/>
              </p:nvSpPr>
              <p:spPr bwMode="auto">
                <a:xfrm>
                  <a:off x="1025676" y="2741144"/>
                  <a:ext cx="216625" cy="214569"/>
                </a:xfrm>
                <a:prstGeom prst="ellipse">
                  <a:avLst/>
                </a:pr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sp>
              <p:nvSpPr>
                <p:cNvPr id="123" name="Oval 6">
                  <a:extLst>
                    <a:ext uri="{FF2B5EF4-FFF2-40B4-BE49-F238E27FC236}">
                      <a16:creationId xmlns:a16="http://schemas.microsoft.com/office/drawing/2014/main" id="{03192172-A355-4881-98B6-03E75C421C72}"/>
                    </a:ext>
                  </a:extLst>
                </p:cNvPr>
                <p:cNvSpPr>
                  <a:spLocks noChangeArrowheads="1"/>
                </p:cNvSpPr>
                <p:nvPr/>
              </p:nvSpPr>
              <p:spPr bwMode="auto">
                <a:xfrm>
                  <a:off x="1570737" y="2741148"/>
                  <a:ext cx="216625" cy="214570"/>
                </a:xfrm>
                <a:prstGeom prst="ellipse">
                  <a:avLst/>
                </a:pr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sp>
              <p:nvSpPr>
                <p:cNvPr id="124" name="Freeform 7">
                  <a:extLst>
                    <a:ext uri="{FF2B5EF4-FFF2-40B4-BE49-F238E27FC236}">
                      <a16:creationId xmlns:a16="http://schemas.microsoft.com/office/drawing/2014/main" id="{E1BE798C-8AAD-4823-B6BE-0B4BC30AC374}"/>
                    </a:ext>
                  </a:extLst>
                </p:cNvPr>
                <p:cNvSpPr>
                  <a:spLocks/>
                </p:cNvSpPr>
                <p:nvPr/>
              </p:nvSpPr>
              <p:spPr bwMode="auto">
                <a:xfrm>
                  <a:off x="997724" y="2955711"/>
                  <a:ext cx="272529" cy="1328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sp>
              <p:nvSpPr>
                <p:cNvPr id="125" name="Oval 8">
                  <a:extLst>
                    <a:ext uri="{FF2B5EF4-FFF2-40B4-BE49-F238E27FC236}">
                      <a16:creationId xmlns:a16="http://schemas.microsoft.com/office/drawing/2014/main" id="{A966A382-F808-4B92-8DB7-7BD56879FB0C}"/>
                    </a:ext>
                  </a:extLst>
                </p:cNvPr>
                <p:cNvSpPr>
                  <a:spLocks noChangeArrowheads="1"/>
                </p:cNvSpPr>
                <p:nvPr/>
              </p:nvSpPr>
              <p:spPr bwMode="auto">
                <a:xfrm>
                  <a:off x="1270253" y="2955711"/>
                  <a:ext cx="272529" cy="269063"/>
                </a:xfrm>
                <a:prstGeom prst="ellipse">
                  <a:avLst/>
                </a:pr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sp>
              <p:nvSpPr>
                <p:cNvPr id="126" name="Freeform 9">
                  <a:extLst>
                    <a:ext uri="{FF2B5EF4-FFF2-40B4-BE49-F238E27FC236}">
                      <a16:creationId xmlns:a16="http://schemas.microsoft.com/office/drawing/2014/main" id="{1E462219-014B-42ED-891B-D53F0ACA24C2}"/>
                    </a:ext>
                  </a:extLst>
                </p:cNvPr>
                <p:cNvSpPr>
                  <a:spLocks/>
                </p:cNvSpPr>
                <p:nvPr/>
              </p:nvSpPr>
              <p:spPr bwMode="auto">
                <a:xfrm>
                  <a:off x="1214349" y="3224780"/>
                  <a:ext cx="384337" cy="187322"/>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sp>
              <p:nvSpPr>
                <p:cNvPr id="127" name="Freeform 10">
                  <a:extLst>
                    <a:ext uri="{FF2B5EF4-FFF2-40B4-BE49-F238E27FC236}">
                      <a16:creationId xmlns:a16="http://schemas.microsoft.com/office/drawing/2014/main" id="{FC6F170F-0D88-41B3-AFC1-1D1160B92CB2}"/>
                    </a:ext>
                  </a:extLst>
                </p:cNvPr>
                <p:cNvSpPr>
                  <a:spLocks/>
                </p:cNvSpPr>
                <p:nvPr/>
              </p:nvSpPr>
              <p:spPr bwMode="auto">
                <a:xfrm>
                  <a:off x="1542785" y="2955711"/>
                  <a:ext cx="272529" cy="1328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rgbClr val="2D5DA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599" kern="0">
                    <a:solidFill>
                      <a:srgbClr val="505050"/>
                    </a:solidFill>
                    <a:latin typeface="Segoe UI"/>
                  </a:endParaRPr>
                </a:p>
              </p:txBody>
            </p:sp>
          </p:grpSp>
        </p:grpSp>
        <p:sp>
          <p:nvSpPr>
            <p:cNvPr id="28" name="Oval 575">
              <a:extLst>
                <a:ext uri="{FF2B5EF4-FFF2-40B4-BE49-F238E27FC236}">
                  <a16:creationId xmlns:a16="http://schemas.microsoft.com/office/drawing/2014/main" id="{AED25D57-D2F7-41DA-B748-FF2E78B91ACE}"/>
                </a:ext>
              </a:extLst>
            </p:cNvPr>
            <p:cNvSpPr/>
            <p:nvPr/>
          </p:nvSpPr>
          <p:spPr bwMode="auto">
            <a:xfrm>
              <a:off x="2496976" y="3262848"/>
              <a:ext cx="622886" cy="622886"/>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479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 name="Groupe 28">
              <a:extLst>
                <a:ext uri="{FF2B5EF4-FFF2-40B4-BE49-F238E27FC236}">
                  <a16:creationId xmlns:a16="http://schemas.microsoft.com/office/drawing/2014/main" id="{55B9D9DC-DB2D-4DDF-81F6-500CE1DC4073}"/>
                </a:ext>
              </a:extLst>
            </p:cNvPr>
            <p:cNvGrpSpPr/>
            <p:nvPr/>
          </p:nvGrpSpPr>
          <p:grpSpPr>
            <a:xfrm>
              <a:off x="2593715" y="3333939"/>
              <a:ext cx="401638" cy="441326"/>
              <a:chOff x="104775" y="904876"/>
              <a:chExt cx="401638" cy="441326"/>
            </a:xfrm>
          </p:grpSpPr>
          <p:sp>
            <p:nvSpPr>
              <p:cNvPr id="82" name="Freeform 220">
                <a:extLst>
                  <a:ext uri="{FF2B5EF4-FFF2-40B4-BE49-F238E27FC236}">
                    <a16:creationId xmlns:a16="http://schemas.microsoft.com/office/drawing/2014/main" id="{D1DC2A6E-CCEE-4634-8989-6E948C69DC02}"/>
                  </a:ext>
                </a:extLst>
              </p:cNvPr>
              <p:cNvSpPr>
                <a:spLocks noEditPoints="1"/>
              </p:cNvSpPr>
              <p:nvPr/>
            </p:nvSpPr>
            <p:spPr bwMode="auto">
              <a:xfrm>
                <a:off x="128588" y="965201"/>
                <a:ext cx="357188" cy="357188"/>
              </a:xfrm>
              <a:custGeom>
                <a:avLst/>
                <a:gdLst>
                  <a:gd name="T0" fmla="*/ 124 w 136"/>
                  <a:gd name="T1" fmla="*/ 52 h 136"/>
                  <a:gd name="T2" fmla="*/ 117 w 136"/>
                  <a:gd name="T3" fmla="*/ 52 h 136"/>
                  <a:gd name="T4" fmla="*/ 113 w 136"/>
                  <a:gd name="T5" fmla="*/ 55 h 136"/>
                  <a:gd name="T6" fmla="*/ 106 w 136"/>
                  <a:gd name="T7" fmla="*/ 70 h 136"/>
                  <a:gd name="T8" fmla="*/ 103 w 136"/>
                  <a:gd name="T9" fmla="*/ 69 h 136"/>
                  <a:gd name="T10" fmla="*/ 107 w 136"/>
                  <a:gd name="T11" fmla="*/ 59 h 136"/>
                  <a:gd name="T12" fmla="*/ 103 w 136"/>
                  <a:gd name="T13" fmla="*/ 54 h 136"/>
                  <a:gd name="T14" fmla="*/ 101 w 136"/>
                  <a:gd name="T15" fmla="*/ 45 h 136"/>
                  <a:gd name="T16" fmla="*/ 91 w 136"/>
                  <a:gd name="T17" fmla="*/ 35 h 136"/>
                  <a:gd name="T18" fmla="*/ 88 w 136"/>
                  <a:gd name="T19" fmla="*/ 39 h 136"/>
                  <a:gd name="T20" fmla="*/ 81 w 136"/>
                  <a:gd name="T21" fmla="*/ 49 h 136"/>
                  <a:gd name="T22" fmla="*/ 71 w 136"/>
                  <a:gd name="T23" fmla="*/ 49 h 136"/>
                  <a:gd name="T24" fmla="*/ 58 w 136"/>
                  <a:gd name="T25" fmla="*/ 61 h 136"/>
                  <a:gd name="T26" fmla="*/ 57 w 136"/>
                  <a:gd name="T27" fmla="*/ 50 h 136"/>
                  <a:gd name="T28" fmla="*/ 55 w 136"/>
                  <a:gd name="T29" fmla="*/ 34 h 136"/>
                  <a:gd name="T30" fmla="*/ 51 w 136"/>
                  <a:gd name="T31" fmla="*/ 24 h 136"/>
                  <a:gd name="T32" fmla="*/ 29 w 136"/>
                  <a:gd name="T33" fmla="*/ 22 h 136"/>
                  <a:gd name="T34" fmla="*/ 47 w 136"/>
                  <a:gd name="T35" fmla="*/ 8 h 136"/>
                  <a:gd name="T36" fmla="*/ 11 w 136"/>
                  <a:gd name="T37" fmla="*/ 34 h 136"/>
                  <a:gd name="T38" fmla="*/ 22 w 136"/>
                  <a:gd name="T39" fmla="*/ 118 h 136"/>
                  <a:gd name="T40" fmla="*/ 108 w 136"/>
                  <a:gd name="T41" fmla="*/ 122 h 136"/>
                  <a:gd name="T42" fmla="*/ 43 w 136"/>
                  <a:gd name="T43" fmla="*/ 128 h 136"/>
                  <a:gd name="T44" fmla="*/ 5 w 136"/>
                  <a:gd name="T45" fmla="*/ 56 h 136"/>
                  <a:gd name="T46" fmla="*/ 12 w 136"/>
                  <a:gd name="T47" fmla="*/ 51 h 136"/>
                  <a:gd name="T48" fmla="*/ 11 w 136"/>
                  <a:gd name="T49" fmla="*/ 61 h 136"/>
                  <a:gd name="T50" fmla="*/ 28 w 136"/>
                  <a:gd name="T51" fmla="*/ 74 h 136"/>
                  <a:gd name="T52" fmla="*/ 48 w 136"/>
                  <a:gd name="T53" fmla="*/ 72 h 136"/>
                  <a:gd name="T54" fmla="*/ 42 w 136"/>
                  <a:gd name="T55" fmla="*/ 81 h 136"/>
                  <a:gd name="T56" fmla="*/ 27 w 136"/>
                  <a:gd name="T57" fmla="*/ 84 h 136"/>
                  <a:gd name="T58" fmla="*/ 24 w 136"/>
                  <a:gd name="T59" fmla="*/ 96 h 136"/>
                  <a:gd name="T60" fmla="*/ 31 w 136"/>
                  <a:gd name="T61" fmla="*/ 100 h 136"/>
                  <a:gd name="T62" fmla="*/ 32 w 136"/>
                  <a:gd name="T63" fmla="*/ 112 h 136"/>
                  <a:gd name="T64" fmla="*/ 53 w 136"/>
                  <a:gd name="T65" fmla="*/ 120 h 136"/>
                  <a:gd name="T66" fmla="*/ 130 w 136"/>
                  <a:gd name="T67" fmla="*/ 83 h 136"/>
                  <a:gd name="T68" fmla="*/ 64 w 136"/>
                  <a:gd name="T69" fmla="*/ 124 h 136"/>
                  <a:gd name="T70" fmla="*/ 39 w 136"/>
                  <a:gd name="T71" fmla="*/ 113 h 136"/>
                  <a:gd name="T72" fmla="*/ 35 w 136"/>
                  <a:gd name="T73" fmla="*/ 99 h 136"/>
                  <a:gd name="T74" fmla="*/ 26 w 136"/>
                  <a:gd name="T75" fmla="*/ 95 h 136"/>
                  <a:gd name="T76" fmla="*/ 38 w 136"/>
                  <a:gd name="T77" fmla="*/ 84 h 136"/>
                  <a:gd name="T78" fmla="*/ 49 w 136"/>
                  <a:gd name="T79" fmla="*/ 82 h 136"/>
                  <a:gd name="T80" fmla="*/ 44 w 136"/>
                  <a:gd name="T81" fmla="*/ 67 h 136"/>
                  <a:gd name="T82" fmla="*/ 28 w 136"/>
                  <a:gd name="T83" fmla="*/ 71 h 136"/>
                  <a:gd name="T84" fmla="*/ 15 w 136"/>
                  <a:gd name="T85" fmla="*/ 61 h 136"/>
                  <a:gd name="T86" fmla="*/ 16 w 136"/>
                  <a:gd name="T87" fmla="*/ 50 h 136"/>
                  <a:gd name="T88" fmla="*/ 13 w 136"/>
                  <a:gd name="T89" fmla="*/ 35 h 136"/>
                  <a:gd name="T90" fmla="*/ 32 w 136"/>
                  <a:gd name="T91" fmla="*/ 26 h 136"/>
                  <a:gd name="T92" fmla="*/ 53 w 136"/>
                  <a:gd name="T93" fmla="*/ 28 h 136"/>
                  <a:gd name="T94" fmla="*/ 52 w 136"/>
                  <a:gd name="T95" fmla="*/ 32 h 136"/>
                  <a:gd name="T96" fmla="*/ 54 w 136"/>
                  <a:gd name="T97" fmla="*/ 48 h 136"/>
                  <a:gd name="T98" fmla="*/ 51 w 136"/>
                  <a:gd name="T99" fmla="*/ 61 h 136"/>
                  <a:gd name="T100" fmla="*/ 65 w 136"/>
                  <a:gd name="T101" fmla="*/ 61 h 136"/>
                  <a:gd name="T102" fmla="*/ 78 w 136"/>
                  <a:gd name="T103" fmla="*/ 51 h 136"/>
                  <a:gd name="T104" fmla="*/ 88 w 136"/>
                  <a:gd name="T105" fmla="*/ 50 h 136"/>
                  <a:gd name="T106" fmla="*/ 92 w 136"/>
                  <a:gd name="T107" fmla="*/ 39 h 136"/>
                  <a:gd name="T108" fmla="*/ 94 w 136"/>
                  <a:gd name="T109" fmla="*/ 38 h 136"/>
                  <a:gd name="T110" fmla="*/ 99 w 136"/>
                  <a:gd name="T111" fmla="*/ 50 h 136"/>
                  <a:gd name="T112" fmla="*/ 103 w 136"/>
                  <a:gd name="T113" fmla="*/ 58 h 136"/>
                  <a:gd name="T114" fmla="*/ 100 w 136"/>
                  <a:gd name="T115" fmla="*/ 68 h 136"/>
                  <a:gd name="T116" fmla="*/ 107 w 136"/>
                  <a:gd name="T117" fmla="*/ 74 h 136"/>
                  <a:gd name="T118" fmla="*/ 116 w 136"/>
                  <a:gd name="T119" fmla="*/ 58 h 136"/>
                  <a:gd name="T120" fmla="*/ 117 w 136"/>
                  <a:gd name="T121" fmla="*/ 55 h 136"/>
                  <a:gd name="T122" fmla="*/ 129 w 136"/>
                  <a:gd name="T123" fmla="*/ 5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6">
                    <a:moveTo>
                      <a:pt x="127" y="39"/>
                    </a:moveTo>
                    <a:cubicBezTo>
                      <a:pt x="124" y="40"/>
                      <a:pt x="124" y="40"/>
                      <a:pt x="124" y="40"/>
                    </a:cubicBezTo>
                    <a:cubicBezTo>
                      <a:pt x="126" y="43"/>
                      <a:pt x="127" y="46"/>
                      <a:pt x="128" y="49"/>
                    </a:cubicBezTo>
                    <a:cubicBezTo>
                      <a:pt x="127" y="50"/>
                      <a:pt x="126" y="51"/>
                      <a:pt x="124" y="52"/>
                    </a:cubicBezTo>
                    <a:cubicBezTo>
                      <a:pt x="122" y="53"/>
                      <a:pt x="121" y="53"/>
                      <a:pt x="119" y="53"/>
                    </a:cubicBezTo>
                    <a:cubicBezTo>
                      <a:pt x="119" y="52"/>
                      <a:pt x="118" y="52"/>
                      <a:pt x="118" y="52"/>
                    </a:cubicBezTo>
                    <a:cubicBezTo>
                      <a:pt x="118" y="52"/>
                      <a:pt x="118" y="52"/>
                      <a:pt x="118" y="52"/>
                    </a:cubicBezTo>
                    <a:cubicBezTo>
                      <a:pt x="118" y="52"/>
                      <a:pt x="117" y="52"/>
                      <a:pt x="117" y="52"/>
                    </a:cubicBezTo>
                    <a:cubicBezTo>
                      <a:pt x="116" y="52"/>
                      <a:pt x="115" y="52"/>
                      <a:pt x="114" y="53"/>
                    </a:cubicBezTo>
                    <a:cubicBezTo>
                      <a:pt x="114" y="53"/>
                      <a:pt x="114" y="54"/>
                      <a:pt x="114" y="54"/>
                    </a:cubicBezTo>
                    <a:cubicBezTo>
                      <a:pt x="114" y="54"/>
                      <a:pt x="114" y="54"/>
                      <a:pt x="114" y="54"/>
                    </a:cubicBezTo>
                    <a:cubicBezTo>
                      <a:pt x="113" y="55"/>
                      <a:pt x="113" y="55"/>
                      <a:pt x="113" y="55"/>
                    </a:cubicBezTo>
                    <a:cubicBezTo>
                      <a:pt x="113" y="57"/>
                      <a:pt x="113" y="57"/>
                      <a:pt x="113" y="57"/>
                    </a:cubicBezTo>
                    <a:cubicBezTo>
                      <a:pt x="112" y="59"/>
                      <a:pt x="112" y="61"/>
                      <a:pt x="111" y="63"/>
                    </a:cubicBezTo>
                    <a:cubicBezTo>
                      <a:pt x="110" y="65"/>
                      <a:pt x="109" y="66"/>
                      <a:pt x="108" y="68"/>
                    </a:cubicBezTo>
                    <a:cubicBezTo>
                      <a:pt x="107" y="69"/>
                      <a:pt x="107" y="70"/>
                      <a:pt x="106" y="70"/>
                    </a:cubicBezTo>
                    <a:cubicBezTo>
                      <a:pt x="106" y="71"/>
                      <a:pt x="105" y="71"/>
                      <a:pt x="105" y="71"/>
                    </a:cubicBezTo>
                    <a:cubicBezTo>
                      <a:pt x="104" y="71"/>
                      <a:pt x="104" y="71"/>
                      <a:pt x="104" y="71"/>
                    </a:cubicBezTo>
                    <a:cubicBezTo>
                      <a:pt x="104" y="71"/>
                      <a:pt x="103" y="71"/>
                      <a:pt x="103" y="71"/>
                    </a:cubicBezTo>
                    <a:cubicBezTo>
                      <a:pt x="103" y="70"/>
                      <a:pt x="103" y="69"/>
                      <a:pt x="103" y="69"/>
                    </a:cubicBezTo>
                    <a:cubicBezTo>
                      <a:pt x="103" y="67"/>
                      <a:pt x="104" y="65"/>
                      <a:pt x="105" y="63"/>
                    </a:cubicBezTo>
                    <a:cubicBezTo>
                      <a:pt x="105" y="62"/>
                      <a:pt x="106" y="61"/>
                      <a:pt x="106" y="60"/>
                    </a:cubicBezTo>
                    <a:cubicBezTo>
                      <a:pt x="106" y="60"/>
                      <a:pt x="106" y="60"/>
                      <a:pt x="106" y="60"/>
                    </a:cubicBezTo>
                    <a:cubicBezTo>
                      <a:pt x="107" y="59"/>
                      <a:pt x="107" y="59"/>
                      <a:pt x="107" y="59"/>
                    </a:cubicBezTo>
                    <a:cubicBezTo>
                      <a:pt x="107" y="58"/>
                      <a:pt x="107" y="58"/>
                      <a:pt x="107" y="57"/>
                    </a:cubicBezTo>
                    <a:cubicBezTo>
                      <a:pt x="106" y="57"/>
                      <a:pt x="106" y="56"/>
                      <a:pt x="106" y="56"/>
                    </a:cubicBezTo>
                    <a:cubicBezTo>
                      <a:pt x="105" y="56"/>
                      <a:pt x="105" y="56"/>
                      <a:pt x="105" y="56"/>
                    </a:cubicBezTo>
                    <a:cubicBezTo>
                      <a:pt x="104" y="55"/>
                      <a:pt x="103" y="55"/>
                      <a:pt x="103" y="54"/>
                    </a:cubicBezTo>
                    <a:cubicBezTo>
                      <a:pt x="103" y="53"/>
                      <a:pt x="102" y="52"/>
                      <a:pt x="102" y="51"/>
                    </a:cubicBezTo>
                    <a:cubicBezTo>
                      <a:pt x="102" y="51"/>
                      <a:pt x="102" y="50"/>
                      <a:pt x="102" y="50"/>
                    </a:cubicBezTo>
                    <a:cubicBezTo>
                      <a:pt x="102" y="49"/>
                      <a:pt x="102" y="49"/>
                      <a:pt x="102" y="48"/>
                    </a:cubicBezTo>
                    <a:cubicBezTo>
                      <a:pt x="102" y="47"/>
                      <a:pt x="101" y="46"/>
                      <a:pt x="101" y="45"/>
                    </a:cubicBezTo>
                    <a:cubicBezTo>
                      <a:pt x="100" y="43"/>
                      <a:pt x="100" y="40"/>
                      <a:pt x="98" y="38"/>
                    </a:cubicBezTo>
                    <a:cubicBezTo>
                      <a:pt x="97" y="37"/>
                      <a:pt x="97" y="37"/>
                      <a:pt x="95" y="36"/>
                    </a:cubicBezTo>
                    <a:cubicBezTo>
                      <a:pt x="95" y="35"/>
                      <a:pt x="94" y="35"/>
                      <a:pt x="93" y="35"/>
                    </a:cubicBezTo>
                    <a:cubicBezTo>
                      <a:pt x="92" y="35"/>
                      <a:pt x="92" y="35"/>
                      <a:pt x="91" y="35"/>
                    </a:cubicBezTo>
                    <a:cubicBezTo>
                      <a:pt x="91" y="36"/>
                      <a:pt x="90" y="36"/>
                      <a:pt x="90" y="36"/>
                    </a:cubicBezTo>
                    <a:cubicBezTo>
                      <a:pt x="90" y="36"/>
                      <a:pt x="90" y="36"/>
                      <a:pt x="90" y="36"/>
                    </a:cubicBezTo>
                    <a:cubicBezTo>
                      <a:pt x="89" y="36"/>
                      <a:pt x="89" y="37"/>
                      <a:pt x="89" y="37"/>
                    </a:cubicBezTo>
                    <a:cubicBezTo>
                      <a:pt x="89" y="38"/>
                      <a:pt x="88" y="39"/>
                      <a:pt x="88" y="39"/>
                    </a:cubicBezTo>
                    <a:cubicBezTo>
                      <a:pt x="88" y="40"/>
                      <a:pt x="88" y="41"/>
                      <a:pt x="88" y="42"/>
                    </a:cubicBezTo>
                    <a:cubicBezTo>
                      <a:pt x="88" y="45"/>
                      <a:pt x="87" y="47"/>
                      <a:pt x="86" y="48"/>
                    </a:cubicBezTo>
                    <a:cubicBezTo>
                      <a:pt x="86" y="48"/>
                      <a:pt x="85" y="48"/>
                      <a:pt x="84" y="49"/>
                    </a:cubicBezTo>
                    <a:cubicBezTo>
                      <a:pt x="83" y="49"/>
                      <a:pt x="82" y="49"/>
                      <a:pt x="81" y="49"/>
                    </a:cubicBezTo>
                    <a:cubicBezTo>
                      <a:pt x="81" y="49"/>
                      <a:pt x="81" y="49"/>
                      <a:pt x="80" y="48"/>
                    </a:cubicBezTo>
                    <a:cubicBezTo>
                      <a:pt x="78" y="48"/>
                      <a:pt x="78" y="48"/>
                      <a:pt x="78" y="48"/>
                    </a:cubicBezTo>
                    <a:cubicBezTo>
                      <a:pt x="77" y="48"/>
                      <a:pt x="76" y="48"/>
                      <a:pt x="75" y="48"/>
                    </a:cubicBezTo>
                    <a:cubicBezTo>
                      <a:pt x="74" y="48"/>
                      <a:pt x="72" y="48"/>
                      <a:pt x="71" y="49"/>
                    </a:cubicBezTo>
                    <a:cubicBezTo>
                      <a:pt x="70" y="49"/>
                      <a:pt x="69" y="50"/>
                      <a:pt x="68" y="51"/>
                    </a:cubicBezTo>
                    <a:cubicBezTo>
                      <a:pt x="66" y="53"/>
                      <a:pt x="65" y="55"/>
                      <a:pt x="64" y="56"/>
                    </a:cubicBezTo>
                    <a:cubicBezTo>
                      <a:pt x="63" y="58"/>
                      <a:pt x="62" y="60"/>
                      <a:pt x="61" y="60"/>
                    </a:cubicBezTo>
                    <a:cubicBezTo>
                      <a:pt x="60" y="61"/>
                      <a:pt x="59" y="61"/>
                      <a:pt x="58" y="61"/>
                    </a:cubicBezTo>
                    <a:cubicBezTo>
                      <a:pt x="57" y="61"/>
                      <a:pt x="56" y="60"/>
                      <a:pt x="55" y="60"/>
                    </a:cubicBezTo>
                    <a:cubicBezTo>
                      <a:pt x="54" y="60"/>
                      <a:pt x="53" y="59"/>
                      <a:pt x="53" y="57"/>
                    </a:cubicBezTo>
                    <a:cubicBezTo>
                      <a:pt x="54" y="55"/>
                      <a:pt x="55" y="53"/>
                      <a:pt x="56" y="52"/>
                    </a:cubicBezTo>
                    <a:cubicBezTo>
                      <a:pt x="56" y="51"/>
                      <a:pt x="56" y="51"/>
                      <a:pt x="57" y="50"/>
                    </a:cubicBezTo>
                    <a:cubicBezTo>
                      <a:pt x="57" y="50"/>
                      <a:pt x="57" y="49"/>
                      <a:pt x="57" y="48"/>
                    </a:cubicBezTo>
                    <a:cubicBezTo>
                      <a:pt x="58" y="47"/>
                      <a:pt x="57" y="45"/>
                      <a:pt x="57" y="44"/>
                    </a:cubicBezTo>
                    <a:cubicBezTo>
                      <a:pt x="56" y="42"/>
                      <a:pt x="55" y="40"/>
                      <a:pt x="54" y="38"/>
                    </a:cubicBezTo>
                    <a:cubicBezTo>
                      <a:pt x="54" y="37"/>
                      <a:pt x="54" y="35"/>
                      <a:pt x="55" y="34"/>
                    </a:cubicBezTo>
                    <a:cubicBezTo>
                      <a:pt x="56" y="33"/>
                      <a:pt x="56" y="31"/>
                      <a:pt x="57" y="30"/>
                    </a:cubicBezTo>
                    <a:cubicBezTo>
                      <a:pt x="57" y="29"/>
                      <a:pt x="56" y="28"/>
                      <a:pt x="56" y="27"/>
                    </a:cubicBezTo>
                    <a:cubicBezTo>
                      <a:pt x="56" y="27"/>
                      <a:pt x="55" y="26"/>
                      <a:pt x="55" y="26"/>
                    </a:cubicBezTo>
                    <a:cubicBezTo>
                      <a:pt x="53" y="25"/>
                      <a:pt x="52" y="24"/>
                      <a:pt x="51" y="24"/>
                    </a:cubicBezTo>
                    <a:cubicBezTo>
                      <a:pt x="50" y="24"/>
                      <a:pt x="49" y="23"/>
                      <a:pt x="48" y="23"/>
                    </a:cubicBezTo>
                    <a:cubicBezTo>
                      <a:pt x="43" y="22"/>
                      <a:pt x="39" y="22"/>
                      <a:pt x="35" y="22"/>
                    </a:cubicBezTo>
                    <a:cubicBezTo>
                      <a:pt x="33" y="23"/>
                      <a:pt x="32" y="23"/>
                      <a:pt x="31" y="23"/>
                    </a:cubicBezTo>
                    <a:cubicBezTo>
                      <a:pt x="30" y="23"/>
                      <a:pt x="29" y="23"/>
                      <a:pt x="29" y="22"/>
                    </a:cubicBezTo>
                    <a:cubicBezTo>
                      <a:pt x="28" y="22"/>
                      <a:pt x="27" y="22"/>
                      <a:pt x="27" y="21"/>
                    </a:cubicBezTo>
                    <a:cubicBezTo>
                      <a:pt x="26" y="21"/>
                      <a:pt x="26" y="21"/>
                      <a:pt x="26" y="21"/>
                    </a:cubicBezTo>
                    <a:cubicBezTo>
                      <a:pt x="26" y="21"/>
                      <a:pt x="26" y="20"/>
                      <a:pt x="26" y="20"/>
                    </a:cubicBezTo>
                    <a:cubicBezTo>
                      <a:pt x="32" y="15"/>
                      <a:pt x="40" y="11"/>
                      <a:pt x="47" y="8"/>
                    </a:cubicBezTo>
                    <a:cubicBezTo>
                      <a:pt x="61" y="4"/>
                      <a:pt x="77" y="4"/>
                      <a:pt x="91" y="10"/>
                    </a:cubicBezTo>
                    <a:cubicBezTo>
                      <a:pt x="92" y="7"/>
                      <a:pt x="92" y="7"/>
                      <a:pt x="92" y="7"/>
                    </a:cubicBezTo>
                    <a:cubicBezTo>
                      <a:pt x="78" y="1"/>
                      <a:pt x="61" y="0"/>
                      <a:pt x="46" y="5"/>
                    </a:cubicBezTo>
                    <a:cubicBezTo>
                      <a:pt x="32" y="10"/>
                      <a:pt x="19" y="20"/>
                      <a:pt x="11" y="34"/>
                    </a:cubicBezTo>
                    <a:cubicBezTo>
                      <a:pt x="7" y="40"/>
                      <a:pt x="4" y="47"/>
                      <a:pt x="2" y="55"/>
                    </a:cubicBezTo>
                    <a:cubicBezTo>
                      <a:pt x="0" y="63"/>
                      <a:pt x="0" y="70"/>
                      <a:pt x="1" y="78"/>
                    </a:cubicBezTo>
                    <a:cubicBezTo>
                      <a:pt x="2" y="86"/>
                      <a:pt x="5" y="93"/>
                      <a:pt x="8" y="100"/>
                    </a:cubicBezTo>
                    <a:cubicBezTo>
                      <a:pt x="12" y="107"/>
                      <a:pt x="17" y="113"/>
                      <a:pt x="22" y="118"/>
                    </a:cubicBezTo>
                    <a:cubicBezTo>
                      <a:pt x="28" y="124"/>
                      <a:pt x="35" y="128"/>
                      <a:pt x="42" y="131"/>
                    </a:cubicBezTo>
                    <a:cubicBezTo>
                      <a:pt x="49" y="134"/>
                      <a:pt x="57" y="135"/>
                      <a:pt x="64" y="136"/>
                    </a:cubicBezTo>
                    <a:cubicBezTo>
                      <a:pt x="72" y="136"/>
                      <a:pt x="80" y="135"/>
                      <a:pt x="87" y="133"/>
                    </a:cubicBezTo>
                    <a:cubicBezTo>
                      <a:pt x="95" y="131"/>
                      <a:pt x="102" y="127"/>
                      <a:pt x="108" y="122"/>
                    </a:cubicBezTo>
                    <a:cubicBezTo>
                      <a:pt x="120" y="113"/>
                      <a:pt x="129" y="99"/>
                      <a:pt x="133" y="84"/>
                    </a:cubicBezTo>
                    <a:cubicBezTo>
                      <a:pt x="136" y="69"/>
                      <a:pt x="134" y="53"/>
                      <a:pt x="127" y="39"/>
                    </a:cubicBezTo>
                    <a:close/>
                    <a:moveTo>
                      <a:pt x="65" y="133"/>
                    </a:moveTo>
                    <a:cubicBezTo>
                      <a:pt x="57" y="132"/>
                      <a:pt x="50" y="131"/>
                      <a:pt x="43" y="128"/>
                    </a:cubicBezTo>
                    <a:cubicBezTo>
                      <a:pt x="36" y="125"/>
                      <a:pt x="30" y="121"/>
                      <a:pt x="24" y="116"/>
                    </a:cubicBezTo>
                    <a:cubicBezTo>
                      <a:pt x="19" y="111"/>
                      <a:pt x="14" y="105"/>
                      <a:pt x="11" y="99"/>
                    </a:cubicBezTo>
                    <a:cubicBezTo>
                      <a:pt x="7" y="92"/>
                      <a:pt x="5" y="85"/>
                      <a:pt x="4" y="78"/>
                    </a:cubicBezTo>
                    <a:cubicBezTo>
                      <a:pt x="3" y="70"/>
                      <a:pt x="3" y="63"/>
                      <a:pt x="5" y="56"/>
                    </a:cubicBezTo>
                    <a:cubicBezTo>
                      <a:pt x="6" y="52"/>
                      <a:pt x="7" y="48"/>
                      <a:pt x="9" y="44"/>
                    </a:cubicBezTo>
                    <a:cubicBezTo>
                      <a:pt x="9" y="44"/>
                      <a:pt x="9" y="44"/>
                      <a:pt x="9" y="44"/>
                    </a:cubicBezTo>
                    <a:cubicBezTo>
                      <a:pt x="10" y="45"/>
                      <a:pt x="10" y="46"/>
                      <a:pt x="11" y="46"/>
                    </a:cubicBezTo>
                    <a:cubicBezTo>
                      <a:pt x="12" y="48"/>
                      <a:pt x="12" y="49"/>
                      <a:pt x="12" y="51"/>
                    </a:cubicBezTo>
                    <a:cubicBezTo>
                      <a:pt x="13" y="51"/>
                      <a:pt x="13" y="52"/>
                      <a:pt x="13" y="53"/>
                    </a:cubicBezTo>
                    <a:cubicBezTo>
                      <a:pt x="12" y="53"/>
                      <a:pt x="12" y="54"/>
                      <a:pt x="12" y="54"/>
                    </a:cubicBezTo>
                    <a:cubicBezTo>
                      <a:pt x="12" y="55"/>
                      <a:pt x="12" y="55"/>
                      <a:pt x="12" y="55"/>
                    </a:cubicBezTo>
                    <a:cubicBezTo>
                      <a:pt x="12" y="57"/>
                      <a:pt x="11" y="59"/>
                      <a:pt x="11" y="61"/>
                    </a:cubicBezTo>
                    <a:cubicBezTo>
                      <a:pt x="11" y="63"/>
                      <a:pt x="12" y="65"/>
                      <a:pt x="13" y="67"/>
                    </a:cubicBezTo>
                    <a:cubicBezTo>
                      <a:pt x="14" y="69"/>
                      <a:pt x="15" y="71"/>
                      <a:pt x="17" y="72"/>
                    </a:cubicBezTo>
                    <a:cubicBezTo>
                      <a:pt x="19" y="73"/>
                      <a:pt x="21" y="73"/>
                      <a:pt x="23" y="74"/>
                    </a:cubicBezTo>
                    <a:cubicBezTo>
                      <a:pt x="25" y="74"/>
                      <a:pt x="27" y="74"/>
                      <a:pt x="28" y="74"/>
                    </a:cubicBezTo>
                    <a:cubicBezTo>
                      <a:pt x="30" y="74"/>
                      <a:pt x="32" y="74"/>
                      <a:pt x="34" y="73"/>
                    </a:cubicBezTo>
                    <a:cubicBezTo>
                      <a:pt x="36" y="73"/>
                      <a:pt x="38" y="72"/>
                      <a:pt x="39" y="71"/>
                    </a:cubicBezTo>
                    <a:cubicBezTo>
                      <a:pt x="41" y="70"/>
                      <a:pt x="42" y="70"/>
                      <a:pt x="44" y="70"/>
                    </a:cubicBezTo>
                    <a:cubicBezTo>
                      <a:pt x="45" y="70"/>
                      <a:pt x="47" y="71"/>
                      <a:pt x="48" y="72"/>
                    </a:cubicBezTo>
                    <a:cubicBezTo>
                      <a:pt x="49" y="73"/>
                      <a:pt x="49" y="74"/>
                      <a:pt x="49" y="76"/>
                    </a:cubicBezTo>
                    <a:cubicBezTo>
                      <a:pt x="49" y="77"/>
                      <a:pt x="49" y="79"/>
                      <a:pt x="48" y="79"/>
                    </a:cubicBezTo>
                    <a:cubicBezTo>
                      <a:pt x="46" y="80"/>
                      <a:pt x="45" y="81"/>
                      <a:pt x="43" y="81"/>
                    </a:cubicBezTo>
                    <a:cubicBezTo>
                      <a:pt x="42" y="81"/>
                      <a:pt x="42" y="81"/>
                      <a:pt x="42" y="81"/>
                    </a:cubicBezTo>
                    <a:cubicBezTo>
                      <a:pt x="41" y="81"/>
                      <a:pt x="41" y="81"/>
                      <a:pt x="41" y="81"/>
                    </a:cubicBezTo>
                    <a:cubicBezTo>
                      <a:pt x="40" y="81"/>
                      <a:pt x="39" y="81"/>
                      <a:pt x="38" y="81"/>
                    </a:cubicBezTo>
                    <a:cubicBezTo>
                      <a:pt x="36" y="81"/>
                      <a:pt x="34" y="81"/>
                      <a:pt x="32" y="82"/>
                    </a:cubicBezTo>
                    <a:cubicBezTo>
                      <a:pt x="30" y="82"/>
                      <a:pt x="28" y="83"/>
                      <a:pt x="27" y="84"/>
                    </a:cubicBezTo>
                    <a:cubicBezTo>
                      <a:pt x="25" y="86"/>
                      <a:pt x="24" y="88"/>
                      <a:pt x="24" y="90"/>
                    </a:cubicBezTo>
                    <a:cubicBezTo>
                      <a:pt x="23" y="91"/>
                      <a:pt x="23" y="92"/>
                      <a:pt x="23" y="93"/>
                    </a:cubicBezTo>
                    <a:cubicBezTo>
                      <a:pt x="23" y="93"/>
                      <a:pt x="23" y="94"/>
                      <a:pt x="23" y="94"/>
                    </a:cubicBezTo>
                    <a:cubicBezTo>
                      <a:pt x="23" y="95"/>
                      <a:pt x="23" y="96"/>
                      <a:pt x="24" y="96"/>
                    </a:cubicBezTo>
                    <a:cubicBezTo>
                      <a:pt x="24" y="97"/>
                      <a:pt x="24" y="97"/>
                      <a:pt x="25" y="98"/>
                    </a:cubicBezTo>
                    <a:cubicBezTo>
                      <a:pt x="26" y="98"/>
                      <a:pt x="26" y="98"/>
                      <a:pt x="27" y="98"/>
                    </a:cubicBezTo>
                    <a:cubicBezTo>
                      <a:pt x="28" y="99"/>
                      <a:pt x="29" y="99"/>
                      <a:pt x="29" y="99"/>
                    </a:cubicBezTo>
                    <a:cubicBezTo>
                      <a:pt x="30" y="99"/>
                      <a:pt x="31" y="99"/>
                      <a:pt x="31" y="100"/>
                    </a:cubicBezTo>
                    <a:cubicBezTo>
                      <a:pt x="32" y="100"/>
                      <a:pt x="32" y="100"/>
                      <a:pt x="32" y="101"/>
                    </a:cubicBezTo>
                    <a:cubicBezTo>
                      <a:pt x="32" y="102"/>
                      <a:pt x="32" y="104"/>
                      <a:pt x="32" y="106"/>
                    </a:cubicBezTo>
                    <a:cubicBezTo>
                      <a:pt x="32" y="107"/>
                      <a:pt x="31" y="108"/>
                      <a:pt x="31" y="109"/>
                    </a:cubicBezTo>
                    <a:cubicBezTo>
                      <a:pt x="32" y="110"/>
                      <a:pt x="32" y="111"/>
                      <a:pt x="32" y="112"/>
                    </a:cubicBezTo>
                    <a:cubicBezTo>
                      <a:pt x="33" y="113"/>
                      <a:pt x="34" y="114"/>
                      <a:pt x="35" y="115"/>
                    </a:cubicBezTo>
                    <a:cubicBezTo>
                      <a:pt x="36" y="115"/>
                      <a:pt x="37" y="116"/>
                      <a:pt x="38" y="116"/>
                    </a:cubicBezTo>
                    <a:cubicBezTo>
                      <a:pt x="39" y="117"/>
                      <a:pt x="41" y="117"/>
                      <a:pt x="43" y="117"/>
                    </a:cubicBezTo>
                    <a:cubicBezTo>
                      <a:pt x="47" y="118"/>
                      <a:pt x="50" y="119"/>
                      <a:pt x="53" y="120"/>
                    </a:cubicBezTo>
                    <a:cubicBezTo>
                      <a:pt x="57" y="121"/>
                      <a:pt x="59" y="123"/>
                      <a:pt x="61" y="126"/>
                    </a:cubicBezTo>
                    <a:cubicBezTo>
                      <a:pt x="63" y="128"/>
                      <a:pt x="64" y="130"/>
                      <a:pt x="65" y="133"/>
                    </a:cubicBezTo>
                    <a:cubicBezTo>
                      <a:pt x="65" y="133"/>
                      <a:pt x="65" y="133"/>
                      <a:pt x="65" y="133"/>
                    </a:cubicBezTo>
                    <a:close/>
                    <a:moveTo>
                      <a:pt x="130" y="83"/>
                    </a:moveTo>
                    <a:cubicBezTo>
                      <a:pt x="126" y="98"/>
                      <a:pt x="118" y="111"/>
                      <a:pt x="106" y="120"/>
                    </a:cubicBezTo>
                    <a:cubicBezTo>
                      <a:pt x="100" y="124"/>
                      <a:pt x="93" y="128"/>
                      <a:pt x="86" y="130"/>
                    </a:cubicBezTo>
                    <a:cubicBezTo>
                      <a:pt x="81" y="132"/>
                      <a:pt x="75" y="133"/>
                      <a:pt x="69" y="133"/>
                    </a:cubicBezTo>
                    <a:cubicBezTo>
                      <a:pt x="67" y="130"/>
                      <a:pt x="66" y="126"/>
                      <a:pt x="64" y="124"/>
                    </a:cubicBezTo>
                    <a:cubicBezTo>
                      <a:pt x="63" y="122"/>
                      <a:pt x="61" y="121"/>
                      <a:pt x="60" y="120"/>
                    </a:cubicBezTo>
                    <a:cubicBezTo>
                      <a:pt x="58" y="118"/>
                      <a:pt x="56" y="118"/>
                      <a:pt x="54" y="117"/>
                    </a:cubicBezTo>
                    <a:cubicBezTo>
                      <a:pt x="51" y="116"/>
                      <a:pt x="47" y="115"/>
                      <a:pt x="44" y="114"/>
                    </a:cubicBezTo>
                    <a:cubicBezTo>
                      <a:pt x="42" y="114"/>
                      <a:pt x="40" y="114"/>
                      <a:pt x="39" y="113"/>
                    </a:cubicBezTo>
                    <a:cubicBezTo>
                      <a:pt x="37" y="112"/>
                      <a:pt x="36" y="112"/>
                      <a:pt x="35" y="111"/>
                    </a:cubicBezTo>
                    <a:cubicBezTo>
                      <a:pt x="34" y="109"/>
                      <a:pt x="34" y="108"/>
                      <a:pt x="35" y="106"/>
                    </a:cubicBezTo>
                    <a:cubicBezTo>
                      <a:pt x="35" y="105"/>
                      <a:pt x="35" y="103"/>
                      <a:pt x="35" y="100"/>
                    </a:cubicBezTo>
                    <a:cubicBezTo>
                      <a:pt x="35" y="100"/>
                      <a:pt x="35" y="99"/>
                      <a:pt x="35" y="99"/>
                    </a:cubicBezTo>
                    <a:cubicBezTo>
                      <a:pt x="34" y="98"/>
                      <a:pt x="34" y="97"/>
                      <a:pt x="33" y="97"/>
                    </a:cubicBezTo>
                    <a:cubicBezTo>
                      <a:pt x="32" y="96"/>
                      <a:pt x="31" y="96"/>
                      <a:pt x="30" y="96"/>
                    </a:cubicBezTo>
                    <a:cubicBezTo>
                      <a:pt x="29" y="96"/>
                      <a:pt x="28" y="96"/>
                      <a:pt x="28" y="95"/>
                    </a:cubicBezTo>
                    <a:cubicBezTo>
                      <a:pt x="27" y="95"/>
                      <a:pt x="26" y="95"/>
                      <a:pt x="26" y="95"/>
                    </a:cubicBezTo>
                    <a:cubicBezTo>
                      <a:pt x="26" y="94"/>
                      <a:pt x="26" y="94"/>
                      <a:pt x="26" y="93"/>
                    </a:cubicBezTo>
                    <a:cubicBezTo>
                      <a:pt x="26" y="92"/>
                      <a:pt x="26" y="91"/>
                      <a:pt x="26" y="91"/>
                    </a:cubicBezTo>
                    <a:cubicBezTo>
                      <a:pt x="27" y="89"/>
                      <a:pt x="28" y="88"/>
                      <a:pt x="29" y="87"/>
                    </a:cubicBezTo>
                    <a:cubicBezTo>
                      <a:pt x="31" y="85"/>
                      <a:pt x="35" y="84"/>
                      <a:pt x="38" y="84"/>
                    </a:cubicBezTo>
                    <a:cubicBezTo>
                      <a:pt x="39" y="84"/>
                      <a:pt x="40" y="84"/>
                      <a:pt x="41" y="84"/>
                    </a:cubicBezTo>
                    <a:cubicBezTo>
                      <a:pt x="42" y="84"/>
                      <a:pt x="42" y="84"/>
                      <a:pt x="42" y="84"/>
                    </a:cubicBezTo>
                    <a:cubicBezTo>
                      <a:pt x="42" y="84"/>
                      <a:pt x="43" y="84"/>
                      <a:pt x="43" y="84"/>
                    </a:cubicBezTo>
                    <a:cubicBezTo>
                      <a:pt x="45" y="84"/>
                      <a:pt x="48" y="83"/>
                      <a:pt x="49" y="82"/>
                    </a:cubicBezTo>
                    <a:cubicBezTo>
                      <a:pt x="51" y="80"/>
                      <a:pt x="52" y="78"/>
                      <a:pt x="52" y="76"/>
                    </a:cubicBezTo>
                    <a:cubicBezTo>
                      <a:pt x="52" y="74"/>
                      <a:pt x="51" y="72"/>
                      <a:pt x="50" y="70"/>
                    </a:cubicBezTo>
                    <a:cubicBezTo>
                      <a:pt x="49" y="69"/>
                      <a:pt x="48" y="68"/>
                      <a:pt x="47" y="68"/>
                    </a:cubicBezTo>
                    <a:cubicBezTo>
                      <a:pt x="46" y="67"/>
                      <a:pt x="45" y="67"/>
                      <a:pt x="44" y="67"/>
                    </a:cubicBezTo>
                    <a:cubicBezTo>
                      <a:pt x="43" y="67"/>
                      <a:pt x="42" y="67"/>
                      <a:pt x="41" y="67"/>
                    </a:cubicBezTo>
                    <a:cubicBezTo>
                      <a:pt x="40" y="67"/>
                      <a:pt x="39" y="68"/>
                      <a:pt x="38" y="68"/>
                    </a:cubicBezTo>
                    <a:cubicBezTo>
                      <a:pt x="36" y="69"/>
                      <a:pt x="35" y="70"/>
                      <a:pt x="33" y="70"/>
                    </a:cubicBezTo>
                    <a:cubicBezTo>
                      <a:pt x="32" y="71"/>
                      <a:pt x="30" y="71"/>
                      <a:pt x="28" y="71"/>
                    </a:cubicBezTo>
                    <a:cubicBezTo>
                      <a:pt x="27" y="71"/>
                      <a:pt x="25" y="71"/>
                      <a:pt x="23" y="71"/>
                    </a:cubicBezTo>
                    <a:cubicBezTo>
                      <a:pt x="22" y="70"/>
                      <a:pt x="20" y="70"/>
                      <a:pt x="19" y="69"/>
                    </a:cubicBezTo>
                    <a:cubicBezTo>
                      <a:pt x="17" y="68"/>
                      <a:pt x="16" y="67"/>
                      <a:pt x="16" y="66"/>
                    </a:cubicBezTo>
                    <a:cubicBezTo>
                      <a:pt x="15" y="64"/>
                      <a:pt x="15" y="63"/>
                      <a:pt x="15" y="61"/>
                    </a:cubicBezTo>
                    <a:cubicBezTo>
                      <a:pt x="15" y="59"/>
                      <a:pt x="15" y="58"/>
                      <a:pt x="15" y="56"/>
                    </a:cubicBezTo>
                    <a:cubicBezTo>
                      <a:pt x="15" y="55"/>
                      <a:pt x="15" y="55"/>
                      <a:pt x="15" y="55"/>
                    </a:cubicBezTo>
                    <a:cubicBezTo>
                      <a:pt x="15" y="54"/>
                      <a:pt x="16" y="54"/>
                      <a:pt x="16" y="53"/>
                    </a:cubicBezTo>
                    <a:cubicBezTo>
                      <a:pt x="16" y="52"/>
                      <a:pt x="16" y="51"/>
                      <a:pt x="16" y="50"/>
                    </a:cubicBezTo>
                    <a:cubicBezTo>
                      <a:pt x="15" y="48"/>
                      <a:pt x="14" y="46"/>
                      <a:pt x="13" y="44"/>
                    </a:cubicBezTo>
                    <a:cubicBezTo>
                      <a:pt x="13" y="44"/>
                      <a:pt x="12" y="43"/>
                      <a:pt x="11" y="42"/>
                    </a:cubicBezTo>
                    <a:cubicBezTo>
                      <a:pt x="11" y="42"/>
                      <a:pt x="10" y="41"/>
                      <a:pt x="10" y="41"/>
                    </a:cubicBezTo>
                    <a:cubicBezTo>
                      <a:pt x="11" y="39"/>
                      <a:pt x="12" y="37"/>
                      <a:pt x="13" y="35"/>
                    </a:cubicBezTo>
                    <a:cubicBezTo>
                      <a:pt x="16" y="31"/>
                      <a:pt x="20" y="26"/>
                      <a:pt x="24" y="23"/>
                    </a:cubicBezTo>
                    <a:cubicBezTo>
                      <a:pt x="24" y="23"/>
                      <a:pt x="24" y="23"/>
                      <a:pt x="24" y="24"/>
                    </a:cubicBezTo>
                    <a:cubicBezTo>
                      <a:pt x="25" y="25"/>
                      <a:pt x="27" y="25"/>
                      <a:pt x="28" y="25"/>
                    </a:cubicBezTo>
                    <a:cubicBezTo>
                      <a:pt x="29" y="26"/>
                      <a:pt x="30" y="26"/>
                      <a:pt x="32" y="26"/>
                    </a:cubicBezTo>
                    <a:cubicBezTo>
                      <a:pt x="33" y="26"/>
                      <a:pt x="34" y="26"/>
                      <a:pt x="35" y="26"/>
                    </a:cubicBezTo>
                    <a:cubicBezTo>
                      <a:pt x="39" y="25"/>
                      <a:pt x="43" y="25"/>
                      <a:pt x="47" y="26"/>
                    </a:cubicBezTo>
                    <a:cubicBezTo>
                      <a:pt x="48" y="26"/>
                      <a:pt x="49" y="27"/>
                      <a:pt x="50" y="27"/>
                    </a:cubicBezTo>
                    <a:cubicBezTo>
                      <a:pt x="51" y="27"/>
                      <a:pt x="52" y="28"/>
                      <a:pt x="53" y="28"/>
                    </a:cubicBezTo>
                    <a:cubicBezTo>
                      <a:pt x="53" y="29"/>
                      <a:pt x="53" y="29"/>
                      <a:pt x="53" y="30"/>
                    </a:cubicBezTo>
                    <a:cubicBezTo>
                      <a:pt x="53" y="30"/>
                      <a:pt x="53" y="30"/>
                      <a:pt x="53" y="31"/>
                    </a:cubicBezTo>
                    <a:cubicBezTo>
                      <a:pt x="53" y="31"/>
                      <a:pt x="53" y="31"/>
                      <a:pt x="53" y="31"/>
                    </a:cubicBezTo>
                    <a:cubicBezTo>
                      <a:pt x="52" y="32"/>
                      <a:pt x="52" y="32"/>
                      <a:pt x="52" y="32"/>
                    </a:cubicBezTo>
                    <a:cubicBezTo>
                      <a:pt x="52" y="33"/>
                      <a:pt x="51" y="34"/>
                      <a:pt x="51" y="35"/>
                    </a:cubicBezTo>
                    <a:cubicBezTo>
                      <a:pt x="51" y="37"/>
                      <a:pt x="51" y="38"/>
                      <a:pt x="51" y="39"/>
                    </a:cubicBezTo>
                    <a:cubicBezTo>
                      <a:pt x="52" y="42"/>
                      <a:pt x="53" y="44"/>
                      <a:pt x="54" y="45"/>
                    </a:cubicBezTo>
                    <a:cubicBezTo>
                      <a:pt x="54" y="46"/>
                      <a:pt x="54" y="47"/>
                      <a:pt x="54" y="48"/>
                    </a:cubicBezTo>
                    <a:cubicBezTo>
                      <a:pt x="54" y="48"/>
                      <a:pt x="54" y="48"/>
                      <a:pt x="54" y="49"/>
                    </a:cubicBezTo>
                    <a:cubicBezTo>
                      <a:pt x="54" y="49"/>
                      <a:pt x="53" y="49"/>
                      <a:pt x="53" y="50"/>
                    </a:cubicBezTo>
                    <a:cubicBezTo>
                      <a:pt x="52" y="52"/>
                      <a:pt x="51" y="54"/>
                      <a:pt x="50" y="56"/>
                    </a:cubicBezTo>
                    <a:cubicBezTo>
                      <a:pt x="50" y="58"/>
                      <a:pt x="50" y="59"/>
                      <a:pt x="51" y="61"/>
                    </a:cubicBezTo>
                    <a:cubicBezTo>
                      <a:pt x="52" y="62"/>
                      <a:pt x="53" y="63"/>
                      <a:pt x="54" y="63"/>
                    </a:cubicBezTo>
                    <a:cubicBezTo>
                      <a:pt x="56" y="64"/>
                      <a:pt x="57" y="64"/>
                      <a:pt x="58" y="64"/>
                    </a:cubicBezTo>
                    <a:cubicBezTo>
                      <a:pt x="59" y="64"/>
                      <a:pt x="61" y="64"/>
                      <a:pt x="62" y="63"/>
                    </a:cubicBezTo>
                    <a:cubicBezTo>
                      <a:pt x="63" y="63"/>
                      <a:pt x="64" y="62"/>
                      <a:pt x="65" y="61"/>
                    </a:cubicBezTo>
                    <a:cubicBezTo>
                      <a:pt x="66" y="60"/>
                      <a:pt x="66" y="59"/>
                      <a:pt x="67" y="58"/>
                    </a:cubicBezTo>
                    <a:cubicBezTo>
                      <a:pt x="68" y="56"/>
                      <a:pt x="69" y="54"/>
                      <a:pt x="70" y="53"/>
                    </a:cubicBezTo>
                    <a:cubicBezTo>
                      <a:pt x="72" y="52"/>
                      <a:pt x="73" y="51"/>
                      <a:pt x="75" y="51"/>
                    </a:cubicBezTo>
                    <a:cubicBezTo>
                      <a:pt x="76" y="51"/>
                      <a:pt x="77" y="51"/>
                      <a:pt x="78" y="51"/>
                    </a:cubicBezTo>
                    <a:cubicBezTo>
                      <a:pt x="79" y="51"/>
                      <a:pt x="79" y="51"/>
                      <a:pt x="79" y="51"/>
                    </a:cubicBezTo>
                    <a:cubicBezTo>
                      <a:pt x="80" y="52"/>
                      <a:pt x="81" y="52"/>
                      <a:pt x="81" y="52"/>
                    </a:cubicBezTo>
                    <a:cubicBezTo>
                      <a:pt x="82" y="52"/>
                      <a:pt x="84" y="52"/>
                      <a:pt x="85" y="52"/>
                    </a:cubicBezTo>
                    <a:cubicBezTo>
                      <a:pt x="86" y="51"/>
                      <a:pt x="87" y="51"/>
                      <a:pt x="88" y="50"/>
                    </a:cubicBezTo>
                    <a:cubicBezTo>
                      <a:pt x="89" y="49"/>
                      <a:pt x="90" y="47"/>
                      <a:pt x="90" y="46"/>
                    </a:cubicBezTo>
                    <a:cubicBezTo>
                      <a:pt x="91" y="45"/>
                      <a:pt x="91" y="44"/>
                      <a:pt x="91" y="43"/>
                    </a:cubicBezTo>
                    <a:cubicBezTo>
                      <a:pt x="91" y="42"/>
                      <a:pt x="91" y="41"/>
                      <a:pt x="91" y="40"/>
                    </a:cubicBezTo>
                    <a:cubicBezTo>
                      <a:pt x="91" y="39"/>
                      <a:pt x="92" y="39"/>
                      <a:pt x="92" y="39"/>
                    </a:cubicBezTo>
                    <a:cubicBezTo>
                      <a:pt x="92" y="38"/>
                      <a:pt x="92" y="38"/>
                      <a:pt x="92" y="38"/>
                    </a:cubicBezTo>
                    <a:cubicBezTo>
                      <a:pt x="92" y="38"/>
                      <a:pt x="92" y="38"/>
                      <a:pt x="92" y="38"/>
                    </a:cubicBezTo>
                    <a:cubicBezTo>
                      <a:pt x="92" y="38"/>
                      <a:pt x="92" y="38"/>
                      <a:pt x="92" y="38"/>
                    </a:cubicBezTo>
                    <a:cubicBezTo>
                      <a:pt x="93" y="38"/>
                      <a:pt x="93" y="38"/>
                      <a:pt x="94" y="38"/>
                    </a:cubicBezTo>
                    <a:cubicBezTo>
                      <a:pt x="94" y="39"/>
                      <a:pt x="95" y="40"/>
                      <a:pt x="96" y="40"/>
                    </a:cubicBezTo>
                    <a:cubicBezTo>
                      <a:pt x="97" y="42"/>
                      <a:pt x="98" y="44"/>
                      <a:pt x="98" y="46"/>
                    </a:cubicBezTo>
                    <a:cubicBezTo>
                      <a:pt x="98" y="47"/>
                      <a:pt x="99" y="48"/>
                      <a:pt x="99" y="49"/>
                    </a:cubicBezTo>
                    <a:cubicBezTo>
                      <a:pt x="99" y="49"/>
                      <a:pt x="99" y="50"/>
                      <a:pt x="99" y="50"/>
                    </a:cubicBezTo>
                    <a:cubicBezTo>
                      <a:pt x="99" y="51"/>
                      <a:pt x="99" y="51"/>
                      <a:pt x="99" y="52"/>
                    </a:cubicBezTo>
                    <a:cubicBezTo>
                      <a:pt x="99" y="53"/>
                      <a:pt x="100" y="54"/>
                      <a:pt x="100" y="55"/>
                    </a:cubicBezTo>
                    <a:cubicBezTo>
                      <a:pt x="101" y="56"/>
                      <a:pt x="101" y="57"/>
                      <a:pt x="101" y="57"/>
                    </a:cubicBezTo>
                    <a:cubicBezTo>
                      <a:pt x="102" y="57"/>
                      <a:pt x="103" y="58"/>
                      <a:pt x="103" y="58"/>
                    </a:cubicBezTo>
                    <a:cubicBezTo>
                      <a:pt x="104" y="58"/>
                      <a:pt x="104" y="58"/>
                      <a:pt x="104" y="58"/>
                    </a:cubicBezTo>
                    <a:cubicBezTo>
                      <a:pt x="103" y="59"/>
                      <a:pt x="103" y="59"/>
                      <a:pt x="103" y="59"/>
                    </a:cubicBezTo>
                    <a:cubicBezTo>
                      <a:pt x="103" y="60"/>
                      <a:pt x="102" y="61"/>
                      <a:pt x="102" y="62"/>
                    </a:cubicBezTo>
                    <a:cubicBezTo>
                      <a:pt x="101" y="64"/>
                      <a:pt x="100" y="66"/>
                      <a:pt x="100" y="68"/>
                    </a:cubicBezTo>
                    <a:cubicBezTo>
                      <a:pt x="100" y="69"/>
                      <a:pt x="100" y="71"/>
                      <a:pt x="101" y="72"/>
                    </a:cubicBezTo>
                    <a:cubicBezTo>
                      <a:pt x="101" y="73"/>
                      <a:pt x="102" y="73"/>
                      <a:pt x="102" y="74"/>
                    </a:cubicBezTo>
                    <a:cubicBezTo>
                      <a:pt x="103" y="74"/>
                      <a:pt x="104" y="75"/>
                      <a:pt x="105" y="75"/>
                    </a:cubicBezTo>
                    <a:cubicBezTo>
                      <a:pt x="105" y="75"/>
                      <a:pt x="106" y="74"/>
                      <a:pt x="107" y="74"/>
                    </a:cubicBezTo>
                    <a:cubicBezTo>
                      <a:pt x="107" y="74"/>
                      <a:pt x="108" y="73"/>
                      <a:pt x="108" y="73"/>
                    </a:cubicBezTo>
                    <a:cubicBezTo>
                      <a:pt x="109" y="72"/>
                      <a:pt x="110" y="71"/>
                      <a:pt x="111" y="70"/>
                    </a:cubicBezTo>
                    <a:cubicBezTo>
                      <a:pt x="112" y="68"/>
                      <a:pt x="113" y="66"/>
                      <a:pt x="114" y="64"/>
                    </a:cubicBezTo>
                    <a:cubicBezTo>
                      <a:pt x="114" y="62"/>
                      <a:pt x="115" y="60"/>
                      <a:pt x="116" y="58"/>
                    </a:cubicBezTo>
                    <a:cubicBezTo>
                      <a:pt x="116" y="56"/>
                      <a:pt x="116" y="56"/>
                      <a:pt x="116" y="56"/>
                    </a:cubicBezTo>
                    <a:cubicBezTo>
                      <a:pt x="117" y="55"/>
                      <a:pt x="117" y="55"/>
                      <a:pt x="117" y="55"/>
                    </a:cubicBezTo>
                    <a:cubicBezTo>
                      <a:pt x="117" y="55"/>
                      <a:pt x="117" y="55"/>
                      <a:pt x="117" y="55"/>
                    </a:cubicBezTo>
                    <a:cubicBezTo>
                      <a:pt x="117" y="55"/>
                      <a:pt x="117" y="55"/>
                      <a:pt x="117" y="55"/>
                    </a:cubicBezTo>
                    <a:cubicBezTo>
                      <a:pt x="117" y="55"/>
                      <a:pt x="118" y="55"/>
                      <a:pt x="118" y="56"/>
                    </a:cubicBezTo>
                    <a:cubicBezTo>
                      <a:pt x="120" y="56"/>
                      <a:pt x="123" y="56"/>
                      <a:pt x="125" y="55"/>
                    </a:cubicBezTo>
                    <a:cubicBezTo>
                      <a:pt x="126" y="54"/>
                      <a:pt x="127" y="54"/>
                      <a:pt x="128" y="53"/>
                    </a:cubicBezTo>
                    <a:cubicBezTo>
                      <a:pt x="129" y="53"/>
                      <a:pt x="129" y="53"/>
                      <a:pt x="129" y="53"/>
                    </a:cubicBezTo>
                    <a:cubicBezTo>
                      <a:pt x="132" y="63"/>
                      <a:pt x="132" y="73"/>
                      <a:pt x="130" y="83"/>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83" name="Rectangle 221">
                <a:extLst>
                  <a:ext uri="{FF2B5EF4-FFF2-40B4-BE49-F238E27FC236}">
                    <a16:creationId xmlns:a16="http://schemas.microsoft.com/office/drawing/2014/main" id="{43B3BFA5-3E79-4E56-B4D1-E8F50270C330}"/>
                  </a:ext>
                </a:extLst>
              </p:cNvPr>
              <p:cNvSpPr>
                <a:spLocks noChangeArrowheads="1"/>
              </p:cNvSpPr>
              <p:nvPr/>
            </p:nvSpPr>
            <p:spPr bwMode="auto">
              <a:xfrm>
                <a:off x="401638" y="1117601"/>
                <a:ext cx="1588" cy="1588"/>
              </a:xfrm>
              <a:prstGeom prst="rect">
                <a:avLst/>
              </a:pr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84" name="Freeform 222">
                <a:extLst>
                  <a:ext uri="{FF2B5EF4-FFF2-40B4-BE49-F238E27FC236}">
                    <a16:creationId xmlns:a16="http://schemas.microsoft.com/office/drawing/2014/main" id="{8AB73C96-36BA-465D-A0BA-7A82DF95E565}"/>
                  </a:ext>
                </a:extLst>
              </p:cNvPr>
              <p:cNvSpPr>
                <a:spLocks noEditPoints="1"/>
              </p:cNvSpPr>
              <p:nvPr/>
            </p:nvSpPr>
            <p:spPr bwMode="auto">
              <a:xfrm>
                <a:off x="365125" y="1181101"/>
                <a:ext cx="69850" cy="68263"/>
              </a:xfrm>
              <a:custGeom>
                <a:avLst/>
                <a:gdLst>
                  <a:gd name="T0" fmla="*/ 26 w 27"/>
                  <a:gd name="T1" fmla="*/ 2 h 26"/>
                  <a:gd name="T2" fmla="*/ 23 w 27"/>
                  <a:gd name="T3" fmla="*/ 1 h 26"/>
                  <a:gd name="T4" fmla="*/ 18 w 27"/>
                  <a:gd name="T5" fmla="*/ 1 h 26"/>
                  <a:gd name="T6" fmla="*/ 14 w 27"/>
                  <a:gd name="T7" fmla="*/ 3 h 26"/>
                  <a:gd name="T8" fmla="*/ 12 w 27"/>
                  <a:gd name="T9" fmla="*/ 4 h 26"/>
                  <a:gd name="T10" fmla="*/ 11 w 27"/>
                  <a:gd name="T11" fmla="*/ 5 h 26"/>
                  <a:gd name="T12" fmla="*/ 10 w 27"/>
                  <a:gd name="T13" fmla="*/ 5 h 26"/>
                  <a:gd name="T14" fmla="*/ 4 w 27"/>
                  <a:gd name="T15" fmla="*/ 12 h 26"/>
                  <a:gd name="T16" fmla="*/ 1 w 27"/>
                  <a:gd name="T17" fmla="*/ 16 h 26"/>
                  <a:gd name="T18" fmla="*/ 0 w 27"/>
                  <a:gd name="T19" fmla="*/ 21 h 26"/>
                  <a:gd name="T20" fmla="*/ 1 w 27"/>
                  <a:gd name="T21" fmla="*/ 23 h 26"/>
                  <a:gd name="T22" fmla="*/ 3 w 27"/>
                  <a:gd name="T23" fmla="*/ 25 h 26"/>
                  <a:gd name="T24" fmla="*/ 4 w 27"/>
                  <a:gd name="T25" fmla="*/ 25 h 26"/>
                  <a:gd name="T26" fmla="*/ 5 w 27"/>
                  <a:gd name="T27" fmla="*/ 26 h 26"/>
                  <a:gd name="T28" fmla="*/ 6 w 27"/>
                  <a:gd name="T29" fmla="*/ 26 h 26"/>
                  <a:gd name="T30" fmla="*/ 9 w 27"/>
                  <a:gd name="T31" fmla="*/ 25 h 26"/>
                  <a:gd name="T32" fmla="*/ 12 w 27"/>
                  <a:gd name="T33" fmla="*/ 22 h 26"/>
                  <a:gd name="T34" fmla="*/ 15 w 27"/>
                  <a:gd name="T35" fmla="*/ 18 h 26"/>
                  <a:gd name="T36" fmla="*/ 21 w 27"/>
                  <a:gd name="T37" fmla="*/ 13 h 26"/>
                  <a:gd name="T38" fmla="*/ 24 w 27"/>
                  <a:gd name="T39" fmla="*/ 10 h 26"/>
                  <a:gd name="T40" fmla="*/ 27 w 27"/>
                  <a:gd name="T41" fmla="*/ 5 h 26"/>
                  <a:gd name="T42" fmla="*/ 26 w 27"/>
                  <a:gd name="T43" fmla="*/ 3 h 26"/>
                  <a:gd name="T44" fmla="*/ 26 w 27"/>
                  <a:gd name="T45" fmla="*/ 2 h 26"/>
                  <a:gd name="T46" fmla="*/ 23 w 27"/>
                  <a:gd name="T47" fmla="*/ 5 h 26"/>
                  <a:gd name="T48" fmla="*/ 22 w 27"/>
                  <a:gd name="T49" fmla="*/ 8 h 26"/>
                  <a:gd name="T50" fmla="*/ 19 w 27"/>
                  <a:gd name="T51" fmla="*/ 10 h 26"/>
                  <a:gd name="T52" fmla="*/ 13 w 27"/>
                  <a:gd name="T53" fmla="*/ 16 h 26"/>
                  <a:gd name="T54" fmla="*/ 10 w 27"/>
                  <a:gd name="T55" fmla="*/ 20 h 26"/>
                  <a:gd name="T56" fmla="*/ 7 w 27"/>
                  <a:gd name="T57" fmla="*/ 22 h 26"/>
                  <a:gd name="T58" fmla="*/ 6 w 27"/>
                  <a:gd name="T59" fmla="*/ 23 h 26"/>
                  <a:gd name="T60" fmla="*/ 5 w 27"/>
                  <a:gd name="T61" fmla="*/ 22 h 26"/>
                  <a:gd name="T62" fmla="*/ 3 w 27"/>
                  <a:gd name="T63" fmla="*/ 20 h 26"/>
                  <a:gd name="T64" fmla="*/ 2 w 27"/>
                  <a:gd name="T65" fmla="*/ 20 h 26"/>
                  <a:gd name="T66" fmla="*/ 3 w 27"/>
                  <a:gd name="T67" fmla="*/ 20 h 26"/>
                  <a:gd name="T68" fmla="*/ 4 w 27"/>
                  <a:gd name="T69" fmla="*/ 17 h 26"/>
                  <a:gd name="T70" fmla="*/ 6 w 27"/>
                  <a:gd name="T71" fmla="*/ 14 h 26"/>
                  <a:gd name="T72" fmla="*/ 12 w 27"/>
                  <a:gd name="T73" fmla="*/ 8 h 26"/>
                  <a:gd name="T74" fmla="*/ 12 w 27"/>
                  <a:gd name="T75" fmla="*/ 7 h 26"/>
                  <a:gd name="T76" fmla="*/ 13 w 27"/>
                  <a:gd name="T77" fmla="*/ 7 h 26"/>
                  <a:gd name="T78" fmla="*/ 15 w 27"/>
                  <a:gd name="T79" fmla="*/ 6 h 26"/>
                  <a:gd name="T80" fmla="*/ 19 w 27"/>
                  <a:gd name="T81" fmla="*/ 4 h 26"/>
                  <a:gd name="T82" fmla="*/ 22 w 27"/>
                  <a:gd name="T83" fmla="*/ 4 h 26"/>
                  <a:gd name="T84" fmla="*/ 23 w 27"/>
                  <a:gd name="T85" fmla="*/ 4 h 26"/>
                  <a:gd name="T86" fmla="*/ 23 w 27"/>
                  <a:gd name="T87"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26">
                    <a:moveTo>
                      <a:pt x="26" y="2"/>
                    </a:moveTo>
                    <a:cubicBezTo>
                      <a:pt x="25" y="1"/>
                      <a:pt x="24" y="1"/>
                      <a:pt x="23" y="1"/>
                    </a:cubicBezTo>
                    <a:cubicBezTo>
                      <a:pt x="21" y="0"/>
                      <a:pt x="19" y="1"/>
                      <a:pt x="18" y="1"/>
                    </a:cubicBezTo>
                    <a:cubicBezTo>
                      <a:pt x="16" y="2"/>
                      <a:pt x="15" y="2"/>
                      <a:pt x="14" y="3"/>
                    </a:cubicBezTo>
                    <a:cubicBezTo>
                      <a:pt x="13" y="3"/>
                      <a:pt x="12" y="4"/>
                      <a:pt x="12" y="4"/>
                    </a:cubicBezTo>
                    <a:cubicBezTo>
                      <a:pt x="11" y="4"/>
                      <a:pt x="11" y="4"/>
                      <a:pt x="11" y="5"/>
                    </a:cubicBezTo>
                    <a:cubicBezTo>
                      <a:pt x="10" y="5"/>
                      <a:pt x="10" y="5"/>
                      <a:pt x="10" y="5"/>
                    </a:cubicBezTo>
                    <a:cubicBezTo>
                      <a:pt x="7" y="7"/>
                      <a:pt x="5" y="9"/>
                      <a:pt x="4" y="12"/>
                    </a:cubicBezTo>
                    <a:cubicBezTo>
                      <a:pt x="3" y="13"/>
                      <a:pt x="2" y="14"/>
                      <a:pt x="1" y="16"/>
                    </a:cubicBezTo>
                    <a:cubicBezTo>
                      <a:pt x="1" y="17"/>
                      <a:pt x="0" y="19"/>
                      <a:pt x="0" y="21"/>
                    </a:cubicBezTo>
                    <a:cubicBezTo>
                      <a:pt x="0" y="22"/>
                      <a:pt x="1" y="23"/>
                      <a:pt x="1" y="23"/>
                    </a:cubicBezTo>
                    <a:cubicBezTo>
                      <a:pt x="2" y="24"/>
                      <a:pt x="3" y="25"/>
                      <a:pt x="3" y="25"/>
                    </a:cubicBezTo>
                    <a:cubicBezTo>
                      <a:pt x="3" y="25"/>
                      <a:pt x="4" y="25"/>
                      <a:pt x="4" y="25"/>
                    </a:cubicBezTo>
                    <a:cubicBezTo>
                      <a:pt x="4" y="26"/>
                      <a:pt x="4" y="26"/>
                      <a:pt x="5" y="26"/>
                    </a:cubicBezTo>
                    <a:cubicBezTo>
                      <a:pt x="5" y="26"/>
                      <a:pt x="6" y="26"/>
                      <a:pt x="6" y="26"/>
                    </a:cubicBezTo>
                    <a:cubicBezTo>
                      <a:pt x="7" y="26"/>
                      <a:pt x="8" y="25"/>
                      <a:pt x="9" y="25"/>
                    </a:cubicBezTo>
                    <a:cubicBezTo>
                      <a:pt x="10" y="24"/>
                      <a:pt x="11" y="23"/>
                      <a:pt x="12" y="22"/>
                    </a:cubicBezTo>
                    <a:cubicBezTo>
                      <a:pt x="13" y="20"/>
                      <a:pt x="14" y="19"/>
                      <a:pt x="15" y="18"/>
                    </a:cubicBezTo>
                    <a:cubicBezTo>
                      <a:pt x="17" y="16"/>
                      <a:pt x="19" y="15"/>
                      <a:pt x="21" y="13"/>
                    </a:cubicBezTo>
                    <a:cubicBezTo>
                      <a:pt x="22" y="12"/>
                      <a:pt x="23" y="11"/>
                      <a:pt x="24" y="10"/>
                    </a:cubicBezTo>
                    <a:cubicBezTo>
                      <a:pt x="26" y="8"/>
                      <a:pt x="26" y="7"/>
                      <a:pt x="27" y="5"/>
                    </a:cubicBezTo>
                    <a:cubicBezTo>
                      <a:pt x="27" y="5"/>
                      <a:pt x="27" y="4"/>
                      <a:pt x="26" y="3"/>
                    </a:cubicBezTo>
                    <a:cubicBezTo>
                      <a:pt x="26" y="3"/>
                      <a:pt x="26" y="2"/>
                      <a:pt x="26" y="2"/>
                    </a:cubicBezTo>
                    <a:close/>
                    <a:moveTo>
                      <a:pt x="23" y="5"/>
                    </a:moveTo>
                    <a:cubicBezTo>
                      <a:pt x="23" y="6"/>
                      <a:pt x="23" y="7"/>
                      <a:pt x="22" y="8"/>
                    </a:cubicBezTo>
                    <a:cubicBezTo>
                      <a:pt x="21" y="9"/>
                      <a:pt x="20" y="10"/>
                      <a:pt x="19" y="10"/>
                    </a:cubicBezTo>
                    <a:cubicBezTo>
                      <a:pt x="17" y="12"/>
                      <a:pt x="15" y="14"/>
                      <a:pt x="13" y="16"/>
                    </a:cubicBezTo>
                    <a:cubicBezTo>
                      <a:pt x="12" y="17"/>
                      <a:pt x="11" y="19"/>
                      <a:pt x="10" y="20"/>
                    </a:cubicBezTo>
                    <a:cubicBezTo>
                      <a:pt x="9" y="21"/>
                      <a:pt x="8" y="22"/>
                      <a:pt x="7" y="22"/>
                    </a:cubicBezTo>
                    <a:cubicBezTo>
                      <a:pt x="7" y="23"/>
                      <a:pt x="6" y="23"/>
                      <a:pt x="6" y="23"/>
                    </a:cubicBezTo>
                    <a:cubicBezTo>
                      <a:pt x="6" y="23"/>
                      <a:pt x="5" y="23"/>
                      <a:pt x="5" y="22"/>
                    </a:cubicBezTo>
                    <a:cubicBezTo>
                      <a:pt x="4" y="22"/>
                      <a:pt x="3" y="21"/>
                      <a:pt x="3" y="20"/>
                    </a:cubicBezTo>
                    <a:cubicBezTo>
                      <a:pt x="2" y="20"/>
                      <a:pt x="2" y="20"/>
                      <a:pt x="2" y="20"/>
                    </a:cubicBezTo>
                    <a:cubicBezTo>
                      <a:pt x="3" y="20"/>
                      <a:pt x="3" y="20"/>
                      <a:pt x="3" y="20"/>
                    </a:cubicBezTo>
                    <a:cubicBezTo>
                      <a:pt x="3" y="19"/>
                      <a:pt x="4" y="18"/>
                      <a:pt x="4" y="17"/>
                    </a:cubicBezTo>
                    <a:cubicBezTo>
                      <a:pt x="5" y="16"/>
                      <a:pt x="5" y="15"/>
                      <a:pt x="6" y="14"/>
                    </a:cubicBezTo>
                    <a:cubicBezTo>
                      <a:pt x="8" y="11"/>
                      <a:pt x="10" y="9"/>
                      <a:pt x="12" y="8"/>
                    </a:cubicBezTo>
                    <a:cubicBezTo>
                      <a:pt x="12" y="8"/>
                      <a:pt x="12" y="7"/>
                      <a:pt x="12" y="7"/>
                    </a:cubicBezTo>
                    <a:cubicBezTo>
                      <a:pt x="13" y="7"/>
                      <a:pt x="13" y="7"/>
                      <a:pt x="13" y="7"/>
                    </a:cubicBezTo>
                    <a:cubicBezTo>
                      <a:pt x="14" y="6"/>
                      <a:pt x="14" y="6"/>
                      <a:pt x="15" y="6"/>
                    </a:cubicBezTo>
                    <a:cubicBezTo>
                      <a:pt x="16" y="5"/>
                      <a:pt x="18" y="5"/>
                      <a:pt x="19" y="4"/>
                    </a:cubicBezTo>
                    <a:cubicBezTo>
                      <a:pt x="20" y="4"/>
                      <a:pt x="21" y="4"/>
                      <a:pt x="22" y="4"/>
                    </a:cubicBezTo>
                    <a:cubicBezTo>
                      <a:pt x="23" y="4"/>
                      <a:pt x="23" y="4"/>
                      <a:pt x="23" y="4"/>
                    </a:cubicBezTo>
                    <a:cubicBezTo>
                      <a:pt x="23" y="4"/>
                      <a:pt x="24" y="4"/>
                      <a:pt x="23" y="5"/>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85" name="Freeform 223">
                <a:extLst>
                  <a:ext uri="{FF2B5EF4-FFF2-40B4-BE49-F238E27FC236}">
                    <a16:creationId xmlns:a16="http://schemas.microsoft.com/office/drawing/2014/main" id="{F9541391-3B28-472D-9ED7-A65A987AB48D}"/>
                  </a:ext>
                </a:extLst>
              </p:cNvPr>
              <p:cNvSpPr>
                <a:spLocks noEditPoints="1"/>
              </p:cNvSpPr>
              <p:nvPr/>
            </p:nvSpPr>
            <p:spPr bwMode="auto">
              <a:xfrm>
                <a:off x="377825" y="904876"/>
                <a:ext cx="109538" cy="188913"/>
              </a:xfrm>
              <a:custGeom>
                <a:avLst/>
                <a:gdLst>
                  <a:gd name="T0" fmla="*/ 3 w 42"/>
                  <a:gd name="T1" fmla="*/ 32 h 72"/>
                  <a:gd name="T2" fmla="*/ 7 w 42"/>
                  <a:gd name="T3" fmla="*/ 37 h 72"/>
                  <a:gd name="T4" fmla="*/ 9 w 42"/>
                  <a:gd name="T5" fmla="*/ 38 h 72"/>
                  <a:gd name="T6" fmla="*/ 10 w 42"/>
                  <a:gd name="T7" fmla="*/ 39 h 72"/>
                  <a:gd name="T8" fmla="*/ 11 w 42"/>
                  <a:gd name="T9" fmla="*/ 39 h 72"/>
                  <a:gd name="T10" fmla="*/ 21 w 42"/>
                  <a:gd name="T11" fmla="*/ 72 h 72"/>
                  <a:gd name="T12" fmla="*/ 31 w 42"/>
                  <a:gd name="T13" fmla="*/ 39 h 72"/>
                  <a:gd name="T14" fmla="*/ 32 w 42"/>
                  <a:gd name="T15" fmla="*/ 39 h 72"/>
                  <a:gd name="T16" fmla="*/ 33 w 42"/>
                  <a:gd name="T17" fmla="*/ 38 h 72"/>
                  <a:gd name="T18" fmla="*/ 35 w 42"/>
                  <a:gd name="T19" fmla="*/ 36 h 72"/>
                  <a:gd name="T20" fmla="*/ 39 w 42"/>
                  <a:gd name="T21" fmla="*/ 32 h 72"/>
                  <a:gd name="T22" fmla="*/ 42 w 42"/>
                  <a:gd name="T23" fmla="*/ 21 h 72"/>
                  <a:gd name="T24" fmla="*/ 39 w 42"/>
                  <a:gd name="T25" fmla="*/ 10 h 72"/>
                  <a:gd name="T26" fmla="*/ 31 w 42"/>
                  <a:gd name="T27" fmla="*/ 2 h 72"/>
                  <a:gd name="T28" fmla="*/ 21 w 42"/>
                  <a:gd name="T29" fmla="*/ 0 h 72"/>
                  <a:gd name="T30" fmla="*/ 10 w 42"/>
                  <a:gd name="T31" fmla="*/ 3 h 72"/>
                  <a:gd name="T32" fmla="*/ 2 w 42"/>
                  <a:gd name="T33" fmla="*/ 11 h 72"/>
                  <a:gd name="T34" fmla="*/ 0 w 42"/>
                  <a:gd name="T35" fmla="*/ 22 h 72"/>
                  <a:gd name="T36" fmla="*/ 3 w 42"/>
                  <a:gd name="T37" fmla="*/ 32 h 72"/>
                  <a:gd name="T38" fmla="*/ 5 w 42"/>
                  <a:gd name="T39" fmla="*/ 12 h 72"/>
                  <a:gd name="T40" fmla="*/ 11 w 42"/>
                  <a:gd name="T41" fmla="*/ 5 h 72"/>
                  <a:gd name="T42" fmla="*/ 30 w 42"/>
                  <a:gd name="T43" fmla="*/ 5 h 72"/>
                  <a:gd name="T44" fmla="*/ 37 w 42"/>
                  <a:gd name="T45" fmla="*/ 12 h 72"/>
                  <a:gd name="T46" fmla="*/ 39 w 42"/>
                  <a:gd name="T47" fmla="*/ 21 h 72"/>
                  <a:gd name="T48" fmla="*/ 36 w 42"/>
                  <a:gd name="T49" fmla="*/ 30 h 72"/>
                  <a:gd name="T50" fmla="*/ 33 w 42"/>
                  <a:gd name="T51" fmla="*/ 34 h 72"/>
                  <a:gd name="T52" fmla="*/ 31 w 42"/>
                  <a:gd name="T53" fmla="*/ 36 h 72"/>
                  <a:gd name="T54" fmla="*/ 30 w 42"/>
                  <a:gd name="T55" fmla="*/ 36 h 72"/>
                  <a:gd name="T56" fmla="*/ 30 w 42"/>
                  <a:gd name="T57" fmla="*/ 37 h 72"/>
                  <a:gd name="T58" fmla="*/ 29 w 42"/>
                  <a:gd name="T59" fmla="*/ 37 h 72"/>
                  <a:gd name="T60" fmla="*/ 21 w 42"/>
                  <a:gd name="T61" fmla="*/ 62 h 72"/>
                  <a:gd name="T62" fmla="*/ 13 w 42"/>
                  <a:gd name="T63" fmla="*/ 37 h 72"/>
                  <a:gd name="T64" fmla="*/ 12 w 42"/>
                  <a:gd name="T65" fmla="*/ 37 h 72"/>
                  <a:gd name="T66" fmla="*/ 12 w 42"/>
                  <a:gd name="T67" fmla="*/ 36 h 72"/>
                  <a:gd name="T68" fmla="*/ 11 w 42"/>
                  <a:gd name="T69" fmla="*/ 36 h 72"/>
                  <a:gd name="T70" fmla="*/ 9 w 42"/>
                  <a:gd name="T71" fmla="*/ 34 h 72"/>
                  <a:gd name="T72" fmla="*/ 6 w 42"/>
                  <a:gd name="T73" fmla="*/ 31 h 72"/>
                  <a:gd name="T74" fmla="*/ 3 w 42"/>
                  <a:gd name="T75" fmla="*/ 22 h 72"/>
                  <a:gd name="T76" fmla="*/ 5 w 42"/>
                  <a:gd name="T7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72">
                    <a:moveTo>
                      <a:pt x="3" y="32"/>
                    </a:moveTo>
                    <a:cubicBezTo>
                      <a:pt x="4" y="34"/>
                      <a:pt x="5" y="35"/>
                      <a:pt x="7" y="37"/>
                    </a:cubicBezTo>
                    <a:cubicBezTo>
                      <a:pt x="7" y="37"/>
                      <a:pt x="8" y="38"/>
                      <a:pt x="9" y="38"/>
                    </a:cubicBezTo>
                    <a:cubicBezTo>
                      <a:pt x="9" y="39"/>
                      <a:pt x="10" y="39"/>
                      <a:pt x="10" y="39"/>
                    </a:cubicBezTo>
                    <a:cubicBezTo>
                      <a:pt x="11" y="39"/>
                      <a:pt x="11" y="39"/>
                      <a:pt x="11" y="39"/>
                    </a:cubicBezTo>
                    <a:cubicBezTo>
                      <a:pt x="21" y="72"/>
                      <a:pt x="21" y="72"/>
                      <a:pt x="21" y="72"/>
                    </a:cubicBezTo>
                    <a:cubicBezTo>
                      <a:pt x="31" y="39"/>
                      <a:pt x="31" y="39"/>
                      <a:pt x="31" y="39"/>
                    </a:cubicBezTo>
                    <a:cubicBezTo>
                      <a:pt x="32" y="39"/>
                      <a:pt x="32" y="39"/>
                      <a:pt x="32" y="39"/>
                    </a:cubicBezTo>
                    <a:cubicBezTo>
                      <a:pt x="32" y="39"/>
                      <a:pt x="33" y="39"/>
                      <a:pt x="33" y="38"/>
                    </a:cubicBezTo>
                    <a:cubicBezTo>
                      <a:pt x="34" y="38"/>
                      <a:pt x="35" y="37"/>
                      <a:pt x="35" y="36"/>
                    </a:cubicBezTo>
                    <a:cubicBezTo>
                      <a:pt x="37" y="35"/>
                      <a:pt x="38" y="34"/>
                      <a:pt x="39" y="32"/>
                    </a:cubicBezTo>
                    <a:cubicBezTo>
                      <a:pt x="41" y="29"/>
                      <a:pt x="42" y="25"/>
                      <a:pt x="42" y="21"/>
                    </a:cubicBezTo>
                    <a:cubicBezTo>
                      <a:pt x="42" y="17"/>
                      <a:pt x="41" y="13"/>
                      <a:pt x="39" y="10"/>
                    </a:cubicBezTo>
                    <a:cubicBezTo>
                      <a:pt x="37" y="7"/>
                      <a:pt x="35" y="4"/>
                      <a:pt x="31" y="2"/>
                    </a:cubicBezTo>
                    <a:cubicBezTo>
                      <a:pt x="28" y="1"/>
                      <a:pt x="24" y="0"/>
                      <a:pt x="21" y="0"/>
                    </a:cubicBezTo>
                    <a:cubicBezTo>
                      <a:pt x="17" y="0"/>
                      <a:pt x="13" y="1"/>
                      <a:pt x="10" y="3"/>
                    </a:cubicBezTo>
                    <a:cubicBezTo>
                      <a:pt x="7" y="5"/>
                      <a:pt x="4" y="8"/>
                      <a:pt x="2" y="11"/>
                    </a:cubicBezTo>
                    <a:cubicBezTo>
                      <a:pt x="0" y="14"/>
                      <a:pt x="0" y="18"/>
                      <a:pt x="0" y="22"/>
                    </a:cubicBezTo>
                    <a:cubicBezTo>
                      <a:pt x="0" y="25"/>
                      <a:pt x="1" y="29"/>
                      <a:pt x="3" y="32"/>
                    </a:cubicBezTo>
                    <a:close/>
                    <a:moveTo>
                      <a:pt x="5" y="12"/>
                    </a:moveTo>
                    <a:cubicBezTo>
                      <a:pt x="6" y="10"/>
                      <a:pt x="9" y="7"/>
                      <a:pt x="11" y="5"/>
                    </a:cubicBezTo>
                    <a:cubicBezTo>
                      <a:pt x="17" y="2"/>
                      <a:pt x="24" y="2"/>
                      <a:pt x="30" y="5"/>
                    </a:cubicBezTo>
                    <a:cubicBezTo>
                      <a:pt x="33" y="7"/>
                      <a:pt x="35" y="9"/>
                      <a:pt x="37" y="12"/>
                    </a:cubicBezTo>
                    <a:cubicBezTo>
                      <a:pt x="38" y="14"/>
                      <a:pt x="39" y="18"/>
                      <a:pt x="39" y="21"/>
                    </a:cubicBezTo>
                    <a:cubicBezTo>
                      <a:pt x="39" y="24"/>
                      <a:pt x="38" y="27"/>
                      <a:pt x="36" y="30"/>
                    </a:cubicBezTo>
                    <a:cubicBezTo>
                      <a:pt x="35" y="32"/>
                      <a:pt x="34" y="33"/>
                      <a:pt x="33" y="34"/>
                    </a:cubicBezTo>
                    <a:cubicBezTo>
                      <a:pt x="33" y="35"/>
                      <a:pt x="32" y="35"/>
                      <a:pt x="31" y="36"/>
                    </a:cubicBezTo>
                    <a:cubicBezTo>
                      <a:pt x="31" y="36"/>
                      <a:pt x="31" y="36"/>
                      <a:pt x="30" y="36"/>
                    </a:cubicBezTo>
                    <a:cubicBezTo>
                      <a:pt x="30" y="37"/>
                      <a:pt x="30" y="37"/>
                      <a:pt x="30" y="37"/>
                    </a:cubicBezTo>
                    <a:cubicBezTo>
                      <a:pt x="29" y="37"/>
                      <a:pt x="29" y="37"/>
                      <a:pt x="29" y="37"/>
                    </a:cubicBezTo>
                    <a:cubicBezTo>
                      <a:pt x="21" y="62"/>
                      <a:pt x="21" y="62"/>
                      <a:pt x="21" y="62"/>
                    </a:cubicBezTo>
                    <a:cubicBezTo>
                      <a:pt x="13" y="37"/>
                      <a:pt x="13" y="37"/>
                      <a:pt x="13" y="37"/>
                    </a:cubicBezTo>
                    <a:cubicBezTo>
                      <a:pt x="12" y="37"/>
                      <a:pt x="12" y="37"/>
                      <a:pt x="12" y="37"/>
                    </a:cubicBezTo>
                    <a:cubicBezTo>
                      <a:pt x="12" y="36"/>
                      <a:pt x="12" y="36"/>
                      <a:pt x="12" y="36"/>
                    </a:cubicBezTo>
                    <a:cubicBezTo>
                      <a:pt x="11" y="36"/>
                      <a:pt x="11" y="36"/>
                      <a:pt x="11" y="36"/>
                    </a:cubicBezTo>
                    <a:cubicBezTo>
                      <a:pt x="10" y="35"/>
                      <a:pt x="9" y="35"/>
                      <a:pt x="9" y="34"/>
                    </a:cubicBezTo>
                    <a:cubicBezTo>
                      <a:pt x="8" y="33"/>
                      <a:pt x="7" y="32"/>
                      <a:pt x="6" y="31"/>
                    </a:cubicBezTo>
                    <a:cubicBezTo>
                      <a:pt x="4" y="28"/>
                      <a:pt x="3" y="25"/>
                      <a:pt x="3" y="22"/>
                    </a:cubicBezTo>
                    <a:cubicBezTo>
                      <a:pt x="3" y="18"/>
                      <a:pt x="3" y="15"/>
                      <a:pt x="5" y="12"/>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86" name="Freeform 224">
                <a:extLst>
                  <a:ext uri="{FF2B5EF4-FFF2-40B4-BE49-F238E27FC236}">
                    <a16:creationId xmlns:a16="http://schemas.microsoft.com/office/drawing/2014/main" id="{382A3153-D615-46C9-B8F9-B2453F36CBAC}"/>
                  </a:ext>
                </a:extLst>
              </p:cNvPr>
              <p:cNvSpPr>
                <a:spLocks noEditPoints="1"/>
              </p:cNvSpPr>
              <p:nvPr/>
            </p:nvSpPr>
            <p:spPr bwMode="auto">
              <a:xfrm>
                <a:off x="403225" y="930276"/>
                <a:ext cx="58738" cy="58738"/>
              </a:xfrm>
              <a:custGeom>
                <a:avLst/>
                <a:gdLst>
                  <a:gd name="T0" fmla="*/ 11 w 22"/>
                  <a:gd name="T1" fmla="*/ 22 h 22"/>
                  <a:gd name="T2" fmla="*/ 19 w 22"/>
                  <a:gd name="T3" fmla="*/ 19 h 22"/>
                  <a:gd name="T4" fmla="*/ 22 w 22"/>
                  <a:gd name="T5" fmla="*/ 11 h 22"/>
                  <a:gd name="T6" fmla="*/ 19 w 22"/>
                  <a:gd name="T7" fmla="*/ 3 h 22"/>
                  <a:gd name="T8" fmla="*/ 11 w 22"/>
                  <a:gd name="T9" fmla="*/ 0 h 22"/>
                  <a:gd name="T10" fmla="*/ 3 w 22"/>
                  <a:gd name="T11" fmla="*/ 3 h 22"/>
                  <a:gd name="T12" fmla="*/ 0 w 22"/>
                  <a:gd name="T13" fmla="*/ 11 h 22"/>
                  <a:gd name="T14" fmla="*/ 3 w 22"/>
                  <a:gd name="T15" fmla="*/ 19 h 22"/>
                  <a:gd name="T16" fmla="*/ 11 w 22"/>
                  <a:gd name="T17" fmla="*/ 22 h 22"/>
                  <a:gd name="T18" fmla="*/ 5 w 22"/>
                  <a:gd name="T19" fmla="*/ 5 h 22"/>
                  <a:gd name="T20" fmla="*/ 11 w 22"/>
                  <a:gd name="T21" fmla="*/ 3 h 22"/>
                  <a:gd name="T22" fmla="*/ 17 w 22"/>
                  <a:gd name="T23" fmla="*/ 5 h 22"/>
                  <a:gd name="T24" fmla="*/ 19 w 22"/>
                  <a:gd name="T25" fmla="*/ 11 h 22"/>
                  <a:gd name="T26" fmla="*/ 17 w 22"/>
                  <a:gd name="T27" fmla="*/ 17 h 22"/>
                  <a:gd name="T28" fmla="*/ 11 w 22"/>
                  <a:gd name="T29" fmla="*/ 19 h 22"/>
                  <a:gd name="T30" fmla="*/ 5 w 22"/>
                  <a:gd name="T31" fmla="*/ 17 h 22"/>
                  <a:gd name="T32" fmla="*/ 3 w 22"/>
                  <a:gd name="T33" fmla="*/ 11 h 22"/>
                  <a:gd name="T34" fmla="*/ 5 w 22"/>
                  <a:gd name="T3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2">
                    <a:moveTo>
                      <a:pt x="11" y="22"/>
                    </a:moveTo>
                    <a:cubicBezTo>
                      <a:pt x="14" y="22"/>
                      <a:pt x="17" y="21"/>
                      <a:pt x="19" y="19"/>
                    </a:cubicBezTo>
                    <a:cubicBezTo>
                      <a:pt x="21" y="17"/>
                      <a:pt x="22" y="14"/>
                      <a:pt x="22" y="11"/>
                    </a:cubicBezTo>
                    <a:cubicBezTo>
                      <a:pt x="22" y="8"/>
                      <a:pt x="21" y="5"/>
                      <a:pt x="19" y="3"/>
                    </a:cubicBezTo>
                    <a:cubicBezTo>
                      <a:pt x="17" y="1"/>
                      <a:pt x="14" y="0"/>
                      <a:pt x="11" y="0"/>
                    </a:cubicBezTo>
                    <a:cubicBezTo>
                      <a:pt x="8" y="0"/>
                      <a:pt x="5" y="1"/>
                      <a:pt x="3" y="3"/>
                    </a:cubicBezTo>
                    <a:cubicBezTo>
                      <a:pt x="1" y="5"/>
                      <a:pt x="0" y="8"/>
                      <a:pt x="0" y="11"/>
                    </a:cubicBezTo>
                    <a:cubicBezTo>
                      <a:pt x="0" y="14"/>
                      <a:pt x="1" y="17"/>
                      <a:pt x="3" y="19"/>
                    </a:cubicBezTo>
                    <a:cubicBezTo>
                      <a:pt x="5" y="21"/>
                      <a:pt x="8" y="22"/>
                      <a:pt x="11" y="22"/>
                    </a:cubicBezTo>
                    <a:close/>
                    <a:moveTo>
                      <a:pt x="5" y="5"/>
                    </a:moveTo>
                    <a:cubicBezTo>
                      <a:pt x="7" y="3"/>
                      <a:pt x="9" y="3"/>
                      <a:pt x="11" y="3"/>
                    </a:cubicBezTo>
                    <a:cubicBezTo>
                      <a:pt x="13" y="3"/>
                      <a:pt x="15" y="3"/>
                      <a:pt x="17" y="5"/>
                    </a:cubicBezTo>
                    <a:cubicBezTo>
                      <a:pt x="18" y="7"/>
                      <a:pt x="19" y="9"/>
                      <a:pt x="19" y="11"/>
                    </a:cubicBezTo>
                    <a:cubicBezTo>
                      <a:pt x="19" y="13"/>
                      <a:pt x="18" y="15"/>
                      <a:pt x="17" y="17"/>
                    </a:cubicBezTo>
                    <a:cubicBezTo>
                      <a:pt x="15" y="18"/>
                      <a:pt x="13" y="19"/>
                      <a:pt x="11" y="19"/>
                    </a:cubicBezTo>
                    <a:cubicBezTo>
                      <a:pt x="9" y="19"/>
                      <a:pt x="7" y="18"/>
                      <a:pt x="5" y="17"/>
                    </a:cubicBezTo>
                    <a:cubicBezTo>
                      <a:pt x="4" y="15"/>
                      <a:pt x="3" y="13"/>
                      <a:pt x="3" y="11"/>
                    </a:cubicBezTo>
                    <a:cubicBezTo>
                      <a:pt x="3" y="9"/>
                      <a:pt x="4" y="7"/>
                      <a:pt x="5" y="5"/>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87" name="Freeform 225">
                <a:extLst>
                  <a:ext uri="{FF2B5EF4-FFF2-40B4-BE49-F238E27FC236}">
                    <a16:creationId xmlns:a16="http://schemas.microsoft.com/office/drawing/2014/main" id="{091896EF-BE49-4174-B0D1-547FAE477CE7}"/>
                  </a:ext>
                </a:extLst>
              </p:cNvPr>
              <p:cNvSpPr>
                <a:spLocks noEditPoints="1"/>
              </p:cNvSpPr>
              <p:nvPr/>
            </p:nvSpPr>
            <p:spPr bwMode="auto">
              <a:xfrm>
                <a:off x="417513" y="944564"/>
                <a:ext cx="28575" cy="28575"/>
              </a:xfrm>
              <a:custGeom>
                <a:avLst/>
                <a:gdLst>
                  <a:gd name="T0" fmla="*/ 6 w 11"/>
                  <a:gd name="T1" fmla="*/ 11 h 11"/>
                  <a:gd name="T2" fmla="*/ 10 w 11"/>
                  <a:gd name="T3" fmla="*/ 10 h 11"/>
                  <a:gd name="T4" fmla="*/ 11 w 11"/>
                  <a:gd name="T5" fmla="*/ 6 h 11"/>
                  <a:gd name="T6" fmla="*/ 10 w 11"/>
                  <a:gd name="T7" fmla="*/ 2 h 11"/>
                  <a:gd name="T8" fmla="*/ 6 w 11"/>
                  <a:gd name="T9" fmla="*/ 0 h 11"/>
                  <a:gd name="T10" fmla="*/ 2 w 11"/>
                  <a:gd name="T11" fmla="*/ 2 h 11"/>
                  <a:gd name="T12" fmla="*/ 0 w 11"/>
                  <a:gd name="T13" fmla="*/ 6 h 11"/>
                  <a:gd name="T14" fmla="*/ 2 w 11"/>
                  <a:gd name="T15" fmla="*/ 10 h 11"/>
                  <a:gd name="T16" fmla="*/ 6 w 11"/>
                  <a:gd name="T17" fmla="*/ 11 h 11"/>
                  <a:gd name="T18" fmla="*/ 6 w 11"/>
                  <a:gd name="T19" fmla="*/ 3 h 11"/>
                  <a:gd name="T20" fmla="*/ 8 w 11"/>
                  <a:gd name="T21" fmla="*/ 6 h 11"/>
                  <a:gd name="T22" fmla="*/ 6 w 11"/>
                  <a:gd name="T23" fmla="*/ 8 h 11"/>
                  <a:gd name="T24" fmla="*/ 4 w 11"/>
                  <a:gd name="T25" fmla="*/ 6 h 11"/>
                  <a:gd name="T26" fmla="*/ 6 w 11"/>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6" y="11"/>
                    </a:moveTo>
                    <a:cubicBezTo>
                      <a:pt x="7" y="11"/>
                      <a:pt x="9" y="11"/>
                      <a:pt x="10" y="10"/>
                    </a:cubicBezTo>
                    <a:cubicBezTo>
                      <a:pt x="11" y="9"/>
                      <a:pt x="11" y="7"/>
                      <a:pt x="11" y="6"/>
                    </a:cubicBezTo>
                    <a:cubicBezTo>
                      <a:pt x="11" y="4"/>
                      <a:pt x="11" y="3"/>
                      <a:pt x="10" y="2"/>
                    </a:cubicBezTo>
                    <a:cubicBezTo>
                      <a:pt x="9" y="1"/>
                      <a:pt x="7" y="0"/>
                      <a:pt x="6" y="0"/>
                    </a:cubicBezTo>
                    <a:cubicBezTo>
                      <a:pt x="4" y="0"/>
                      <a:pt x="3" y="1"/>
                      <a:pt x="2" y="2"/>
                    </a:cubicBezTo>
                    <a:cubicBezTo>
                      <a:pt x="1" y="3"/>
                      <a:pt x="0" y="4"/>
                      <a:pt x="0" y="6"/>
                    </a:cubicBezTo>
                    <a:cubicBezTo>
                      <a:pt x="0" y="7"/>
                      <a:pt x="1" y="9"/>
                      <a:pt x="2" y="10"/>
                    </a:cubicBezTo>
                    <a:cubicBezTo>
                      <a:pt x="3" y="11"/>
                      <a:pt x="4" y="11"/>
                      <a:pt x="6" y="11"/>
                    </a:cubicBezTo>
                    <a:close/>
                    <a:moveTo>
                      <a:pt x="6" y="3"/>
                    </a:moveTo>
                    <a:cubicBezTo>
                      <a:pt x="7" y="3"/>
                      <a:pt x="8" y="5"/>
                      <a:pt x="8" y="6"/>
                    </a:cubicBezTo>
                    <a:cubicBezTo>
                      <a:pt x="8" y="7"/>
                      <a:pt x="7" y="8"/>
                      <a:pt x="6" y="8"/>
                    </a:cubicBezTo>
                    <a:cubicBezTo>
                      <a:pt x="5" y="8"/>
                      <a:pt x="3" y="7"/>
                      <a:pt x="4" y="6"/>
                    </a:cubicBezTo>
                    <a:cubicBezTo>
                      <a:pt x="3" y="5"/>
                      <a:pt x="5" y="3"/>
                      <a:pt x="6" y="3"/>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88" name="Freeform 226">
                <a:extLst>
                  <a:ext uri="{FF2B5EF4-FFF2-40B4-BE49-F238E27FC236}">
                    <a16:creationId xmlns:a16="http://schemas.microsoft.com/office/drawing/2014/main" id="{7AE805DD-5009-4B35-8EB2-09FD54188D19}"/>
                  </a:ext>
                </a:extLst>
              </p:cNvPr>
              <p:cNvSpPr>
                <a:spLocks/>
              </p:cNvSpPr>
              <p:nvPr/>
            </p:nvSpPr>
            <p:spPr bwMode="auto">
              <a:xfrm>
                <a:off x="290513" y="1338264"/>
                <a:ext cx="14288" cy="7938"/>
              </a:xfrm>
              <a:custGeom>
                <a:avLst/>
                <a:gdLst>
                  <a:gd name="T0" fmla="*/ 0 w 5"/>
                  <a:gd name="T1" fmla="*/ 3 h 3"/>
                  <a:gd name="T2" fmla="*/ 5 w 5"/>
                  <a:gd name="T3" fmla="*/ 3 h 3"/>
                  <a:gd name="T4" fmla="*/ 5 w 5"/>
                  <a:gd name="T5" fmla="*/ 0 h 3"/>
                  <a:gd name="T6" fmla="*/ 1 w 5"/>
                  <a:gd name="T7" fmla="*/ 0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cubicBezTo>
                      <a:pt x="2" y="3"/>
                      <a:pt x="4" y="3"/>
                      <a:pt x="5" y="3"/>
                    </a:cubicBezTo>
                    <a:cubicBezTo>
                      <a:pt x="5" y="0"/>
                      <a:pt x="5" y="0"/>
                      <a:pt x="5" y="0"/>
                    </a:cubicBezTo>
                    <a:cubicBezTo>
                      <a:pt x="4" y="0"/>
                      <a:pt x="2" y="0"/>
                      <a:pt x="1" y="0"/>
                    </a:cubicBezTo>
                    <a:lnTo>
                      <a:pt x="0" y="3"/>
                    </a:ln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89" name="Freeform 227">
                <a:extLst>
                  <a:ext uri="{FF2B5EF4-FFF2-40B4-BE49-F238E27FC236}">
                    <a16:creationId xmlns:a16="http://schemas.microsoft.com/office/drawing/2014/main" id="{9B40C85D-31F1-4F80-A2E2-DFEDBE250BFB}"/>
                  </a:ext>
                </a:extLst>
              </p:cNvPr>
              <p:cNvSpPr>
                <a:spLocks/>
              </p:cNvSpPr>
              <p:nvPr/>
            </p:nvSpPr>
            <p:spPr bwMode="auto">
              <a:xfrm>
                <a:off x="265113" y="1335089"/>
                <a:ext cx="15875" cy="11113"/>
              </a:xfrm>
              <a:custGeom>
                <a:avLst/>
                <a:gdLst>
                  <a:gd name="T0" fmla="*/ 0 w 6"/>
                  <a:gd name="T1" fmla="*/ 3 h 4"/>
                  <a:gd name="T2" fmla="*/ 5 w 6"/>
                  <a:gd name="T3" fmla="*/ 4 h 4"/>
                  <a:gd name="T4" fmla="*/ 6 w 6"/>
                  <a:gd name="T5" fmla="*/ 1 h 4"/>
                  <a:gd name="T6" fmla="*/ 1 w 6"/>
                  <a:gd name="T7" fmla="*/ 0 h 4"/>
                  <a:gd name="T8" fmla="*/ 0 w 6"/>
                  <a:gd name="T9" fmla="*/ 3 h 4"/>
                </a:gdLst>
                <a:ahLst/>
                <a:cxnLst>
                  <a:cxn ang="0">
                    <a:pos x="T0" y="T1"/>
                  </a:cxn>
                  <a:cxn ang="0">
                    <a:pos x="T2" y="T3"/>
                  </a:cxn>
                  <a:cxn ang="0">
                    <a:pos x="T4" y="T5"/>
                  </a:cxn>
                  <a:cxn ang="0">
                    <a:pos x="T6" y="T7"/>
                  </a:cxn>
                  <a:cxn ang="0">
                    <a:pos x="T8" y="T9"/>
                  </a:cxn>
                </a:cxnLst>
                <a:rect l="0" t="0" r="r" b="b"/>
                <a:pathLst>
                  <a:path w="6" h="4">
                    <a:moveTo>
                      <a:pt x="0" y="3"/>
                    </a:moveTo>
                    <a:cubicBezTo>
                      <a:pt x="2" y="3"/>
                      <a:pt x="4" y="4"/>
                      <a:pt x="5" y="4"/>
                    </a:cubicBezTo>
                    <a:cubicBezTo>
                      <a:pt x="6" y="1"/>
                      <a:pt x="6" y="1"/>
                      <a:pt x="6" y="1"/>
                    </a:cubicBezTo>
                    <a:cubicBezTo>
                      <a:pt x="4" y="0"/>
                      <a:pt x="3" y="0"/>
                      <a:pt x="1" y="0"/>
                    </a:cubicBezTo>
                    <a:lnTo>
                      <a:pt x="0" y="3"/>
                    </a:ln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90" name="Freeform 228">
                <a:extLst>
                  <a:ext uri="{FF2B5EF4-FFF2-40B4-BE49-F238E27FC236}">
                    <a16:creationId xmlns:a16="http://schemas.microsoft.com/office/drawing/2014/main" id="{00C917EA-FD66-4D88-A740-BCA9901F6388}"/>
                  </a:ext>
                </a:extLst>
              </p:cNvPr>
              <p:cNvSpPr>
                <a:spLocks/>
              </p:cNvSpPr>
              <p:nvPr/>
            </p:nvSpPr>
            <p:spPr bwMode="auto">
              <a:xfrm>
                <a:off x="241300" y="1327151"/>
                <a:ext cx="12700" cy="14288"/>
              </a:xfrm>
              <a:custGeom>
                <a:avLst/>
                <a:gdLst>
                  <a:gd name="T0" fmla="*/ 0 w 5"/>
                  <a:gd name="T1" fmla="*/ 3 h 5"/>
                  <a:gd name="T2" fmla="*/ 4 w 5"/>
                  <a:gd name="T3" fmla="*/ 5 h 5"/>
                  <a:gd name="T4" fmla="*/ 5 w 5"/>
                  <a:gd name="T5" fmla="*/ 2 h 5"/>
                  <a:gd name="T6" fmla="*/ 1 w 5"/>
                  <a:gd name="T7" fmla="*/ 0 h 5"/>
                  <a:gd name="T8" fmla="*/ 0 w 5"/>
                  <a:gd name="T9" fmla="*/ 3 h 5"/>
                </a:gdLst>
                <a:ahLst/>
                <a:cxnLst>
                  <a:cxn ang="0">
                    <a:pos x="T0" y="T1"/>
                  </a:cxn>
                  <a:cxn ang="0">
                    <a:pos x="T2" y="T3"/>
                  </a:cxn>
                  <a:cxn ang="0">
                    <a:pos x="T4" y="T5"/>
                  </a:cxn>
                  <a:cxn ang="0">
                    <a:pos x="T6" y="T7"/>
                  </a:cxn>
                  <a:cxn ang="0">
                    <a:pos x="T8" y="T9"/>
                  </a:cxn>
                </a:cxnLst>
                <a:rect l="0" t="0" r="r" b="b"/>
                <a:pathLst>
                  <a:path w="5" h="5">
                    <a:moveTo>
                      <a:pt x="0" y="3"/>
                    </a:moveTo>
                    <a:cubicBezTo>
                      <a:pt x="1" y="4"/>
                      <a:pt x="3" y="4"/>
                      <a:pt x="4" y="5"/>
                    </a:cubicBezTo>
                    <a:cubicBezTo>
                      <a:pt x="5" y="2"/>
                      <a:pt x="5" y="2"/>
                      <a:pt x="5" y="2"/>
                    </a:cubicBezTo>
                    <a:cubicBezTo>
                      <a:pt x="4" y="1"/>
                      <a:pt x="2" y="1"/>
                      <a:pt x="1" y="0"/>
                    </a:cubicBezTo>
                    <a:lnTo>
                      <a:pt x="0" y="3"/>
                    </a:ln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91" name="Freeform 229">
                <a:extLst>
                  <a:ext uri="{FF2B5EF4-FFF2-40B4-BE49-F238E27FC236}">
                    <a16:creationId xmlns:a16="http://schemas.microsoft.com/office/drawing/2014/main" id="{04AD99CE-4BE8-4B0E-AFA7-882DDB25F9D4}"/>
                  </a:ext>
                </a:extLst>
              </p:cNvPr>
              <p:cNvSpPr>
                <a:spLocks/>
              </p:cNvSpPr>
              <p:nvPr/>
            </p:nvSpPr>
            <p:spPr bwMode="auto">
              <a:xfrm>
                <a:off x="214313" y="1319214"/>
                <a:ext cx="15875" cy="14288"/>
              </a:xfrm>
              <a:custGeom>
                <a:avLst/>
                <a:gdLst>
                  <a:gd name="T0" fmla="*/ 0 w 6"/>
                  <a:gd name="T1" fmla="*/ 2 h 5"/>
                  <a:gd name="T2" fmla="*/ 5 w 6"/>
                  <a:gd name="T3" fmla="*/ 5 h 5"/>
                  <a:gd name="T4" fmla="*/ 6 w 6"/>
                  <a:gd name="T5" fmla="*/ 2 h 5"/>
                  <a:gd name="T6" fmla="*/ 2 w 6"/>
                  <a:gd name="T7" fmla="*/ 0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2" y="3"/>
                      <a:pt x="3" y="4"/>
                      <a:pt x="5" y="5"/>
                    </a:cubicBezTo>
                    <a:cubicBezTo>
                      <a:pt x="6" y="2"/>
                      <a:pt x="6" y="2"/>
                      <a:pt x="6" y="2"/>
                    </a:cubicBezTo>
                    <a:cubicBezTo>
                      <a:pt x="5" y="1"/>
                      <a:pt x="3" y="0"/>
                      <a:pt x="2" y="0"/>
                    </a:cubicBezTo>
                    <a:lnTo>
                      <a:pt x="0" y="2"/>
                    </a:ln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92" name="Freeform 230">
                <a:extLst>
                  <a:ext uri="{FF2B5EF4-FFF2-40B4-BE49-F238E27FC236}">
                    <a16:creationId xmlns:a16="http://schemas.microsoft.com/office/drawing/2014/main" id="{AF34BE65-2454-4F37-BA1C-2D7E353F2B24}"/>
                  </a:ext>
                </a:extLst>
              </p:cNvPr>
              <p:cNvSpPr>
                <a:spLocks/>
              </p:cNvSpPr>
              <p:nvPr/>
            </p:nvSpPr>
            <p:spPr bwMode="auto">
              <a:xfrm>
                <a:off x="193675" y="1306514"/>
                <a:ext cx="14288" cy="12700"/>
              </a:xfrm>
              <a:custGeom>
                <a:avLst/>
                <a:gdLst>
                  <a:gd name="T0" fmla="*/ 0 w 5"/>
                  <a:gd name="T1" fmla="*/ 2 h 5"/>
                  <a:gd name="T2" fmla="*/ 4 w 5"/>
                  <a:gd name="T3" fmla="*/ 5 h 5"/>
                  <a:gd name="T4" fmla="*/ 5 w 5"/>
                  <a:gd name="T5" fmla="*/ 2 h 5"/>
                  <a:gd name="T6" fmla="*/ 1 w 5"/>
                  <a:gd name="T7" fmla="*/ 0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1" y="3"/>
                      <a:pt x="2" y="4"/>
                      <a:pt x="4" y="5"/>
                    </a:cubicBezTo>
                    <a:cubicBezTo>
                      <a:pt x="5" y="2"/>
                      <a:pt x="5" y="2"/>
                      <a:pt x="5" y="2"/>
                    </a:cubicBezTo>
                    <a:cubicBezTo>
                      <a:pt x="4" y="2"/>
                      <a:pt x="3" y="1"/>
                      <a:pt x="1" y="0"/>
                    </a:cubicBezTo>
                    <a:lnTo>
                      <a:pt x="0" y="2"/>
                    </a:ln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93" name="Freeform 231">
                <a:extLst>
                  <a:ext uri="{FF2B5EF4-FFF2-40B4-BE49-F238E27FC236}">
                    <a16:creationId xmlns:a16="http://schemas.microsoft.com/office/drawing/2014/main" id="{11802E73-832D-4A18-AB2C-416506BA158D}"/>
                  </a:ext>
                </a:extLst>
              </p:cNvPr>
              <p:cNvSpPr>
                <a:spLocks/>
              </p:cNvSpPr>
              <p:nvPr/>
            </p:nvSpPr>
            <p:spPr bwMode="auto">
              <a:xfrm>
                <a:off x="173038" y="1290639"/>
                <a:ext cx="12700" cy="12700"/>
              </a:xfrm>
              <a:custGeom>
                <a:avLst/>
                <a:gdLst>
                  <a:gd name="T0" fmla="*/ 0 w 5"/>
                  <a:gd name="T1" fmla="*/ 2 h 5"/>
                  <a:gd name="T2" fmla="*/ 4 w 5"/>
                  <a:gd name="T3" fmla="*/ 5 h 5"/>
                  <a:gd name="T4" fmla="*/ 5 w 5"/>
                  <a:gd name="T5" fmla="*/ 3 h 5"/>
                  <a:gd name="T6" fmla="*/ 2 w 5"/>
                  <a:gd name="T7" fmla="*/ 0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1" y="3"/>
                      <a:pt x="2" y="4"/>
                      <a:pt x="4" y="5"/>
                    </a:cubicBezTo>
                    <a:cubicBezTo>
                      <a:pt x="5" y="3"/>
                      <a:pt x="5" y="3"/>
                      <a:pt x="5" y="3"/>
                    </a:cubicBezTo>
                    <a:cubicBezTo>
                      <a:pt x="4" y="2"/>
                      <a:pt x="3" y="1"/>
                      <a:pt x="2" y="0"/>
                    </a:cubicBezTo>
                    <a:lnTo>
                      <a:pt x="0" y="2"/>
                    </a:ln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94" name="Freeform 232">
                <a:extLst>
                  <a:ext uri="{FF2B5EF4-FFF2-40B4-BE49-F238E27FC236}">
                    <a16:creationId xmlns:a16="http://schemas.microsoft.com/office/drawing/2014/main" id="{F74B87CB-5EC5-4641-AB33-E1822B678F4E}"/>
                  </a:ext>
                </a:extLst>
              </p:cNvPr>
              <p:cNvSpPr>
                <a:spLocks/>
              </p:cNvSpPr>
              <p:nvPr/>
            </p:nvSpPr>
            <p:spPr bwMode="auto">
              <a:xfrm>
                <a:off x="153988" y="1273176"/>
                <a:ext cx="14288" cy="14288"/>
              </a:xfrm>
              <a:custGeom>
                <a:avLst/>
                <a:gdLst>
                  <a:gd name="T0" fmla="*/ 0 w 5"/>
                  <a:gd name="T1" fmla="*/ 2 h 6"/>
                  <a:gd name="T2" fmla="*/ 3 w 5"/>
                  <a:gd name="T3" fmla="*/ 6 h 6"/>
                  <a:gd name="T4" fmla="*/ 5 w 5"/>
                  <a:gd name="T5" fmla="*/ 4 h 6"/>
                  <a:gd name="T6" fmla="*/ 2 w 5"/>
                  <a:gd name="T7" fmla="*/ 0 h 6"/>
                  <a:gd name="T8" fmla="*/ 0 w 5"/>
                  <a:gd name="T9" fmla="*/ 2 h 6"/>
                </a:gdLst>
                <a:ahLst/>
                <a:cxnLst>
                  <a:cxn ang="0">
                    <a:pos x="T0" y="T1"/>
                  </a:cxn>
                  <a:cxn ang="0">
                    <a:pos x="T2" y="T3"/>
                  </a:cxn>
                  <a:cxn ang="0">
                    <a:pos x="T4" y="T5"/>
                  </a:cxn>
                  <a:cxn ang="0">
                    <a:pos x="T6" y="T7"/>
                  </a:cxn>
                  <a:cxn ang="0">
                    <a:pos x="T8" y="T9"/>
                  </a:cxn>
                </a:cxnLst>
                <a:rect l="0" t="0" r="r" b="b"/>
                <a:pathLst>
                  <a:path w="5" h="6">
                    <a:moveTo>
                      <a:pt x="0" y="2"/>
                    </a:moveTo>
                    <a:cubicBezTo>
                      <a:pt x="1" y="3"/>
                      <a:pt x="2" y="5"/>
                      <a:pt x="3" y="6"/>
                    </a:cubicBezTo>
                    <a:cubicBezTo>
                      <a:pt x="5" y="4"/>
                      <a:pt x="5" y="4"/>
                      <a:pt x="5" y="4"/>
                    </a:cubicBezTo>
                    <a:cubicBezTo>
                      <a:pt x="4" y="2"/>
                      <a:pt x="3" y="1"/>
                      <a:pt x="2" y="0"/>
                    </a:cubicBezTo>
                    <a:lnTo>
                      <a:pt x="0" y="2"/>
                    </a:ln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95" name="Freeform 233">
                <a:extLst>
                  <a:ext uri="{FF2B5EF4-FFF2-40B4-BE49-F238E27FC236}">
                    <a16:creationId xmlns:a16="http://schemas.microsoft.com/office/drawing/2014/main" id="{7A4B43DE-BE8E-40DE-AF89-9507BADA7529}"/>
                  </a:ext>
                </a:extLst>
              </p:cNvPr>
              <p:cNvSpPr>
                <a:spLocks/>
              </p:cNvSpPr>
              <p:nvPr/>
            </p:nvSpPr>
            <p:spPr bwMode="auto">
              <a:xfrm>
                <a:off x="139700" y="1250951"/>
                <a:ext cx="12700" cy="15875"/>
              </a:xfrm>
              <a:custGeom>
                <a:avLst/>
                <a:gdLst>
                  <a:gd name="T0" fmla="*/ 0 w 5"/>
                  <a:gd name="T1" fmla="*/ 2 h 6"/>
                  <a:gd name="T2" fmla="*/ 2 w 5"/>
                  <a:gd name="T3" fmla="*/ 6 h 6"/>
                  <a:gd name="T4" fmla="*/ 5 w 5"/>
                  <a:gd name="T5" fmla="*/ 4 h 6"/>
                  <a:gd name="T6" fmla="*/ 2 w 5"/>
                  <a:gd name="T7" fmla="*/ 0 h 6"/>
                  <a:gd name="T8" fmla="*/ 0 w 5"/>
                  <a:gd name="T9" fmla="*/ 2 h 6"/>
                </a:gdLst>
                <a:ahLst/>
                <a:cxnLst>
                  <a:cxn ang="0">
                    <a:pos x="T0" y="T1"/>
                  </a:cxn>
                  <a:cxn ang="0">
                    <a:pos x="T2" y="T3"/>
                  </a:cxn>
                  <a:cxn ang="0">
                    <a:pos x="T4" y="T5"/>
                  </a:cxn>
                  <a:cxn ang="0">
                    <a:pos x="T6" y="T7"/>
                  </a:cxn>
                  <a:cxn ang="0">
                    <a:pos x="T8" y="T9"/>
                  </a:cxn>
                </a:cxnLst>
                <a:rect l="0" t="0" r="r" b="b"/>
                <a:pathLst>
                  <a:path w="5" h="6">
                    <a:moveTo>
                      <a:pt x="0" y="2"/>
                    </a:moveTo>
                    <a:cubicBezTo>
                      <a:pt x="0" y="3"/>
                      <a:pt x="1" y="5"/>
                      <a:pt x="2" y="6"/>
                    </a:cubicBezTo>
                    <a:cubicBezTo>
                      <a:pt x="5" y="4"/>
                      <a:pt x="5" y="4"/>
                      <a:pt x="5" y="4"/>
                    </a:cubicBezTo>
                    <a:cubicBezTo>
                      <a:pt x="4" y="3"/>
                      <a:pt x="3" y="2"/>
                      <a:pt x="2" y="0"/>
                    </a:cubicBezTo>
                    <a:lnTo>
                      <a:pt x="0" y="2"/>
                    </a:ln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96" name="Freeform 234">
                <a:extLst>
                  <a:ext uri="{FF2B5EF4-FFF2-40B4-BE49-F238E27FC236}">
                    <a16:creationId xmlns:a16="http://schemas.microsoft.com/office/drawing/2014/main" id="{18818297-5786-45FD-A189-4C9326BC4D5C}"/>
                  </a:ext>
                </a:extLst>
              </p:cNvPr>
              <p:cNvSpPr>
                <a:spLocks/>
              </p:cNvSpPr>
              <p:nvPr/>
            </p:nvSpPr>
            <p:spPr bwMode="auto">
              <a:xfrm>
                <a:off x="125413" y="1230314"/>
                <a:ext cx="14288" cy="15875"/>
              </a:xfrm>
              <a:custGeom>
                <a:avLst/>
                <a:gdLst>
                  <a:gd name="T0" fmla="*/ 2 w 5"/>
                  <a:gd name="T1" fmla="*/ 0 h 6"/>
                  <a:gd name="T2" fmla="*/ 0 w 5"/>
                  <a:gd name="T3" fmla="*/ 1 h 6"/>
                  <a:gd name="T4" fmla="*/ 2 w 5"/>
                  <a:gd name="T5" fmla="*/ 6 h 6"/>
                  <a:gd name="T6" fmla="*/ 5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0" y="1"/>
                      <a:pt x="0" y="1"/>
                      <a:pt x="0" y="1"/>
                    </a:cubicBezTo>
                    <a:cubicBezTo>
                      <a:pt x="0" y="3"/>
                      <a:pt x="1" y="4"/>
                      <a:pt x="2" y="6"/>
                    </a:cubicBezTo>
                    <a:cubicBezTo>
                      <a:pt x="5" y="4"/>
                      <a:pt x="5" y="4"/>
                      <a:pt x="5" y="4"/>
                    </a:cubicBezTo>
                    <a:cubicBezTo>
                      <a:pt x="4" y="3"/>
                      <a:pt x="3" y="1"/>
                      <a:pt x="2" y="0"/>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97" name="Freeform 235">
                <a:extLst>
                  <a:ext uri="{FF2B5EF4-FFF2-40B4-BE49-F238E27FC236}">
                    <a16:creationId xmlns:a16="http://schemas.microsoft.com/office/drawing/2014/main" id="{F56B2F3C-9767-496E-95AA-A9FD51BEFB0E}"/>
                  </a:ext>
                </a:extLst>
              </p:cNvPr>
              <p:cNvSpPr>
                <a:spLocks/>
              </p:cNvSpPr>
              <p:nvPr/>
            </p:nvSpPr>
            <p:spPr bwMode="auto">
              <a:xfrm>
                <a:off x="115888" y="1206501"/>
                <a:ext cx="9525" cy="15875"/>
              </a:xfrm>
              <a:custGeom>
                <a:avLst/>
                <a:gdLst>
                  <a:gd name="T0" fmla="*/ 3 w 4"/>
                  <a:gd name="T1" fmla="*/ 0 h 6"/>
                  <a:gd name="T2" fmla="*/ 0 w 4"/>
                  <a:gd name="T3" fmla="*/ 1 h 6"/>
                  <a:gd name="T4" fmla="*/ 1 w 4"/>
                  <a:gd name="T5" fmla="*/ 6 h 6"/>
                  <a:gd name="T6" fmla="*/ 4 w 4"/>
                  <a:gd name="T7" fmla="*/ 4 h 6"/>
                  <a:gd name="T8" fmla="*/ 3 w 4"/>
                  <a:gd name="T9" fmla="*/ 0 h 6"/>
                </a:gdLst>
                <a:ahLst/>
                <a:cxnLst>
                  <a:cxn ang="0">
                    <a:pos x="T0" y="T1"/>
                  </a:cxn>
                  <a:cxn ang="0">
                    <a:pos x="T2" y="T3"/>
                  </a:cxn>
                  <a:cxn ang="0">
                    <a:pos x="T4" y="T5"/>
                  </a:cxn>
                  <a:cxn ang="0">
                    <a:pos x="T6" y="T7"/>
                  </a:cxn>
                  <a:cxn ang="0">
                    <a:pos x="T8" y="T9"/>
                  </a:cxn>
                </a:cxnLst>
                <a:rect l="0" t="0" r="r" b="b"/>
                <a:pathLst>
                  <a:path w="4" h="6">
                    <a:moveTo>
                      <a:pt x="3" y="0"/>
                    </a:moveTo>
                    <a:cubicBezTo>
                      <a:pt x="0" y="1"/>
                      <a:pt x="0" y="1"/>
                      <a:pt x="0" y="1"/>
                    </a:cubicBezTo>
                    <a:cubicBezTo>
                      <a:pt x="0" y="3"/>
                      <a:pt x="1" y="4"/>
                      <a:pt x="1" y="6"/>
                    </a:cubicBezTo>
                    <a:cubicBezTo>
                      <a:pt x="4" y="4"/>
                      <a:pt x="4" y="4"/>
                      <a:pt x="4" y="4"/>
                    </a:cubicBezTo>
                    <a:cubicBezTo>
                      <a:pt x="4" y="3"/>
                      <a:pt x="3" y="1"/>
                      <a:pt x="3" y="0"/>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98" name="Freeform 236">
                <a:extLst>
                  <a:ext uri="{FF2B5EF4-FFF2-40B4-BE49-F238E27FC236}">
                    <a16:creationId xmlns:a16="http://schemas.microsoft.com/office/drawing/2014/main" id="{379441DB-B868-4390-B41E-474285E9DAF2}"/>
                  </a:ext>
                </a:extLst>
              </p:cNvPr>
              <p:cNvSpPr>
                <a:spLocks/>
              </p:cNvSpPr>
              <p:nvPr/>
            </p:nvSpPr>
            <p:spPr bwMode="auto">
              <a:xfrm>
                <a:off x="107950" y="1182689"/>
                <a:ext cx="9525" cy="14288"/>
              </a:xfrm>
              <a:custGeom>
                <a:avLst/>
                <a:gdLst>
                  <a:gd name="T0" fmla="*/ 3 w 4"/>
                  <a:gd name="T1" fmla="*/ 0 h 5"/>
                  <a:gd name="T2" fmla="*/ 0 w 4"/>
                  <a:gd name="T3" fmla="*/ 0 h 5"/>
                  <a:gd name="T4" fmla="*/ 1 w 4"/>
                  <a:gd name="T5" fmla="*/ 5 h 5"/>
                  <a:gd name="T6" fmla="*/ 4 w 4"/>
                  <a:gd name="T7" fmla="*/ 4 h 5"/>
                  <a:gd name="T8" fmla="*/ 3 w 4"/>
                  <a:gd name="T9" fmla="*/ 0 h 5"/>
                </a:gdLst>
                <a:ahLst/>
                <a:cxnLst>
                  <a:cxn ang="0">
                    <a:pos x="T0" y="T1"/>
                  </a:cxn>
                  <a:cxn ang="0">
                    <a:pos x="T2" y="T3"/>
                  </a:cxn>
                  <a:cxn ang="0">
                    <a:pos x="T4" y="T5"/>
                  </a:cxn>
                  <a:cxn ang="0">
                    <a:pos x="T6" y="T7"/>
                  </a:cxn>
                  <a:cxn ang="0">
                    <a:pos x="T8" y="T9"/>
                  </a:cxn>
                </a:cxnLst>
                <a:rect l="0" t="0" r="r" b="b"/>
                <a:pathLst>
                  <a:path w="4" h="5">
                    <a:moveTo>
                      <a:pt x="3" y="0"/>
                    </a:moveTo>
                    <a:cubicBezTo>
                      <a:pt x="0" y="0"/>
                      <a:pt x="0" y="0"/>
                      <a:pt x="0" y="0"/>
                    </a:cubicBezTo>
                    <a:cubicBezTo>
                      <a:pt x="1" y="2"/>
                      <a:pt x="1" y="3"/>
                      <a:pt x="1" y="5"/>
                    </a:cubicBezTo>
                    <a:cubicBezTo>
                      <a:pt x="4" y="4"/>
                      <a:pt x="4" y="4"/>
                      <a:pt x="4" y="4"/>
                    </a:cubicBezTo>
                    <a:cubicBezTo>
                      <a:pt x="4" y="3"/>
                      <a:pt x="4" y="1"/>
                      <a:pt x="3" y="0"/>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99" name="Freeform 237">
                <a:extLst>
                  <a:ext uri="{FF2B5EF4-FFF2-40B4-BE49-F238E27FC236}">
                    <a16:creationId xmlns:a16="http://schemas.microsoft.com/office/drawing/2014/main" id="{F9EE1607-D66B-4BC2-B15B-75F483377CC4}"/>
                  </a:ext>
                </a:extLst>
              </p:cNvPr>
              <p:cNvSpPr>
                <a:spLocks/>
              </p:cNvSpPr>
              <p:nvPr/>
            </p:nvSpPr>
            <p:spPr bwMode="auto">
              <a:xfrm>
                <a:off x="104775" y="1157289"/>
                <a:ext cx="11113" cy="12700"/>
              </a:xfrm>
              <a:custGeom>
                <a:avLst/>
                <a:gdLst>
                  <a:gd name="T0" fmla="*/ 3 w 4"/>
                  <a:gd name="T1" fmla="*/ 0 h 5"/>
                  <a:gd name="T2" fmla="*/ 0 w 4"/>
                  <a:gd name="T3" fmla="*/ 0 h 5"/>
                  <a:gd name="T4" fmla="*/ 0 w 4"/>
                  <a:gd name="T5" fmla="*/ 5 h 5"/>
                  <a:gd name="T6" fmla="*/ 4 w 4"/>
                  <a:gd name="T7" fmla="*/ 5 h 5"/>
                  <a:gd name="T8" fmla="*/ 3 w 4"/>
                  <a:gd name="T9" fmla="*/ 0 h 5"/>
                </a:gdLst>
                <a:ahLst/>
                <a:cxnLst>
                  <a:cxn ang="0">
                    <a:pos x="T0" y="T1"/>
                  </a:cxn>
                  <a:cxn ang="0">
                    <a:pos x="T2" y="T3"/>
                  </a:cxn>
                  <a:cxn ang="0">
                    <a:pos x="T4" y="T5"/>
                  </a:cxn>
                  <a:cxn ang="0">
                    <a:pos x="T6" y="T7"/>
                  </a:cxn>
                  <a:cxn ang="0">
                    <a:pos x="T8" y="T9"/>
                  </a:cxn>
                </a:cxnLst>
                <a:rect l="0" t="0" r="r" b="b"/>
                <a:pathLst>
                  <a:path w="4" h="5">
                    <a:moveTo>
                      <a:pt x="3" y="0"/>
                    </a:moveTo>
                    <a:cubicBezTo>
                      <a:pt x="0" y="0"/>
                      <a:pt x="0" y="0"/>
                      <a:pt x="0" y="0"/>
                    </a:cubicBezTo>
                    <a:cubicBezTo>
                      <a:pt x="0" y="2"/>
                      <a:pt x="0" y="3"/>
                      <a:pt x="0" y="5"/>
                    </a:cubicBezTo>
                    <a:cubicBezTo>
                      <a:pt x="4" y="5"/>
                      <a:pt x="4" y="5"/>
                      <a:pt x="4" y="5"/>
                    </a:cubicBezTo>
                    <a:cubicBezTo>
                      <a:pt x="3" y="3"/>
                      <a:pt x="3" y="2"/>
                      <a:pt x="3" y="0"/>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00" name="Freeform 238">
                <a:extLst>
                  <a:ext uri="{FF2B5EF4-FFF2-40B4-BE49-F238E27FC236}">
                    <a16:creationId xmlns:a16="http://schemas.microsoft.com/office/drawing/2014/main" id="{640759ED-006D-4B7C-8C00-C3657DD9EAE0}"/>
                  </a:ext>
                </a:extLst>
              </p:cNvPr>
              <p:cNvSpPr>
                <a:spLocks/>
              </p:cNvSpPr>
              <p:nvPr/>
            </p:nvSpPr>
            <p:spPr bwMode="auto">
              <a:xfrm>
                <a:off x="104775" y="1130301"/>
                <a:ext cx="7938" cy="12700"/>
              </a:xfrm>
              <a:custGeom>
                <a:avLst/>
                <a:gdLst>
                  <a:gd name="T0" fmla="*/ 3 w 3"/>
                  <a:gd name="T1" fmla="*/ 0 h 5"/>
                  <a:gd name="T2" fmla="*/ 0 w 3"/>
                  <a:gd name="T3" fmla="*/ 0 h 5"/>
                  <a:gd name="T4" fmla="*/ 0 w 3"/>
                  <a:gd name="T5" fmla="*/ 5 h 5"/>
                  <a:gd name="T6" fmla="*/ 3 w 3"/>
                  <a:gd name="T7" fmla="*/ 5 h 5"/>
                  <a:gd name="T8" fmla="*/ 3 w 3"/>
                  <a:gd name="T9" fmla="*/ 0 h 5"/>
                </a:gdLst>
                <a:ahLst/>
                <a:cxnLst>
                  <a:cxn ang="0">
                    <a:pos x="T0" y="T1"/>
                  </a:cxn>
                  <a:cxn ang="0">
                    <a:pos x="T2" y="T3"/>
                  </a:cxn>
                  <a:cxn ang="0">
                    <a:pos x="T4" y="T5"/>
                  </a:cxn>
                  <a:cxn ang="0">
                    <a:pos x="T6" y="T7"/>
                  </a:cxn>
                  <a:cxn ang="0">
                    <a:pos x="T8" y="T9"/>
                  </a:cxn>
                </a:cxnLst>
                <a:rect l="0" t="0" r="r" b="b"/>
                <a:pathLst>
                  <a:path w="3" h="5">
                    <a:moveTo>
                      <a:pt x="3" y="0"/>
                    </a:moveTo>
                    <a:cubicBezTo>
                      <a:pt x="0" y="0"/>
                      <a:pt x="0" y="0"/>
                      <a:pt x="0" y="0"/>
                    </a:cubicBezTo>
                    <a:cubicBezTo>
                      <a:pt x="0" y="2"/>
                      <a:pt x="0" y="3"/>
                      <a:pt x="0" y="5"/>
                    </a:cubicBezTo>
                    <a:cubicBezTo>
                      <a:pt x="3" y="5"/>
                      <a:pt x="3" y="5"/>
                      <a:pt x="3" y="5"/>
                    </a:cubicBezTo>
                    <a:cubicBezTo>
                      <a:pt x="3" y="4"/>
                      <a:pt x="3" y="2"/>
                      <a:pt x="3" y="0"/>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01" name="Freeform 239">
                <a:extLst>
                  <a:ext uri="{FF2B5EF4-FFF2-40B4-BE49-F238E27FC236}">
                    <a16:creationId xmlns:a16="http://schemas.microsoft.com/office/drawing/2014/main" id="{4CE422FD-614B-4874-AB15-6D6C0A8C4243}"/>
                  </a:ext>
                </a:extLst>
              </p:cNvPr>
              <p:cNvSpPr>
                <a:spLocks/>
              </p:cNvSpPr>
              <p:nvPr/>
            </p:nvSpPr>
            <p:spPr bwMode="auto">
              <a:xfrm>
                <a:off x="107950" y="1104901"/>
                <a:ext cx="9525" cy="12700"/>
              </a:xfrm>
              <a:custGeom>
                <a:avLst/>
                <a:gdLst>
                  <a:gd name="T0" fmla="*/ 4 w 4"/>
                  <a:gd name="T1" fmla="*/ 1 h 5"/>
                  <a:gd name="T2" fmla="*/ 1 w 4"/>
                  <a:gd name="T3" fmla="*/ 0 h 5"/>
                  <a:gd name="T4" fmla="*/ 0 w 4"/>
                  <a:gd name="T5" fmla="*/ 5 h 5"/>
                  <a:gd name="T6" fmla="*/ 3 w 4"/>
                  <a:gd name="T7" fmla="*/ 5 h 5"/>
                  <a:gd name="T8" fmla="*/ 4 w 4"/>
                  <a:gd name="T9" fmla="*/ 1 h 5"/>
                </a:gdLst>
                <a:ahLst/>
                <a:cxnLst>
                  <a:cxn ang="0">
                    <a:pos x="T0" y="T1"/>
                  </a:cxn>
                  <a:cxn ang="0">
                    <a:pos x="T2" y="T3"/>
                  </a:cxn>
                  <a:cxn ang="0">
                    <a:pos x="T4" y="T5"/>
                  </a:cxn>
                  <a:cxn ang="0">
                    <a:pos x="T6" y="T7"/>
                  </a:cxn>
                  <a:cxn ang="0">
                    <a:pos x="T8" y="T9"/>
                  </a:cxn>
                </a:cxnLst>
                <a:rect l="0" t="0" r="r" b="b"/>
                <a:pathLst>
                  <a:path w="4" h="5">
                    <a:moveTo>
                      <a:pt x="4" y="1"/>
                    </a:moveTo>
                    <a:cubicBezTo>
                      <a:pt x="1" y="0"/>
                      <a:pt x="1" y="0"/>
                      <a:pt x="1" y="0"/>
                    </a:cubicBezTo>
                    <a:cubicBezTo>
                      <a:pt x="0" y="2"/>
                      <a:pt x="0" y="3"/>
                      <a:pt x="0" y="5"/>
                    </a:cubicBezTo>
                    <a:cubicBezTo>
                      <a:pt x="3" y="5"/>
                      <a:pt x="3" y="5"/>
                      <a:pt x="3" y="5"/>
                    </a:cubicBezTo>
                    <a:cubicBezTo>
                      <a:pt x="3" y="4"/>
                      <a:pt x="3" y="2"/>
                      <a:pt x="4" y="1"/>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02" name="Freeform 240">
                <a:extLst>
                  <a:ext uri="{FF2B5EF4-FFF2-40B4-BE49-F238E27FC236}">
                    <a16:creationId xmlns:a16="http://schemas.microsoft.com/office/drawing/2014/main" id="{C0F1348F-E814-434E-B90E-5F153DBE520D}"/>
                  </a:ext>
                </a:extLst>
              </p:cNvPr>
              <p:cNvSpPr>
                <a:spLocks/>
              </p:cNvSpPr>
              <p:nvPr/>
            </p:nvSpPr>
            <p:spPr bwMode="auto">
              <a:xfrm>
                <a:off x="112713" y="1077914"/>
                <a:ext cx="11113" cy="15875"/>
              </a:xfrm>
              <a:custGeom>
                <a:avLst/>
                <a:gdLst>
                  <a:gd name="T0" fmla="*/ 4 w 4"/>
                  <a:gd name="T1" fmla="*/ 1 h 6"/>
                  <a:gd name="T2" fmla="*/ 1 w 4"/>
                  <a:gd name="T3" fmla="*/ 0 h 6"/>
                  <a:gd name="T4" fmla="*/ 0 w 4"/>
                  <a:gd name="T5" fmla="*/ 5 h 6"/>
                  <a:gd name="T6" fmla="*/ 3 w 4"/>
                  <a:gd name="T7" fmla="*/ 6 h 6"/>
                  <a:gd name="T8" fmla="*/ 4 w 4"/>
                  <a:gd name="T9" fmla="*/ 1 h 6"/>
                </a:gdLst>
                <a:ahLst/>
                <a:cxnLst>
                  <a:cxn ang="0">
                    <a:pos x="T0" y="T1"/>
                  </a:cxn>
                  <a:cxn ang="0">
                    <a:pos x="T2" y="T3"/>
                  </a:cxn>
                  <a:cxn ang="0">
                    <a:pos x="T4" y="T5"/>
                  </a:cxn>
                  <a:cxn ang="0">
                    <a:pos x="T6" y="T7"/>
                  </a:cxn>
                  <a:cxn ang="0">
                    <a:pos x="T8" y="T9"/>
                  </a:cxn>
                </a:cxnLst>
                <a:rect l="0" t="0" r="r" b="b"/>
                <a:pathLst>
                  <a:path w="4" h="6">
                    <a:moveTo>
                      <a:pt x="4" y="1"/>
                    </a:moveTo>
                    <a:cubicBezTo>
                      <a:pt x="1" y="0"/>
                      <a:pt x="1" y="0"/>
                      <a:pt x="1" y="0"/>
                    </a:cubicBezTo>
                    <a:cubicBezTo>
                      <a:pt x="1" y="2"/>
                      <a:pt x="0" y="4"/>
                      <a:pt x="0" y="5"/>
                    </a:cubicBezTo>
                    <a:cubicBezTo>
                      <a:pt x="3" y="6"/>
                      <a:pt x="3" y="6"/>
                      <a:pt x="3" y="6"/>
                    </a:cubicBezTo>
                    <a:cubicBezTo>
                      <a:pt x="3" y="4"/>
                      <a:pt x="4" y="3"/>
                      <a:pt x="4" y="1"/>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03" name="Freeform 241">
                <a:extLst>
                  <a:ext uri="{FF2B5EF4-FFF2-40B4-BE49-F238E27FC236}">
                    <a16:creationId xmlns:a16="http://schemas.microsoft.com/office/drawing/2014/main" id="{66A51243-D623-42E1-9193-94DE52EEF47B}"/>
                  </a:ext>
                </a:extLst>
              </p:cNvPr>
              <p:cNvSpPr>
                <a:spLocks/>
              </p:cNvSpPr>
              <p:nvPr/>
            </p:nvSpPr>
            <p:spPr bwMode="auto">
              <a:xfrm>
                <a:off x="120650" y="1054101"/>
                <a:ext cx="12700" cy="15875"/>
              </a:xfrm>
              <a:custGeom>
                <a:avLst/>
                <a:gdLst>
                  <a:gd name="T0" fmla="*/ 5 w 5"/>
                  <a:gd name="T1" fmla="*/ 2 h 6"/>
                  <a:gd name="T2" fmla="*/ 2 w 5"/>
                  <a:gd name="T3" fmla="*/ 0 h 6"/>
                  <a:gd name="T4" fmla="*/ 0 w 5"/>
                  <a:gd name="T5" fmla="*/ 5 h 6"/>
                  <a:gd name="T6" fmla="*/ 3 w 5"/>
                  <a:gd name="T7" fmla="*/ 6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2" y="0"/>
                      <a:pt x="2" y="0"/>
                      <a:pt x="2" y="0"/>
                    </a:cubicBezTo>
                    <a:cubicBezTo>
                      <a:pt x="2" y="2"/>
                      <a:pt x="1" y="3"/>
                      <a:pt x="0" y="5"/>
                    </a:cubicBezTo>
                    <a:cubicBezTo>
                      <a:pt x="3" y="6"/>
                      <a:pt x="3" y="6"/>
                      <a:pt x="3" y="6"/>
                    </a:cubicBezTo>
                    <a:cubicBezTo>
                      <a:pt x="4" y="4"/>
                      <a:pt x="4" y="3"/>
                      <a:pt x="5" y="2"/>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04" name="Freeform 242">
                <a:extLst>
                  <a:ext uri="{FF2B5EF4-FFF2-40B4-BE49-F238E27FC236}">
                    <a16:creationId xmlns:a16="http://schemas.microsoft.com/office/drawing/2014/main" id="{0DF02C1B-9773-49E2-87B0-C4C58E8D1CC0}"/>
                  </a:ext>
                </a:extLst>
              </p:cNvPr>
              <p:cNvSpPr>
                <a:spLocks/>
              </p:cNvSpPr>
              <p:nvPr/>
            </p:nvSpPr>
            <p:spPr bwMode="auto">
              <a:xfrm>
                <a:off x="133350" y="1030289"/>
                <a:ext cx="14288" cy="15875"/>
              </a:xfrm>
              <a:custGeom>
                <a:avLst/>
                <a:gdLst>
                  <a:gd name="T0" fmla="*/ 5 w 5"/>
                  <a:gd name="T1" fmla="*/ 2 h 6"/>
                  <a:gd name="T2" fmla="*/ 2 w 5"/>
                  <a:gd name="T3" fmla="*/ 0 h 6"/>
                  <a:gd name="T4" fmla="*/ 0 w 5"/>
                  <a:gd name="T5" fmla="*/ 5 h 6"/>
                  <a:gd name="T6" fmla="*/ 2 w 5"/>
                  <a:gd name="T7" fmla="*/ 6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2" y="0"/>
                      <a:pt x="2" y="0"/>
                      <a:pt x="2" y="0"/>
                    </a:cubicBezTo>
                    <a:cubicBezTo>
                      <a:pt x="2" y="2"/>
                      <a:pt x="1" y="3"/>
                      <a:pt x="0" y="5"/>
                    </a:cubicBezTo>
                    <a:cubicBezTo>
                      <a:pt x="2" y="6"/>
                      <a:pt x="2" y="6"/>
                      <a:pt x="2" y="6"/>
                    </a:cubicBezTo>
                    <a:cubicBezTo>
                      <a:pt x="3" y="5"/>
                      <a:pt x="4" y="4"/>
                      <a:pt x="5" y="2"/>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05" name="Freeform 243">
                <a:extLst>
                  <a:ext uri="{FF2B5EF4-FFF2-40B4-BE49-F238E27FC236}">
                    <a16:creationId xmlns:a16="http://schemas.microsoft.com/office/drawing/2014/main" id="{0F3CDEDE-387A-4EE0-91D1-4CC78DE4D685}"/>
                  </a:ext>
                </a:extLst>
              </p:cNvPr>
              <p:cNvSpPr>
                <a:spLocks/>
              </p:cNvSpPr>
              <p:nvPr/>
            </p:nvSpPr>
            <p:spPr bwMode="auto">
              <a:xfrm>
                <a:off x="147638" y="1012826"/>
                <a:ext cx="14288" cy="12700"/>
              </a:xfrm>
              <a:custGeom>
                <a:avLst/>
                <a:gdLst>
                  <a:gd name="T0" fmla="*/ 6 w 6"/>
                  <a:gd name="T1" fmla="*/ 2 h 5"/>
                  <a:gd name="T2" fmla="*/ 4 w 6"/>
                  <a:gd name="T3" fmla="*/ 0 h 5"/>
                  <a:gd name="T4" fmla="*/ 0 w 6"/>
                  <a:gd name="T5" fmla="*/ 3 h 5"/>
                  <a:gd name="T6" fmla="*/ 3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4" y="0"/>
                      <a:pt x="4" y="0"/>
                      <a:pt x="4" y="0"/>
                    </a:cubicBezTo>
                    <a:cubicBezTo>
                      <a:pt x="3" y="1"/>
                      <a:pt x="2" y="2"/>
                      <a:pt x="0" y="3"/>
                    </a:cubicBezTo>
                    <a:cubicBezTo>
                      <a:pt x="3" y="5"/>
                      <a:pt x="3" y="5"/>
                      <a:pt x="3" y="5"/>
                    </a:cubicBezTo>
                    <a:cubicBezTo>
                      <a:pt x="4" y="4"/>
                      <a:pt x="5" y="3"/>
                      <a:pt x="6" y="2"/>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06" name="Freeform 244">
                <a:extLst>
                  <a:ext uri="{FF2B5EF4-FFF2-40B4-BE49-F238E27FC236}">
                    <a16:creationId xmlns:a16="http://schemas.microsoft.com/office/drawing/2014/main" id="{7700266E-8C11-4FD7-A220-C3D333D4039F}"/>
                  </a:ext>
                </a:extLst>
              </p:cNvPr>
              <p:cNvSpPr>
                <a:spLocks/>
              </p:cNvSpPr>
              <p:nvPr/>
            </p:nvSpPr>
            <p:spPr bwMode="auto">
              <a:xfrm>
                <a:off x="165100" y="993776"/>
                <a:ext cx="15875" cy="12700"/>
              </a:xfrm>
              <a:custGeom>
                <a:avLst/>
                <a:gdLst>
                  <a:gd name="T0" fmla="*/ 6 w 6"/>
                  <a:gd name="T1" fmla="*/ 2 h 5"/>
                  <a:gd name="T2" fmla="*/ 4 w 6"/>
                  <a:gd name="T3" fmla="*/ 0 h 5"/>
                  <a:gd name="T4" fmla="*/ 0 w 6"/>
                  <a:gd name="T5" fmla="*/ 3 h 5"/>
                  <a:gd name="T6" fmla="*/ 2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4" y="0"/>
                      <a:pt x="4" y="0"/>
                      <a:pt x="4" y="0"/>
                    </a:cubicBezTo>
                    <a:cubicBezTo>
                      <a:pt x="3" y="1"/>
                      <a:pt x="1" y="2"/>
                      <a:pt x="0" y="3"/>
                    </a:cubicBezTo>
                    <a:cubicBezTo>
                      <a:pt x="2" y="5"/>
                      <a:pt x="2" y="5"/>
                      <a:pt x="2" y="5"/>
                    </a:cubicBezTo>
                    <a:cubicBezTo>
                      <a:pt x="4" y="4"/>
                      <a:pt x="5" y="3"/>
                      <a:pt x="6" y="2"/>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07" name="Freeform 245">
                <a:extLst>
                  <a:ext uri="{FF2B5EF4-FFF2-40B4-BE49-F238E27FC236}">
                    <a16:creationId xmlns:a16="http://schemas.microsoft.com/office/drawing/2014/main" id="{84DBB1E3-AE83-4E43-AD87-6ABC029ECFE6}"/>
                  </a:ext>
                </a:extLst>
              </p:cNvPr>
              <p:cNvSpPr>
                <a:spLocks/>
              </p:cNvSpPr>
              <p:nvPr/>
            </p:nvSpPr>
            <p:spPr bwMode="auto">
              <a:xfrm>
                <a:off x="185738" y="977901"/>
                <a:ext cx="15875" cy="12700"/>
              </a:xfrm>
              <a:custGeom>
                <a:avLst/>
                <a:gdLst>
                  <a:gd name="T0" fmla="*/ 6 w 6"/>
                  <a:gd name="T1" fmla="*/ 2 h 5"/>
                  <a:gd name="T2" fmla="*/ 4 w 6"/>
                  <a:gd name="T3" fmla="*/ 0 h 5"/>
                  <a:gd name="T4" fmla="*/ 0 w 6"/>
                  <a:gd name="T5" fmla="*/ 2 h 5"/>
                  <a:gd name="T6" fmla="*/ 2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4" y="0"/>
                      <a:pt x="4" y="0"/>
                      <a:pt x="4" y="0"/>
                    </a:cubicBezTo>
                    <a:cubicBezTo>
                      <a:pt x="3" y="0"/>
                      <a:pt x="1" y="1"/>
                      <a:pt x="0" y="2"/>
                    </a:cubicBezTo>
                    <a:cubicBezTo>
                      <a:pt x="2" y="5"/>
                      <a:pt x="2" y="5"/>
                      <a:pt x="2" y="5"/>
                    </a:cubicBezTo>
                    <a:cubicBezTo>
                      <a:pt x="3" y="4"/>
                      <a:pt x="4" y="3"/>
                      <a:pt x="6" y="2"/>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08" name="Freeform 246">
                <a:extLst>
                  <a:ext uri="{FF2B5EF4-FFF2-40B4-BE49-F238E27FC236}">
                    <a16:creationId xmlns:a16="http://schemas.microsoft.com/office/drawing/2014/main" id="{E4D95729-7608-4D5D-A156-ADA5CA9FB623}"/>
                  </a:ext>
                </a:extLst>
              </p:cNvPr>
              <p:cNvSpPr>
                <a:spLocks/>
              </p:cNvSpPr>
              <p:nvPr/>
            </p:nvSpPr>
            <p:spPr bwMode="auto">
              <a:xfrm>
                <a:off x="207963" y="965201"/>
                <a:ext cx="14288" cy="12700"/>
              </a:xfrm>
              <a:custGeom>
                <a:avLst/>
                <a:gdLst>
                  <a:gd name="T0" fmla="*/ 6 w 6"/>
                  <a:gd name="T1" fmla="*/ 2 h 5"/>
                  <a:gd name="T2" fmla="*/ 5 w 6"/>
                  <a:gd name="T3" fmla="*/ 0 h 5"/>
                  <a:gd name="T4" fmla="*/ 0 w 6"/>
                  <a:gd name="T5" fmla="*/ 2 h 5"/>
                  <a:gd name="T6" fmla="*/ 2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5" y="0"/>
                      <a:pt x="5" y="0"/>
                      <a:pt x="5" y="0"/>
                    </a:cubicBezTo>
                    <a:cubicBezTo>
                      <a:pt x="3" y="0"/>
                      <a:pt x="2" y="1"/>
                      <a:pt x="0" y="2"/>
                    </a:cubicBezTo>
                    <a:cubicBezTo>
                      <a:pt x="2" y="5"/>
                      <a:pt x="2" y="5"/>
                      <a:pt x="2" y="5"/>
                    </a:cubicBezTo>
                    <a:cubicBezTo>
                      <a:pt x="3" y="4"/>
                      <a:pt x="5" y="3"/>
                      <a:pt x="6" y="2"/>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09" name="Freeform 247">
                <a:extLst>
                  <a:ext uri="{FF2B5EF4-FFF2-40B4-BE49-F238E27FC236}">
                    <a16:creationId xmlns:a16="http://schemas.microsoft.com/office/drawing/2014/main" id="{A3760DC6-3474-4054-9324-DC1467159AE6}"/>
                  </a:ext>
                </a:extLst>
              </p:cNvPr>
              <p:cNvSpPr>
                <a:spLocks/>
              </p:cNvSpPr>
              <p:nvPr/>
            </p:nvSpPr>
            <p:spPr bwMode="auto">
              <a:xfrm>
                <a:off x="233363" y="954089"/>
                <a:ext cx="12700" cy="14288"/>
              </a:xfrm>
              <a:custGeom>
                <a:avLst/>
                <a:gdLst>
                  <a:gd name="T0" fmla="*/ 5 w 5"/>
                  <a:gd name="T1" fmla="*/ 3 h 5"/>
                  <a:gd name="T2" fmla="*/ 4 w 5"/>
                  <a:gd name="T3" fmla="*/ 0 h 5"/>
                  <a:gd name="T4" fmla="*/ 0 w 5"/>
                  <a:gd name="T5" fmla="*/ 2 h 5"/>
                  <a:gd name="T6" fmla="*/ 1 w 5"/>
                  <a:gd name="T7" fmla="*/ 5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4" y="0"/>
                      <a:pt x="4" y="0"/>
                      <a:pt x="4" y="0"/>
                    </a:cubicBezTo>
                    <a:cubicBezTo>
                      <a:pt x="3" y="1"/>
                      <a:pt x="1" y="1"/>
                      <a:pt x="0" y="2"/>
                    </a:cubicBezTo>
                    <a:cubicBezTo>
                      <a:pt x="1" y="5"/>
                      <a:pt x="1" y="5"/>
                      <a:pt x="1" y="5"/>
                    </a:cubicBezTo>
                    <a:cubicBezTo>
                      <a:pt x="2" y="4"/>
                      <a:pt x="4" y="3"/>
                      <a:pt x="5" y="3"/>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10" name="Freeform 248">
                <a:extLst>
                  <a:ext uri="{FF2B5EF4-FFF2-40B4-BE49-F238E27FC236}">
                    <a16:creationId xmlns:a16="http://schemas.microsoft.com/office/drawing/2014/main" id="{082041B1-7171-4164-AB80-0897B79329F7}"/>
                  </a:ext>
                </a:extLst>
              </p:cNvPr>
              <p:cNvSpPr>
                <a:spLocks/>
              </p:cNvSpPr>
              <p:nvPr/>
            </p:nvSpPr>
            <p:spPr bwMode="auto">
              <a:xfrm>
                <a:off x="257175" y="949326"/>
                <a:ext cx="15875" cy="11113"/>
              </a:xfrm>
              <a:custGeom>
                <a:avLst/>
                <a:gdLst>
                  <a:gd name="T0" fmla="*/ 6 w 6"/>
                  <a:gd name="T1" fmla="*/ 3 h 4"/>
                  <a:gd name="T2" fmla="*/ 5 w 6"/>
                  <a:gd name="T3" fmla="*/ 0 h 4"/>
                  <a:gd name="T4" fmla="*/ 0 w 6"/>
                  <a:gd name="T5" fmla="*/ 1 h 4"/>
                  <a:gd name="T6" fmla="*/ 1 w 6"/>
                  <a:gd name="T7" fmla="*/ 4 h 4"/>
                  <a:gd name="T8" fmla="*/ 6 w 6"/>
                  <a:gd name="T9" fmla="*/ 3 h 4"/>
                </a:gdLst>
                <a:ahLst/>
                <a:cxnLst>
                  <a:cxn ang="0">
                    <a:pos x="T0" y="T1"/>
                  </a:cxn>
                  <a:cxn ang="0">
                    <a:pos x="T2" y="T3"/>
                  </a:cxn>
                  <a:cxn ang="0">
                    <a:pos x="T4" y="T5"/>
                  </a:cxn>
                  <a:cxn ang="0">
                    <a:pos x="T6" y="T7"/>
                  </a:cxn>
                  <a:cxn ang="0">
                    <a:pos x="T8" y="T9"/>
                  </a:cxn>
                </a:cxnLst>
                <a:rect l="0" t="0" r="r" b="b"/>
                <a:pathLst>
                  <a:path w="6" h="4">
                    <a:moveTo>
                      <a:pt x="6" y="3"/>
                    </a:moveTo>
                    <a:cubicBezTo>
                      <a:pt x="5" y="0"/>
                      <a:pt x="5" y="0"/>
                      <a:pt x="5" y="0"/>
                    </a:cubicBezTo>
                    <a:cubicBezTo>
                      <a:pt x="3" y="0"/>
                      <a:pt x="2" y="0"/>
                      <a:pt x="0" y="1"/>
                    </a:cubicBezTo>
                    <a:cubicBezTo>
                      <a:pt x="1" y="4"/>
                      <a:pt x="1" y="4"/>
                      <a:pt x="1" y="4"/>
                    </a:cubicBezTo>
                    <a:cubicBezTo>
                      <a:pt x="2" y="3"/>
                      <a:pt x="4" y="3"/>
                      <a:pt x="6" y="3"/>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11" name="Freeform 249">
                <a:extLst>
                  <a:ext uri="{FF2B5EF4-FFF2-40B4-BE49-F238E27FC236}">
                    <a16:creationId xmlns:a16="http://schemas.microsoft.com/office/drawing/2014/main" id="{15AB2EDB-C0CE-4A18-9AD7-06493B1200B9}"/>
                  </a:ext>
                </a:extLst>
              </p:cNvPr>
              <p:cNvSpPr>
                <a:spLocks/>
              </p:cNvSpPr>
              <p:nvPr/>
            </p:nvSpPr>
            <p:spPr bwMode="auto">
              <a:xfrm>
                <a:off x="282575" y="946151"/>
                <a:ext cx="14288" cy="7938"/>
              </a:xfrm>
              <a:custGeom>
                <a:avLst/>
                <a:gdLst>
                  <a:gd name="T0" fmla="*/ 5 w 5"/>
                  <a:gd name="T1" fmla="*/ 3 h 3"/>
                  <a:gd name="T2" fmla="*/ 5 w 5"/>
                  <a:gd name="T3" fmla="*/ 0 h 3"/>
                  <a:gd name="T4" fmla="*/ 0 w 5"/>
                  <a:gd name="T5" fmla="*/ 0 h 3"/>
                  <a:gd name="T6" fmla="*/ 0 w 5"/>
                  <a:gd name="T7" fmla="*/ 3 h 3"/>
                  <a:gd name="T8" fmla="*/ 5 w 5"/>
                  <a:gd name="T9" fmla="*/ 3 h 3"/>
                </a:gdLst>
                <a:ahLst/>
                <a:cxnLst>
                  <a:cxn ang="0">
                    <a:pos x="T0" y="T1"/>
                  </a:cxn>
                  <a:cxn ang="0">
                    <a:pos x="T2" y="T3"/>
                  </a:cxn>
                  <a:cxn ang="0">
                    <a:pos x="T4" y="T5"/>
                  </a:cxn>
                  <a:cxn ang="0">
                    <a:pos x="T6" y="T7"/>
                  </a:cxn>
                  <a:cxn ang="0">
                    <a:pos x="T8" y="T9"/>
                  </a:cxn>
                </a:cxnLst>
                <a:rect l="0" t="0" r="r" b="b"/>
                <a:pathLst>
                  <a:path w="5" h="3">
                    <a:moveTo>
                      <a:pt x="5" y="3"/>
                    </a:moveTo>
                    <a:cubicBezTo>
                      <a:pt x="5" y="0"/>
                      <a:pt x="5" y="0"/>
                      <a:pt x="5" y="0"/>
                    </a:cubicBezTo>
                    <a:cubicBezTo>
                      <a:pt x="3" y="0"/>
                      <a:pt x="2" y="0"/>
                      <a:pt x="0" y="0"/>
                    </a:cubicBezTo>
                    <a:cubicBezTo>
                      <a:pt x="0" y="3"/>
                      <a:pt x="0" y="3"/>
                      <a:pt x="0" y="3"/>
                    </a:cubicBezTo>
                    <a:cubicBezTo>
                      <a:pt x="2" y="3"/>
                      <a:pt x="4" y="3"/>
                      <a:pt x="5" y="3"/>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12" name="Freeform 250">
                <a:extLst>
                  <a:ext uri="{FF2B5EF4-FFF2-40B4-BE49-F238E27FC236}">
                    <a16:creationId xmlns:a16="http://schemas.microsoft.com/office/drawing/2014/main" id="{11AE1120-4AA8-4060-8B95-19D05143CB37}"/>
                  </a:ext>
                </a:extLst>
              </p:cNvPr>
              <p:cNvSpPr>
                <a:spLocks/>
              </p:cNvSpPr>
              <p:nvPr/>
            </p:nvSpPr>
            <p:spPr bwMode="auto">
              <a:xfrm>
                <a:off x="309563" y="944564"/>
                <a:ext cx="12700" cy="9525"/>
              </a:xfrm>
              <a:custGeom>
                <a:avLst/>
                <a:gdLst>
                  <a:gd name="T0" fmla="*/ 5 w 5"/>
                  <a:gd name="T1" fmla="*/ 1 h 4"/>
                  <a:gd name="T2" fmla="*/ 0 w 5"/>
                  <a:gd name="T3" fmla="*/ 0 h 4"/>
                  <a:gd name="T4" fmla="*/ 0 w 5"/>
                  <a:gd name="T5" fmla="*/ 4 h 4"/>
                  <a:gd name="T6" fmla="*/ 5 w 5"/>
                  <a:gd name="T7" fmla="*/ 4 h 4"/>
                  <a:gd name="T8" fmla="*/ 5 w 5"/>
                  <a:gd name="T9" fmla="*/ 1 h 4"/>
                </a:gdLst>
                <a:ahLst/>
                <a:cxnLst>
                  <a:cxn ang="0">
                    <a:pos x="T0" y="T1"/>
                  </a:cxn>
                  <a:cxn ang="0">
                    <a:pos x="T2" y="T3"/>
                  </a:cxn>
                  <a:cxn ang="0">
                    <a:pos x="T4" y="T5"/>
                  </a:cxn>
                  <a:cxn ang="0">
                    <a:pos x="T6" y="T7"/>
                  </a:cxn>
                  <a:cxn ang="0">
                    <a:pos x="T8" y="T9"/>
                  </a:cxn>
                </a:cxnLst>
                <a:rect l="0" t="0" r="r" b="b"/>
                <a:pathLst>
                  <a:path w="5" h="4">
                    <a:moveTo>
                      <a:pt x="5" y="1"/>
                    </a:moveTo>
                    <a:cubicBezTo>
                      <a:pt x="3" y="1"/>
                      <a:pt x="2" y="0"/>
                      <a:pt x="0" y="0"/>
                    </a:cubicBezTo>
                    <a:cubicBezTo>
                      <a:pt x="0" y="4"/>
                      <a:pt x="0" y="4"/>
                      <a:pt x="0" y="4"/>
                    </a:cubicBezTo>
                    <a:cubicBezTo>
                      <a:pt x="2" y="4"/>
                      <a:pt x="3" y="4"/>
                      <a:pt x="5" y="4"/>
                    </a:cubicBezTo>
                    <a:lnTo>
                      <a:pt x="5" y="1"/>
                    </a:ln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13" name="Freeform 251">
                <a:extLst>
                  <a:ext uri="{FF2B5EF4-FFF2-40B4-BE49-F238E27FC236}">
                    <a16:creationId xmlns:a16="http://schemas.microsoft.com/office/drawing/2014/main" id="{700D443E-D8FE-4B00-85D7-A65C7C0A260C}"/>
                  </a:ext>
                </a:extLst>
              </p:cNvPr>
              <p:cNvSpPr>
                <a:spLocks/>
              </p:cNvSpPr>
              <p:nvPr/>
            </p:nvSpPr>
            <p:spPr bwMode="auto">
              <a:xfrm>
                <a:off x="334963" y="946151"/>
                <a:ext cx="14288" cy="11113"/>
              </a:xfrm>
              <a:custGeom>
                <a:avLst/>
                <a:gdLst>
                  <a:gd name="T0" fmla="*/ 5 w 5"/>
                  <a:gd name="T1" fmla="*/ 1 h 4"/>
                  <a:gd name="T2" fmla="*/ 0 w 5"/>
                  <a:gd name="T3" fmla="*/ 0 h 4"/>
                  <a:gd name="T4" fmla="*/ 0 w 5"/>
                  <a:gd name="T5" fmla="*/ 3 h 4"/>
                  <a:gd name="T6" fmla="*/ 4 w 5"/>
                  <a:gd name="T7" fmla="*/ 4 h 4"/>
                  <a:gd name="T8" fmla="*/ 5 w 5"/>
                  <a:gd name="T9" fmla="*/ 1 h 4"/>
                </a:gdLst>
                <a:ahLst/>
                <a:cxnLst>
                  <a:cxn ang="0">
                    <a:pos x="T0" y="T1"/>
                  </a:cxn>
                  <a:cxn ang="0">
                    <a:pos x="T2" y="T3"/>
                  </a:cxn>
                  <a:cxn ang="0">
                    <a:pos x="T4" y="T5"/>
                  </a:cxn>
                  <a:cxn ang="0">
                    <a:pos x="T6" y="T7"/>
                  </a:cxn>
                  <a:cxn ang="0">
                    <a:pos x="T8" y="T9"/>
                  </a:cxn>
                </a:cxnLst>
                <a:rect l="0" t="0" r="r" b="b"/>
                <a:pathLst>
                  <a:path w="5" h="4">
                    <a:moveTo>
                      <a:pt x="5" y="1"/>
                    </a:moveTo>
                    <a:cubicBezTo>
                      <a:pt x="3" y="1"/>
                      <a:pt x="2" y="1"/>
                      <a:pt x="0" y="0"/>
                    </a:cubicBezTo>
                    <a:cubicBezTo>
                      <a:pt x="0" y="3"/>
                      <a:pt x="0" y="3"/>
                      <a:pt x="0" y="3"/>
                    </a:cubicBezTo>
                    <a:cubicBezTo>
                      <a:pt x="1" y="4"/>
                      <a:pt x="3" y="4"/>
                      <a:pt x="4" y="4"/>
                    </a:cubicBezTo>
                    <a:lnTo>
                      <a:pt x="5" y="1"/>
                    </a:ln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14" name="Freeform 252">
                <a:extLst>
                  <a:ext uri="{FF2B5EF4-FFF2-40B4-BE49-F238E27FC236}">
                    <a16:creationId xmlns:a16="http://schemas.microsoft.com/office/drawing/2014/main" id="{C4CEC528-280F-4ED0-A2DA-8ECA5C4B839A}"/>
                  </a:ext>
                </a:extLst>
              </p:cNvPr>
              <p:cNvSpPr>
                <a:spLocks/>
              </p:cNvSpPr>
              <p:nvPr/>
            </p:nvSpPr>
            <p:spPr bwMode="auto">
              <a:xfrm>
                <a:off x="498475" y="1146176"/>
                <a:ext cx="7938" cy="12700"/>
              </a:xfrm>
              <a:custGeom>
                <a:avLst/>
                <a:gdLst>
                  <a:gd name="T0" fmla="*/ 0 w 3"/>
                  <a:gd name="T1" fmla="*/ 0 h 5"/>
                  <a:gd name="T2" fmla="*/ 0 w 3"/>
                  <a:gd name="T3" fmla="*/ 5 h 5"/>
                  <a:gd name="T4" fmla="*/ 3 w 3"/>
                  <a:gd name="T5" fmla="*/ 5 h 5"/>
                  <a:gd name="T6" fmla="*/ 3 w 3"/>
                  <a:gd name="T7" fmla="*/ 0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2"/>
                      <a:pt x="0" y="3"/>
                      <a:pt x="0" y="5"/>
                    </a:cubicBezTo>
                    <a:cubicBezTo>
                      <a:pt x="3" y="5"/>
                      <a:pt x="3" y="5"/>
                      <a:pt x="3" y="5"/>
                    </a:cubicBezTo>
                    <a:cubicBezTo>
                      <a:pt x="3" y="3"/>
                      <a:pt x="3" y="2"/>
                      <a:pt x="3" y="0"/>
                    </a:cubicBezTo>
                    <a:lnTo>
                      <a:pt x="0" y="0"/>
                    </a:ln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15" name="Freeform 253">
                <a:extLst>
                  <a:ext uri="{FF2B5EF4-FFF2-40B4-BE49-F238E27FC236}">
                    <a16:creationId xmlns:a16="http://schemas.microsoft.com/office/drawing/2014/main" id="{4C5ECB2C-F5D7-4785-B964-2FFD4D7A3018}"/>
                  </a:ext>
                </a:extLst>
              </p:cNvPr>
              <p:cNvSpPr>
                <a:spLocks/>
              </p:cNvSpPr>
              <p:nvPr/>
            </p:nvSpPr>
            <p:spPr bwMode="auto">
              <a:xfrm>
                <a:off x="492125" y="1173164"/>
                <a:ext cx="11113" cy="12700"/>
              </a:xfrm>
              <a:custGeom>
                <a:avLst/>
                <a:gdLst>
                  <a:gd name="T0" fmla="*/ 0 w 4"/>
                  <a:gd name="T1" fmla="*/ 4 h 5"/>
                  <a:gd name="T2" fmla="*/ 3 w 4"/>
                  <a:gd name="T3" fmla="*/ 5 h 5"/>
                  <a:gd name="T4" fmla="*/ 4 w 4"/>
                  <a:gd name="T5" fmla="*/ 0 h 5"/>
                  <a:gd name="T6" fmla="*/ 1 w 4"/>
                  <a:gd name="T7" fmla="*/ 0 h 5"/>
                  <a:gd name="T8" fmla="*/ 0 w 4"/>
                  <a:gd name="T9" fmla="*/ 4 h 5"/>
                </a:gdLst>
                <a:ahLst/>
                <a:cxnLst>
                  <a:cxn ang="0">
                    <a:pos x="T0" y="T1"/>
                  </a:cxn>
                  <a:cxn ang="0">
                    <a:pos x="T2" y="T3"/>
                  </a:cxn>
                  <a:cxn ang="0">
                    <a:pos x="T4" y="T5"/>
                  </a:cxn>
                  <a:cxn ang="0">
                    <a:pos x="T6" y="T7"/>
                  </a:cxn>
                  <a:cxn ang="0">
                    <a:pos x="T8" y="T9"/>
                  </a:cxn>
                </a:cxnLst>
                <a:rect l="0" t="0" r="r" b="b"/>
                <a:pathLst>
                  <a:path w="4" h="5">
                    <a:moveTo>
                      <a:pt x="0" y="4"/>
                    </a:moveTo>
                    <a:cubicBezTo>
                      <a:pt x="3" y="5"/>
                      <a:pt x="3" y="5"/>
                      <a:pt x="3" y="5"/>
                    </a:cubicBezTo>
                    <a:cubicBezTo>
                      <a:pt x="4" y="3"/>
                      <a:pt x="4" y="2"/>
                      <a:pt x="4" y="0"/>
                    </a:cubicBezTo>
                    <a:cubicBezTo>
                      <a:pt x="1" y="0"/>
                      <a:pt x="1" y="0"/>
                      <a:pt x="1" y="0"/>
                    </a:cubicBezTo>
                    <a:cubicBezTo>
                      <a:pt x="1" y="1"/>
                      <a:pt x="1" y="3"/>
                      <a:pt x="0" y="4"/>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16" name="Freeform 254">
                <a:extLst>
                  <a:ext uri="{FF2B5EF4-FFF2-40B4-BE49-F238E27FC236}">
                    <a16:creationId xmlns:a16="http://schemas.microsoft.com/office/drawing/2014/main" id="{1669369D-EA51-4FFF-BDEE-1FBD3A7CA37A}"/>
                  </a:ext>
                </a:extLst>
              </p:cNvPr>
              <p:cNvSpPr>
                <a:spLocks/>
              </p:cNvSpPr>
              <p:nvPr/>
            </p:nvSpPr>
            <p:spPr bwMode="auto">
              <a:xfrm>
                <a:off x="487363" y="1196976"/>
                <a:ext cx="11113" cy="14288"/>
              </a:xfrm>
              <a:custGeom>
                <a:avLst/>
                <a:gdLst>
                  <a:gd name="T0" fmla="*/ 0 w 4"/>
                  <a:gd name="T1" fmla="*/ 5 h 6"/>
                  <a:gd name="T2" fmla="*/ 3 w 4"/>
                  <a:gd name="T3" fmla="*/ 6 h 6"/>
                  <a:gd name="T4" fmla="*/ 4 w 4"/>
                  <a:gd name="T5" fmla="*/ 1 h 6"/>
                  <a:gd name="T6" fmla="*/ 1 w 4"/>
                  <a:gd name="T7" fmla="*/ 0 h 6"/>
                  <a:gd name="T8" fmla="*/ 0 w 4"/>
                  <a:gd name="T9" fmla="*/ 5 h 6"/>
                </a:gdLst>
                <a:ahLst/>
                <a:cxnLst>
                  <a:cxn ang="0">
                    <a:pos x="T0" y="T1"/>
                  </a:cxn>
                  <a:cxn ang="0">
                    <a:pos x="T2" y="T3"/>
                  </a:cxn>
                  <a:cxn ang="0">
                    <a:pos x="T4" y="T5"/>
                  </a:cxn>
                  <a:cxn ang="0">
                    <a:pos x="T6" y="T7"/>
                  </a:cxn>
                  <a:cxn ang="0">
                    <a:pos x="T8" y="T9"/>
                  </a:cxn>
                </a:cxnLst>
                <a:rect l="0" t="0" r="r" b="b"/>
                <a:pathLst>
                  <a:path w="4" h="6">
                    <a:moveTo>
                      <a:pt x="0" y="5"/>
                    </a:moveTo>
                    <a:cubicBezTo>
                      <a:pt x="3" y="6"/>
                      <a:pt x="3" y="6"/>
                      <a:pt x="3" y="6"/>
                    </a:cubicBezTo>
                    <a:cubicBezTo>
                      <a:pt x="3" y="4"/>
                      <a:pt x="4" y="3"/>
                      <a:pt x="4" y="1"/>
                    </a:cubicBezTo>
                    <a:cubicBezTo>
                      <a:pt x="1" y="0"/>
                      <a:pt x="1" y="0"/>
                      <a:pt x="1" y="0"/>
                    </a:cubicBezTo>
                    <a:cubicBezTo>
                      <a:pt x="1" y="2"/>
                      <a:pt x="0" y="3"/>
                      <a:pt x="0" y="5"/>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17" name="Freeform 255">
                <a:extLst>
                  <a:ext uri="{FF2B5EF4-FFF2-40B4-BE49-F238E27FC236}">
                    <a16:creationId xmlns:a16="http://schemas.microsoft.com/office/drawing/2014/main" id="{19D6BF52-1532-4DB3-A35E-DFDDBC1B51BB}"/>
                  </a:ext>
                </a:extLst>
              </p:cNvPr>
              <p:cNvSpPr>
                <a:spLocks/>
              </p:cNvSpPr>
              <p:nvPr/>
            </p:nvSpPr>
            <p:spPr bwMode="auto">
              <a:xfrm>
                <a:off x="477838" y="1219201"/>
                <a:ext cx="12700" cy="15875"/>
              </a:xfrm>
              <a:custGeom>
                <a:avLst/>
                <a:gdLst>
                  <a:gd name="T0" fmla="*/ 0 w 5"/>
                  <a:gd name="T1" fmla="*/ 5 h 6"/>
                  <a:gd name="T2" fmla="*/ 3 w 5"/>
                  <a:gd name="T3" fmla="*/ 6 h 6"/>
                  <a:gd name="T4" fmla="*/ 5 w 5"/>
                  <a:gd name="T5" fmla="*/ 1 h 6"/>
                  <a:gd name="T6" fmla="*/ 2 w 5"/>
                  <a:gd name="T7" fmla="*/ 0 h 6"/>
                  <a:gd name="T8" fmla="*/ 0 w 5"/>
                  <a:gd name="T9" fmla="*/ 5 h 6"/>
                </a:gdLst>
                <a:ahLst/>
                <a:cxnLst>
                  <a:cxn ang="0">
                    <a:pos x="T0" y="T1"/>
                  </a:cxn>
                  <a:cxn ang="0">
                    <a:pos x="T2" y="T3"/>
                  </a:cxn>
                  <a:cxn ang="0">
                    <a:pos x="T4" y="T5"/>
                  </a:cxn>
                  <a:cxn ang="0">
                    <a:pos x="T6" y="T7"/>
                  </a:cxn>
                  <a:cxn ang="0">
                    <a:pos x="T8" y="T9"/>
                  </a:cxn>
                </a:cxnLst>
                <a:rect l="0" t="0" r="r" b="b"/>
                <a:pathLst>
                  <a:path w="5" h="6">
                    <a:moveTo>
                      <a:pt x="0" y="5"/>
                    </a:moveTo>
                    <a:cubicBezTo>
                      <a:pt x="3" y="6"/>
                      <a:pt x="3" y="6"/>
                      <a:pt x="3" y="6"/>
                    </a:cubicBezTo>
                    <a:cubicBezTo>
                      <a:pt x="4" y="4"/>
                      <a:pt x="4" y="3"/>
                      <a:pt x="5" y="1"/>
                    </a:cubicBezTo>
                    <a:cubicBezTo>
                      <a:pt x="2" y="0"/>
                      <a:pt x="2" y="0"/>
                      <a:pt x="2" y="0"/>
                    </a:cubicBezTo>
                    <a:cubicBezTo>
                      <a:pt x="2" y="2"/>
                      <a:pt x="1" y="3"/>
                      <a:pt x="0" y="5"/>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18" name="Freeform 256">
                <a:extLst>
                  <a:ext uri="{FF2B5EF4-FFF2-40B4-BE49-F238E27FC236}">
                    <a16:creationId xmlns:a16="http://schemas.microsoft.com/office/drawing/2014/main" id="{96D65AD2-0604-4B4D-A937-BBC1C91498A9}"/>
                  </a:ext>
                </a:extLst>
              </p:cNvPr>
              <p:cNvSpPr>
                <a:spLocks/>
              </p:cNvSpPr>
              <p:nvPr/>
            </p:nvSpPr>
            <p:spPr bwMode="auto">
              <a:xfrm>
                <a:off x="463550" y="1243014"/>
                <a:ext cx="15875" cy="15875"/>
              </a:xfrm>
              <a:custGeom>
                <a:avLst/>
                <a:gdLst>
                  <a:gd name="T0" fmla="*/ 0 w 6"/>
                  <a:gd name="T1" fmla="*/ 4 h 6"/>
                  <a:gd name="T2" fmla="*/ 3 w 6"/>
                  <a:gd name="T3" fmla="*/ 6 h 6"/>
                  <a:gd name="T4" fmla="*/ 6 w 6"/>
                  <a:gd name="T5" fmla="*/ 1 h 6"/>
                  <a:gd name="T6" fmla="*/ 3 w 6"/>
                  <a:gd name="T7" fmla="*/ 0 h 6"/>
                  <a:gd name="T8" fmla="*/ 0 w 6"/>
                  <a:gd name="T9" fmla="*/ 4 h 6"/>
                </a:gdLst>
                <a:ahLst/>
                <a:cxnLst>
                  <a:cxn ang="0">
                    <a:pos x="T0" y="T1"/>
                  </a:cxn>
                  <a:cxn ang="0">
                    <a:pos x="T2" y="T3"/>
                  </a:cxn>
                  <a:cxn ang="0">
                    <a:pos x="T4" y="T5"/>
                  </a:cxn>
                  <a:cxn ang="0">
                    <a:pos x="T6" y="T7"/>
                  </a:cxn>
                  <a:cxn ang="0">
                    <a:pos x="T8" y="T9"/>
                  </a:cxn>
                </a:cxnLst>
                <a:rect l="0" t="0" r="r" b="b"/>
                <a:pathLst>
                  <a:path w="6" h="6">
                    <a:moveTo>
                      <a:pt x="0" y="4"/>
                    </a:moveTo>
                    <a:cubicBezTo>
                      <a:pt x="3" y="6"/>
                      <a:pt x="3" y="6"/>
                      <a:pt x="3" y="6"/>
                    </a:cubicBezTo>
                    <a:cubicBezTo>
                      <a:pt x="4" y="4"/>
                      <a:pt x="5" y="3"/>
                      <a:pt x="6" y="1"/>
                    </a:cubicBezTo>
                    <a:cubicBezTo>
                      <a:pt x="3" y="0"/>
                      <a:pt x="3" y="0"/>
                      <a:pt x="3" y="0"/>
                    </a:cubicBezTo>
                    <a:cubicBezTo>
                      <a:pt x="2" y="1"/>
                      <a:pt x="1" y="3"/>
                      <a:pt x="0" y="4"/>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sp>
            <p:nvSpPr>
              <p:cNvPr id="119" name="Freeform 257">
                <a:extLst>
                  <a:ext uri="{FF2B5EF4-FFF2-40B4-BE49-F238E27FC236}">
                    <a16:creationId xmlns:a16="http://schemas.microsoft.com/office/drawing/2014/main" id="{43C8DE8D-22EE-4F2F-9D28-F03E2041DCB0}"/>
                  </a:ext>
                </a:extLst>
              </p:cNvPr>
              <p:cNvSpPr>
                <a:spLocks/>
              </p:cNvSpPr>
              <p:nvPr/>
            </p:nvSpPr>
            <p:spPr bwMode="auto">
              <a:xfrm>
                <a:off x="447675" y="1265239"/>
                <a:ext cx="15875" cy="14288"/>
              </a:xfrm>
              <a:custGeom>
                <a:avLst/>
                <a:gdLst>
                  <a:gd name="T0" fmla="*/ 0 w 6"/>
                  <a:gd name="T1" fmla="*/ 4 h 6"/>
                  <a:gd name="T2" fmla="*/ 3 w 6"/>
                  <a:gd name="T3" fmla="*/ 6 h 6"/>
                  <a:gd name="T4" fmla="*/ 6 w 6"/>
                  <a:gd name="T5" fmla="*/ 2 h 6"/>
                  <a:gd name="T6" fmla="*/ 3 w 6"/>
                  <a:gd name="T7" fmla="*/ 0 h 6"/>
                  <a:gd name="T8" fmla="*/ 0 w 6"/>
                  <a:gd name="T9" fmla="*/ 4 h 6"/>
                </a:gdLst>
                <a:ahLst/>
                <a:cxnLst>
                  <a:cxn ang="0">
                    <a:pos x="T0" y="T1"/>
                  </a:cxn>
                  <a:cxn ang="0">
                    <a:pos x="T2" y="T3"/>
                  </a:cxn>
                  <a:cxn ang="0">
                    <a:pos x="T4" y="T5"/>
                  </a:cxn>
                  <a:cxn ang="0">
                    <a:pos x="T6" y="T7"/>
                  </a:cxn>
                  <a:cxn ang="0">
                    <a:pos x="T8" y="T9"/>
                  </a:cxn>
                </a:cxnLst>
                <a:rect l="0" t="0" r="r" b="b"/>
                <a:pathLst>
                  <a:path w="6" h="6">
                    <a:moveTo>
                      <a:pt x="0" y="4"/>
                    </a:moveTo>
                    <a:cubicBezTo>
                      <a:pt x="3" y="6"/>
                      <a:pt x="3" y="6"/>
                      <a:pt x="3" y="6"/>
                    </a:cubicBezTo>
                    <a:cubicBezTo>
                      <a:pt x="4" y="4"/>
                      <a:pt x="5" y="3"/>
                      <a:pt x="6" y="2"/>
                    </a:cubicBezTo>
                    <a:cubicBezTo>
                      <a:pt x="3" y="0"/>
                      <a:pt x="3" y="0"/>
                      <a:pt x="3" y="0"/>
                    </a:cubicBezTo>
                    <a:cubicBezTo>
                      <a:pt x="2" y="1"/>
                      <a:pt x="1" y="2"/>
                      <a:pt x="0" y="4"/>
                    </a:cubicBezTo>
                    <a:close/>
                  </a:path>
                </a:pathLst>
              </a:custGeom>
              <a:solidFill>
                <a:schemeClr val="bg1"/>
              </a:solidFill>
              <a:ln>
                <a:solidFill>
                  <a:srgbClr val="2D5DA2"/>
                </a:solidFill>
              </a:ln>
            </p:spPr>
            <p:txBody>
              <a:bodyPr vert="horz" wrap="square" lIns="91427" tIns="45713" rIns="91427" bIns="45713" numCol="1" anchor="t" anchorCtr="0" compatLnSpc="1">
                <a:prstTxWarp prst="textNoShape">
                  <a:avLst/>
                </a:prstTxWarp>
              </a:bodyPr>
              <a:lstStyle/>
              <a:p>
                <a:endParaRPr lang="en-US" sz="1599"/>
              </a:p>
            </p:txBody>
          </p:sp>
        </p:grpSp>
        <p:grpSp>
          <p:nvGrpSpPr>
            <p:cNvPr id="31" name="Group 690">
              <a:extLst>
                <a:ext uri="{FF2B5EF4-FFF2-40B4-BE49-F238E27FC236}">
                  <a16:creationId xmlns:a16="http://schemas.microsoft.com/office/drawing/2014/main" id="{8FFD47B9-64E5-44C5-B059-AEC01C887ECF}"/>
                </a:ext>
              </a:extLst>
            </p:cNvPr>
            <p:cNvGrpSpPr/>
            <p:nvPr/>
          </p:nvGrpSpPr>
          <p:grpSpPr>
            <a:xfrm>
              <a:off x="4339683" y="5026115"/>
              <a:ext cx="67889" cy="805986"/>
              <a:chOff x="7410824" y="2395344"/>
              <a:chExt cx="91499" cy="1377312"/>
            </a:xfrm>
          </p:grpSpPr>
          <p:sp>
            <p:nvSpPr>
              <p:cNvPr id="79" name="Rectangle 78">
                <a:extLst>
                  <a:ext uri="{FF2B5EF4-FFF2-40B4-BE49-F238E27FC236}">
                    <a16:creationId xmlns:a16="http://schemas.microsoft.com/office/drawing/2014/main" id="{BC59152A-BC4F-4BD8-9AFE-CE194984D4FA}"/>
                  </a:ext>
                </a:extLst>
              </p:cNvPr>
              <p:cNvSpPr/>
              <p:nvPr/>
            </p:nvSpPr>
            <p:spPr bwMode="auto">
              <a:xfrm>
                <a:off x="7410868" y="2395344"/>
                <a:ext cx="91440" cy="457200"/>
              </a:xfrm>
              <a:prstGeom prst="rect">
                <a:avLst/>
              </a:prstGeom>
              <a:solidFill>
                <a:srgbClr val="C00000"/>
              </a:solidFill>
              <a:ln w="3175" cap="flat" cmpd="sng" algn="ctr">
                <a:solidFill>
                  <a:srgbClr val="C00000"/>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99" kern="0">
                  <a:solidFill>
                    <a:srgbClr val="ACACAC"/>
                  </a:solidFill>
                  <a:latin typeface="Segoe UI Semibold" panose="020B0702040204020203" pitchFamily="34" charset="0"/>
                  <a:ea typeface="Segoe UI" pitchFamily="34" charset="0"/>
                  <a:cs typeface="Segoe UI Semibold" panose="020B0702040204020203" pitchFamily="34" charset="0"/>
                </a:endParaRPr>
              </a:p>
            </p:txBody>
          </p:sp>
          <p:sp>
            <p:nvSpPr>
              <p:cNvPr id="80" name="Rectangle 79">
                <a:extLst>
                  <a:ext uri="{FF2B5EF4-FFF2-40B4-BE49-F238E27FC236}">
                    <a16:creationId xmlns:a16="http://schemas.microsoft.com/office/drawing/2014/main" id="{74AEC77A-5457-48B5-8EDD-9BDA1473ACC1}"/>
                  </a:ext>
                </a:extLst>
              </p:cNvPr>
              <p:cNvSpPr/>
              <p:nvPr/>
            </p:nvSpPr>
            <p:spPr bwMode="auto">
              <a:xfrm>
                <a:off x="7410883" y="2855400"/>
                <a:ext cx="91440" cy="457200"/>
              </a:xfrm>
              <a:prstGeom prst="rect">
                <a:avLst/>
              </a:prstGeom>
              <a:solidFill>
                <a:srgbClr val="FFC000"/>
              </a:solidFill>
              <a:ln w="3175" cap="flat" cmpd="sng" algn="ctr">
                <a:solidFill>
                  <a:srgbClr val="FFCC00"/>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99" kern="0">
                  <a:solidFill>
                    <a:srgbClr val="ACACAC"/>
                  </a:solidFill>
                  <a:latin typeface="Segoe UI Semibold" panose="020B0702040204020203" pitchFamily="34" charset="0"/>
                  <a:ea typeface="Segoe UI"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CEF47EEC-726F-4D18-B92E-39732BB59534}"/>
                  </a:ext>
                </a:extLst>
              </p:cNvPr>
              <p:cNvSpPr/>
              <p:nvPr/>
            </p:nvSpPr>
            <p:spPr bwMode="auto">
              <a:xfrm>
                <a:off x="7410824" y="3315456"/>
                <a:ext cx="91440" cy="457200"/>
              </a:xfrm>
              <a:prstGeom prst="rect">
                <a:avLst/>
              </a:prstGeom>
              <a:solidFill>
                <a:srgbClr val="FFFF00"/>
              </a:solidFill>
              <a:ln w="3175" cap="flat" cmpd="sng" algn="ctr">
                <a:solidFill>
                  <a:srgbClr val="CCCC00"/>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99" kern="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sp>
          <p:nvSpPr>
            <p:cNvPr id="32" name="Oval 645">
              <a:extLst>
                <a:ext uri="{FF2B5EF4-FFF2-40B4-BE49-F238E27FC236}">
                  <a16:creationId xmlns:a16="http://schemas.microsoft.com/office/drawing/2014/main" id="{2551475E-1B28-4929-8ACE-DCD3E1990F7E}"/>
                </a:ext>
              </a:extLst>
            </p:cNvPr>
            <p:cNvSpPr>
              <a:spLocks noChangeAspect="1"/>
            </p:cNvSpPr>
            <p:nvPr/>
          </p:nvSpPr>
          <p:spPr bwMode="auto">
            <a:xfrm>
              <a:off x="6556593" y="2639173"/>
              <a:ext cx="2259958" cy="2232496"/>
            </a:xfrm>
            <a:prstGeom prst="ellipse">
              <a:avLst/>
            </a:prstGeom>
            <a:noFill/>
            <a:ln w="57150" cap="flat" cmpd="sng" algn="ctr">
              <a:solidFill>
                <a:srgbClr val="0078D7"/>
              </a:solidFill>
              <a:prstDash val="solid"/>
              <a:headEnd type="none"/>
              <a:tailEnd type="none"/>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 name="Group 647">
              <a:extLst>
                <a:ext uri="{FF2B5EF4-FFF2-40B4-BE49-F238E27FC236}">
                  <a16:creationId xmlns:a16="http://schemas.microsoft.com/office/drawing/2014/main" id="{A1AFEF7A-6C13-4F0E-AB17-7DC33B8032BF}"/>
                </a:ext>
              </a:extLst>
            </p:cNvPr>
            <p:cNvGrpSpPr/>
            <p:nvPr/>
          </p:nvGrpSpPr>
          <p:grpSpPr>
            <a:xfrm>
              <a:off x="8425874" y="2726437"/>
              <a:ext cx="2699477" cy="604957"/>
              <a:chOff x="9385781" y="2974250"/>
              <a:chExt cx="4030965" cy="914400"/>
            </a:xfrm>
          </p:grpSpPr>
          <p:grpSp>
            <p:nvGrpSpPr>
              <p:cNvPr id="73" name="Group 648">
                <a:extLst>
                  <a:ext uri="{FF2B5EF4-FFF2-40B4-BE49-F238E27FC236}">
                    <a16:creationId xmlns:a16="http://schemas.microsoft.com/office/drawing/2014/main" id="{DF2AA466-5CD5-4DE1-BD8D-C04C5F868A6B}"/>
                  </a:ext>
                </a:extLst>
              </p:cNvPr>
              <p:cNvGrpSpPr/>
              <p:nvPr/>
            </p:nvGrpSpPr>
            <p:grpSpPr>
              <a:xfrm>
                <a:off x="9385781" y="2974250"/>
                <a:ext cx="4030965" cy="914400"/>
                <a:chOff x="9385781" y="2971800"/>
                <a:chExt cx="4030965" cy="914400"/>
              </a:xfrm>
            </p:grpSpPr>
            <p:grpSp>
              <p:nvGrpSpPr>
                <p:cNvPr id="75" name="Group 650">
                  <a:extLst>
                    <a:ext uri="{FF2B5EF4-FFF2-40B4-BE49-F238E27FC236}">
                      <a16:creationId xmlns:a16="http://schemas.microsoft.com/office/drawing/2014/main" id="{7794E72A-FA88-4870-83B4-5B9CE2B63D2D}"/>
                    </a:ext>
                  </a:extLst>
                </p:cNvPr>
                <p:cNvGrpSpPr/>
                <p:nvPr/>
              </p:nvGrpSpPr>
              <p:grpSpPr>
                <a:xfrm>
                  <a:off x="9385781" y="2971800"/>
                  <a:ext cx="914400" cy="914400"/>
                  <a:chOff x="8603515" y="2504434"/>
                  <a:chExt cx="1600200" cy="1600200"/>
                </a:xfrm>
              </p:grpSpPr>
              <p:sp>
                <p:nvSpPr>
                  <p:cNvPr id="77" name="Oval 652">
                    <a:extLst>
                      <a:ext uri="{FF2B5EF4-FFF2-40B4-BE49-F238E27FC236}">
                        <a16:creationId xmlns:a16="http://schemas.microsoft.com/office/drawing/2014/main" id="{61D8EB41-CA3B-4B69-AE20-2BD72A350F43}"/>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Circle: Hollow 653">
                    <a:extLst>
                      <a:ext uri="{FF2B5EF4-FFF2-40B4-BE49-F238E27FC236}">
                        <a16:creationId xmlns:a16="http://schemas.microsoft.com/office/drawing/2014/main" id="{4209E161-C180-45B3-9B19-DB7A8199528F}"/>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9C84A69B-627B-40AE-89A1-F1823F1C6845}"/>
                    </a:ext>
                  </a:extLst>
                </p:cNvPr>
                <p:cNvSpPr/>
                <p:nvPr/>
              </p:nvSpPr>
              <p:spPr>
                <a:xfrm>
                  <a:off x="10331120" y="3242287"/>
                  <a:ext cx="3085626" cy="619267"/>
                </a:xfrm>
                <a:prstGeom prst="rect">
                  <a:avLst/>
                </a:prstGeom>
              </p:spPr>
              <p:txBody>
                <a:bodyPr wrap="square">
                  <a:spAutoFit/>
                </a:bodyPr>
                <a:lstStyle/>
                <a:p>
                  <a:pPr fontAlgn="base">
                    <a:lnSpc>
                      <a:spcPct val="90000"/>
                    </a:lnSpc>
                    <a:spcBef>
                      <a:spcPct val="0"/>
                    </a:spcBef>
                    <a:spcAft>
                      <a:spcPts val="600"/>
                    </a:spcAft>
                    <a:buSzPct val="90000"/>
                    <a:defRPr/>
                  </a:pPr>
                  <a:r>
                    <a:rPr lang="en-US" sz="1049" cap="all">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Enforce multifactor authentication</a:t>
                  </a:r>
                </a:p>
              </p:txBody>
            </p:sp>
          </p:grpSp>
          <p:pic>
            <p:nvPicPr>
              <p:cNvPr id="74" name="Picture 649">
                <a:extLst>
                  <a:ext uri="{FF2B5EF4-FFF2-40B4-BE49-F238E27FC236}">
                    <a16:creationId xmlns:a16="http://schemas.microsoft.com/office/drawing/2014/main" id="{E4E74137-AAEE-4B57-9B57-65633E26859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584186" y="3147999"/>
                <a:ext cx="560146" cy="560146"/>
              </a:xfrm>
              <a:prstGeom prst="rect">
                <a:avLst/>
              </a:prstGeom>
            </p:spPr>
          </p:pic>
        </p:grpSp>
        <p:grpSp>
          <p:nvGrpSpPr>
            <p:cNvPr id="34" name="Group 654">
              <a:extLst>
                <a:ext uri="{FF2B5EF4-FFF2-40B4-BE49-F238E27FC236}">
                  <a16:creationId xmlns:a16="http://schemas.microsoft.com/office/drawing/2014/main" id="{4EB91391-EA2C-4368-8DFF-7496309F236D}"/>
                </a:ext>
              </a:extLst>
            </p:cNvPr>
            <p:cNvGrpSpPr/>
            <p:nvPr/>
          </p:nvGrpSpPr>
          <p:grpSpPr>
            <a:xfrm>
              <a:off x="7690388" y="2175995"/>
              <a:ext cx="1803184" cy="604957"/>
              <a:chOff x="9216652" y="1966279"/>
              <a:chExt cx="2692585" cy="914400"/>
            </a:xfrm>
          </p:grpSpPr>
          <p:grpSp>
            <p:nvGrpSpPr>
              <p:cNvPr id="67" name="Group 655">
                <a:extLst>
                  <a:ext uri="{FF2B5EF4-FFF2-40B4-BE49-F238E27FC236}">
                    <a16:creationId xmlns:a16="http://schemas.microsoft.com/office/drawing/2014/main" id="{D7835A90-8EFA-43C6-82EC-9888D7AC6D21}"/>
                  </a:ext>
                </a:extLst>
              </p:cNvPr>
              <p:cNvGrpSpPr/>
              <p:nvPr/>
            </p:nvGrpSpPr>
            <p:grpSpPr>
              <a:xfrm>
                <a:off x="9216652" y="1966279"/>
                <a:ext cx="2692585" cy="914400"/>
                <a:chOff x="8972527" y="1828800"/>
                <a:chExt cx="2692585" cy="914400"/>
              </a:xfrm>
            </p:grpSpPr>
            <p:grpSp>
              <p:nvGrpSpPr>
                <p:cNvPr id="69" name="Group 657">
                  <a:extLst>
                    <a:ext uri="{FF2B5EF4-FFF2-40B4-BE49-F238E27FC236}">
                      <a16:creationId xmlns:a16="http://schemas.microsoft.com/office/drawing/2014/main" id="{26432472-CF35-4DAE-9772-781634AD0837}"/>
                    </a:ext>
                  </a:extLst>
                </p:cNvPr>
                <p:cNvGrpSpPr/>
                <p:nvPr/>
              </p:nvGrpSpPr>
              <p:grpSpPr>
                <a:xfrm>
                  <a:off x="8972527" y="1828800"/>
                  <a:ext cx="914400" cy="914400"/>
                  <a:chOff x="8603515" y="2504434"/>
                  <a:chExt cx="1600200" cy="1600200"/>
                </a:xfrm>
              </p:grpSpPr>
              <p:sp>
                <p:nvSpPr>
                  <p:cNvPr id="71" name="Oval 659">
                    <a:extLst>
                      <a:ext uri="{FF2B5EF4-FFF2-40B4-BE49-F238E27FC236}">
                        <a16:creationId xmlns:a16="http://schemas.microsoft.com/office/drawing/2014/main" id="{25B57E2D-44A8-466D-9491-0D96C0A41EF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Circle: Hollow 660">
                    <a:extLst>
                      <a:ext uri="{FF2B5EF4-FFF2-40B4-BE49-F238E27FC236}">
                        <a16:creationId xmlns:a16="http://schemas.microsoft.com/office/drawing/2014/main" id="{80CAE882-DD5C-4277-B201-1CCC84448ED2}"/>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0" name="Rectangle 69">
                  <a:extLst>
                    <a:ext uri="{FF2B5EF4-FFF2-40B4-BE49-F238E27FC236}">
                      <a16:creationId xmlns:a16="http://schemas.microsoft.com/office/drawing/2014/main" id="{05624305-7A46-4327-9BCC-48A39FFF7BE2}"/>
                    </a:ext>
                  </a:extLst>
                </p:cNvPr>
                <p:cNvSpPr/>
                <p:nvPr/>
              </p:nvSpPr>
              <p:spPr>
                <a:xfrm>
                  <a:off x="9833455" y="2142885"/>
                  <a:ext cx="1831657" cy="384294"/>
                </a:xfrm>
                <a:prstGeom prst="rect">
                  <a:avLst/>
                </a:prstGeom>
              </p:spPr>
              <p:txBody>
                <a:bodyPr wrap="none">
                  <a:spAutoFit/>
                </a:bodyPr>
                <a:lstStyle/>
                <a:p>
                  <a:pPr fontAlgn="base">
                    <a:lnSpc>
                      <a:spcPct val="90000"/>
                    </a:lnSpc>
                    <a:spcBef>
                      <a:spcPct val="0"/>
                    </a:spcBef>
                    <a:spcAft>
                      <a:spcPts val="600"/>
                    </a:spcAft>
                    <a:buSzPct val="90000"/>
                    <a:defRPr/>
                  </a:pPr>
                  <a:r>
                    <a:rPr lang="en-US" sz="1049" cap="all">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Allow Access</a:t>
                  </a:r>
                </a:p>
              </p:txBody>
            </p:sp>
          </p:grpSp>
          <p:sp>
            <p:nvSpPr>
              <p:cNvPr id="68" name="Freeform: Shape 656">
                <a:extLst>
                  <a:ext uri="{FF2B5EF4-FFF2-40B4-BE49-F238E27FC236}">
                    <a16:creationId xmlns:a16="http://schemas.microsoft.com/office/drawing/2014/main" id="{EC2B8FAD-777B-4E44-B697-A36FA05375E5}"/>
                  </a:ext>
                </a:extLst>
              </p:cNvPr>
              <p:cNvSpPr>
                <a:spLocks noChangeAspect="1"/>
              </p:cNvSpPr>
              <p:nvPr/>
            </p:nvSpPr>
            <p:spPr bwMode="auto">
              <a:xfrm>
                <a:off x="9452232" y="2194879"/>
                <a:ext cx="457200" cy="45720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661">
              <a:extLst>
                <a:ext uri="{FF2B5EF4-FFF2-40B4-BE49-F238E27FC236}">
                  <a16:creationId xmlns:a16="http://schemas.microsoft.com/office/drawing/2014/main" id="{B836118B-8643-4829-A1CB-6DB525F38ADF}"/>
                </a:ext>
              </a:extLst>
            </p:cNvPr>
            <p:cNvGrpSpPr/>
            <p:nvPr/>
          </p:nvGrpSpPr>
          <p:grpSpPr>
            <a:xfrm>
              <a:off x="8399632" y="4131956"/>
              <a:ext cx="1773895" cy="604956"/>
              <a:chOff x="9216652" y="4977768"/>
              <a:chExt cx="2648848" cy="914400"/>
            </a:xfrm>
          </p:grpSpPr>
          <p:grpSp>
            <p:nvGrpSpPr>
              <p:cNvPr id="61" name="Group 662">
                <a:extLst>
                  <a:ext uri="{FF2B5EF4-FFF2-40B4-BE49-F238E27FC236}">
                    <a16:creationId xmlns:a16="http://schemas.microsoft.com/office/drawing/2014/main" id="{A38CDD86-4652-4CAA-A140-04CE6CA19301}"/>
                  </a:ext>
                </a:extLst>
              </p:cNvPr>
              <p:cNvGrpSpPr/>
              <p:nvPr/>
            </p:nvGrpSpPr>
            <p:grpSpPr>
              <a:xfrm>
                <a:off x="9216652" y="4977768"/>
                <a:ext cx="2648848" cy="914400"/>
                <a:chOff x="9216652" y="3982221"/>
                <a:chExt cx="2648848" cy="914400"/>
              </a:xfrm>
            </p:grpSpPr>
            <p:sp>
              <p:nvSpPr>
                <p:cNvPr id="63" name="Rectangle 62">
                  <a:extLst>
                    <a:ext uri="{FF2B5EF4-FFF2-40B4-BE49-F238E27FC236}">
                      <a16:creationId xmlns:a16="http://schemas.microsoft.com/office/drawing/2014/main" id="{F7699EFC-61DB-489A-9FDD-A1D63841A281}"/>
                    </a:ext>
                  </a:extLst>
                </p:cNvPr>
                <p:cNvSpPr/>
                <p:nvPr/>
              </p:nvSpPr>
              <p:spPr>
                <a:xfrm>
                  <a:off x="10095309" y="4297233"/>
                  <a:ext cx="1770191" cy="384295"/>
                </a:xfrm>
                <a:prstGeom prst="rect">
                  <a:avLst/>
                </a:prstGeom>
              </p:spPr>
              <p:txBody>
                <a:bodyPr wrap="none">
                  <a:spAutoFit/>
                </a:bodyPr>
                <a:lstStyle/>
                <a:p>
                  <a:pPr fontAlgn="base">
                    <a:lnSpc>
                      <a:spcPct val="90000"/>
                    </a:lnSpc>
                    <a:spcBef>
                      <a:spcPct val="0"/>
                    </a:spcBef>
                    <a:spcAft>
                      <a:spcPts val="600"/>
                    </a:spcAft>
                    <a:buSzPct val="90000"/>
                    <a:defRPr/>
                  </a:pPr>
                  <a:r>
                    <a:rPr lang="en-US" sz="1049" cap="all">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Block Access</a:t>
                  </a:r>
                </a:p>
              </p:txBody>
            </p:sp>
            <p:grpSp>
              <p:nvGrpSpPr>
                <p:cNvPr id="64" name="Group 665">
                  <a:extLst>
                    <a:ext uri="{FF2B5EF4-FFF2-40B4-BE49-F238E27FC236}">
                      <a16:creationId xmlns:a16="http://schemas.microsoft.com/office/drawing/2014/main" id="{D54D3A9F-F1AE-451E-A7DA-C7093193A83E}"/>
                    </a:ext>
                  </a:extLst>
                </p:cNvPr>
                <p:cNvGrpSpPr/>
                <p:nvPr/>
              </p:nvGrpSpPr>
              <p:grpSpPr>
                <a:xfrm>
                  <a:off x="9216652" y="3982221"/>
                  <a:ext cx="914400" cy="914400"/>
                  <a:chOff x="8603515" y="2504434"/>
                  <a:chExt cx="1600200" cy="1600200"/>
                </a:xfrm>
              </p:grpSpPr>
              <p:sp>
                <p:nvSpPr>
                  <p:cNvPr id="65" name="Oval 666">
                    <a:extLst>
                      <a:ext uri="{FF2B5EF4-FFF2-40B4-BE49-F238E27FC236}">
                        <a16:creationId xmlns:a16="http://schemas.microsoft.com/office/drawing/2014/main" id="{C5676867-424D-4F22-AE54-6C87E802A038}"/>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Circle: Hollow 667">
                    <a:extLst>
                      <a:ext uri="{FF2B5EF4-FFF2-40B4-BE49-F238E27FC236}">
                        <a16:creationId xmlns:a16="http://schemas.microsoft.com/office/drawing/2014/main" id="{7812B8B9-C053-4BE8-A56E-1853A350E8F3}"/>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2" name="Freeform: Shape 663">
                <a:extLst>
                  <a:ext uri="{FF2B5EF4-FFF2-40B4-BE49-F238E27FC236}">
                    <a16:creationId xmlns:a16="http://schemas.microsoft.com/office/drawing/2014/main" id="{46ED931F-AD11-433B-B576-7B6658FF5C8E}"/>
                  </a:ext>
                </a:extLst>
              </p:cNvPr>
              <p:cNvSpPr>
                <a:spLocks noChangeAspect="1"/>
              </p:cNvSpPr>
              <p:nvPr/>
            </p:nvSpPr>
            <p:spPr bwMode="auto">
              <a:xfrm>
                <a:off x="9446977" y="5207860"/>
                <a:ext cx="457200" cy="45720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668">
              <a:extLst>
                <a:ext uri="{FF2B5EF4-FFF2-40B4-BE49-F238E27FC236}">
                  <a16:creationId xmlns:a16="http://schemas.microsoft.com/office/drawing/2014/main" id="{58AFE1AD-F934-4FF2-82C3-E1A5AC4CEF5A}"/>
                </a:ext>
              </a:extLst>
            </p:cNvPr>
            <p:cNvGrpSpPr/>
            <p:nvPr/>
          </p:nvGrpSpPr>
          <p:grpSpPr>
            <a:xfrm>
              <a:off x="8663558" y="3422798"/>
              <a:ext cx="2758895" cy="604956"/>
              <a:chOff x="9216652" y="3474487"/>
              <a:chExt cx="4119687" cy="914400"/>
            </a:xfrm>
          </p:grpSpPr>
          <p:grpSp>
            <p:nvGrpSpPr>
              <p:cNvPr id="50" name="Group 669">
                <a:extLst>
                  <a:ext uri="{FF2B5EF4-FFF2-40B4-BE49-F238E27FC236}">
                    <a16:creationId xmlns:a16="http://schemas.microsoft.com/office/drawing/2014/main" id="{7640309F-197E-4329-98C1-200ABCE2F4A2}"/>
                  </a:ext>
                </a:extLst>
              </p:cNvPr>
              <p:cNvGrpSpPr/>
              <p:nvPr/>
            </p:nvGrpSpPr>
            <p:grpSpPr>
              <a:xfrm>
                <a:off x="9216652" y="3474487"/>
                <a:ext cx="4119687" cy="914400"/>
                <a:chOff x="9216652" y="3982221"/>
                <a:chExt cx="4119687" cy="914400"/>
              </a:xfrm>
            </p:grpSpPr>
            <p:sp>
              <p:nvSpPr>
                <p:cNvPr id="57" name="Rectangle 56">
                  <a:extLst>
                    <a:ext uri="{FF2B5EF4-FFF2-40B4-BE49-F238E27FC236}">
                      <a16:creationId xmlns:a16="http://schemas.microsoft.com/office/drawing/2014/main" id="{661997E5-F549-4398-A4D7-15AAFEECADD8}"/>
                    </a:ext>
                  </a:extLst>
                </p:cNvPr>
                <p:cNvSpPr/>
                <p:nvPr/>
              </p:nvSpPr>
              <p:spPr>
                <a:xfrm>
                  <a:off x="10154400" y="4214770"/>
                  <a:ext cx="3181939" cy="384295"/>
                </a:xfrm>
                <a:prstGeom prst="rect">
                  <a:avLst/>
                </a:prstGeom>
              </p:spPr>
              <p:txBody>
                <a:bodyPr wrap="square">
                  <a:spAutoFit/>
                </a:bodyPr>
                <a:lstStyle/>
                <a:p>
                  <a:pPr fontAlgn="base">
                    <a:lnSpc>
                      <a:spcPct val="90000"/>
                    </a:lnSpc>
                    <a:spcBef>
                      <a:spcPct val="0"/>
                    </a:spcBef>
                    <a:spcAft>
                      <a:spcPts val="600"/>
                    </a:spcAft>
                    <a:buSzPct val="90000"/>
                    <a:defRPr/>
                  </a:pPr>
                  <a:r>
                    <a:rPr lang="en-US" sz="1049" cap="all">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Force password Reset</a:t>
                  </a:r>
                </a:p>
              </p:txBody>
            </p:sp>
            <p:grpSp>
              <p:nvGrpSpPr>
                <p:cNvPr id="58" name="Group 677">
                  <a:extLst>
                    <a:ext uri="{FF2B5EF4-FFF2-40B4-BE49-F238E27FC236}">
                      <a16:creationId xmlns:a16="http://schemas.microsoft.com/office/drawing/2014/main" id="{34042100-C527-4919-A2B9-21CAB132CE28}"/>
                    </a:ext>
                  </a:extLst>
                </p:cNvPr>
                <p:cNvGrpSpPr/>
                <p:nvPr/>
              </p:nvGrpSpPr>
              <p:grpSpPr>
                <a:xfrm>
                  <a:off x="9216652" y="3982221"/>
                  <a:ext cx="914400" cy="914400"/>
                  <a:chOff x="8603515" y="2504434"/>
                  <a:chExt cx="1600200" cy="1600200"/>
                </a:xfrm>
              </p:grpSpPr>
              <p:sp>
                <p:nvSpPr>
                  <p:cNvPr id="59" name="Oval 678">
                    <a:extLst>
                      <a:ext uri="{FF2B5EF4-FFF2-40B4-BE49-F238E27FC236}">
                        <a16:creationId xmlns:a16="http://schemas.microsoft.com/office/drawing/2014/main" id="{FDFA3381-2186-4ABB-AEE8-364B2D241D5B}"/>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Circle: Hollow 679">
                    <a:extLst>
                      <a:ext uri="{FF2B5EF4-FFF2-40B4-BE49-F238E27FC236}">
                        <a16:creationId xmlns:a16="http://schemas.microsoft.com/office/drawing/2014/main" id="{F25B536B-A613-4771-9678-6BC06D2068A3}"/>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1" name="Group 670">
                <a:extLst>
                  <a:ext uri="{FF2B5EF4-FFF2-40B4-BE49-F238E27FC236}">
                    <a16:creationId xmlns:a16="http://schemas.microsoft.com/office/drawing/2014/main" id="{D3F0D69A-5A60-452B-BDC7-0E6EF90787E9}"/>
                  </a:ext>
                </a:extLst>
              </p:cNvPr>
              <p:cNvGrpSpPr/>
              <p:nvPr/>
            </p:nvGrpSpPr>
            <p:grpSpPr>
              <a:xfrm>
                <a:off x="9296002" y="3800013"/>
                <a:ext cx="719069" cy="274320"/>
                <a:chOff x="9292873" y="3800013"/>
                <a:chExt cx="719069" cy="274320"/>
              </a:xfrm>
            </p:grpSpPr>
            <p:grpSp>
              <p:nvGrpSpPr>
                <p:cNvPr id="52" name="Group 671">
                  <a:extLst>
                    <a:ext uri="{FF2B5EF4-FFF2-40B4-BE49-F238E27FC236}">
                      <a16:creationId xmlns:a16="http://schemas.microsoft.com/office/drawing/2014/main" id="{C929C15F-0DAB-4401-97FC-71691198D445}"/>
                    </a:ext>
                  </a:extLst>
                </p:cNvPr>
                <p:cNvGrpSpPr>
                  <a:grpSpLocks noChangeAspect="1"/>
                </p:cNvGrpSpPr>
                <p:nvPr/>
              </p:nvGrpSpPr>
              <p:grpSpPr>
                <a:xfrm>
                  <a:off x="9492252" y="3822873"/>
                  <a:ext cx="519690" cy="228600"/>
                  <a:chOff x="8169311" y="5982085"/>
                  <a:chExt cx="1251679" cy="550587"/>
                </a:xfrm>
              </p:grpSpPr>
              <p:sp>
                <p:nvSpPr>
                  <p:cNvPr id="55" name="Rectangle 54">
                    <a:extLst>
                      <a:ext uri="{FF2B5EF4-FFF2-40B4-BE49-F238E27FC236}">
                        <a16:creationId xmlns:a16="http://schemas.microsoft.com/office/drawing/2014/main" id="{15B51C75-5838-4B5D-937A-7137BCBBAF19}"/>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82775" defTabSz="931935" fontAlgn="base">
                      <a:lnSpc>
                        <a:spcPct val="90000"/>
                      </a:lnSpc>
                      <a:spcAft>
                        <a:spcPct val="0"/>
                      </a:spcAft>
                      <a:defRPr/>
                    </a:pPr>
                    <a:endParaRPr lang="en-US" sz="1000" kern="0">
                      <a:solidFill>
                        <a:srgbClr val="FFFFFF"/>
                      </a:solidFill>
                      <a:latin typeface="Segoe UI"/>
                    </a:endParaRPr>
                  </a:p>
                </p:txBody>
              </p:sp>
              <p:sp>
                <p:nvSpPr>
                  <p:cNvPr id="56" name="Rectangle 55">
                    <a:extLst>
                      <a:ext uri="{FF2B5EF4-FFF2-40B4-BE49-F238E27FC236}">
                        <a16:creationId xmlns:a16="http://schemas.microsoft.com/office/drawing/2014/main" id="{4290C4BF-B489-4896-8F70-274C0534E9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31935" fontAlgn="base">
                      <a:lnSpc>
                        <a:spcPct val="90000"/>
                      </a:lnSpc>
                      <a:spcAft>
                        <a:spcPct val="0"/>
                      </a:spcAft>
                      <a:defRPr/>
                    </a:pPr>
                    <a:r>
                      <a:rPr lang="en-US" sz="1099" kern="0">
                        <a:solidFill>
                          <a:srgbClr val="FFFFFF"/>
                        </a:solidFill>
                        <a:latin typeface="Segoe UI"/>
                      </a:rPr>
                      <a:t>  *****</a:t>
                    </a:r>
                  </a:p>
                </p:txBody>
              </p:sp>
            </p:grpSp>
            <p:sp>
              <p:nvSpPr>
                <p:cNvPr id="53" name="Oval 672">
                  <a:extLst>
                    <a:ext uri="{FF2B5EF4-FFF2-40B4-BE49-F238E27FC236}">
                      <a16:creationId xmlns:a16="http://schemas.microsoft.com/office/drawing/2014/main" id="{0AC0B984-E18F-4474-AEAB-5CBA0CA3E02A}"/>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764" kern="0">
                    <a:gradFill>
                      <a:gsLst>
                        <a:gs pos="0">
                          <a:srgbClr val="FFFFFF"/>
                        </a:gs>
                        <a:gs pos="100000">
                          <a:srgbClr val="FFFFFF"/>
                        </a:gs>
                      </a:gsLst>
                      <a:lin ang="5400000" scaled="0"/>
                    </a:gradFill>
                    <a:latin typeface="Segoe UI"/>
                  </a:endParaRPr>
                </a:p>
              </p:txBody>
            </p:sp>
            <p:sp>
              <p:nvSpPr>
                <p:cNvPr id="54" name="Freeform: Shape 673">
                  <a:extLst>
                    <a:ext uri="{FF2B5EF4-FFF2-40B4-BE49-F238E27FC236}">
                      <a16:creationId xmlns:a16="http://schemas.microsoft.com/office/drawing/2014/main" id="{FE467BD9-0611-4CC1-B1E4-397D204A0FDD}"/>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0" name="Group 680">
              <a:extLst>
                <a:ext uri="{FF2B5EF4-FFF2-40B4-BE49-F238E27FC236}">
                  <a16:creationId xmlns:a16="http://schemas.microsoft.com/office/drawing/2014/main" id="{7F8CC54E-3944-43EC-87F9-E426F1DDF2B5}"/>
                </a:ext>
              </a:extLst>
            </p:cNvPr>
            <p:cNvGrpSpPr/>
            <p:nvPr/>
          </p:nvGrpSpPr>
          <p:grpSpPr>
            <a:xfrm>
              <a:off x="7751371" y="4642810"/>
              <a:ext cx="1696721" cy="604958"/>
              <a:chOff x="8873436" y="5440395"/>
              <a:chExt cx="2533610" cy="914400"/>
            </a:xfrm>
          </p:grpSpPr>
          <p:grpSp>
            <p:nvGrpSpPr>
              <p:cNvPr id="41" name="Group 681">
                <a:extLst>
                  <a:ext uri="{FF2B5EF4-FFF2-40B4-BE49-F238E27FC236}">
                    <a16:creationId xmlns:a16="http://schemas.microsoft.com/office/drawing/2014/main" id="{5108C5BC-FFF8-4BF0-9BF0-12891560BB8B}"/>
                  </a:ext>
                </a:extLst>
              </p:cNvPr>
              <p:cNvGrpSpPr/>
              <p:nvPr/>
            </p:nvGrpSpPr>
            <p:grpSpPr>
              <a:xfrm>
                <a:off x="8873436" y="5440395"/>
                <a:ext cx="2533610" cy="914400"/>
                <a:chOff x="9216652" y="3982221"/>
                <a:chExt cx="2533610" cy="914400"/>
              </a:xfrm>
            </p:grpSpPr>
            <p:sp>
              <p:nvSpPr>
                <p:cNvPr id="46" name="Rectangle 45">
                  <a:extLst>
                    <a:ext uri="{FF2B5EF4-FFF2-40B4-BE49-F238E27FC236}">
                      <a16:creationId xmlns:a16="http://schemas.microsoft.com/office/drawing/2014/main" id="{137ADDA7-8D88-4C4C-A08C-A67E5757AADD}"/>
                    </a:ext>
                  </a:extLst>
                </p:cNvPr>
                <p:cNvSpPr/>
                <p:nvPr/>
              </p:nvSpPr>
              <p:spPr>
                <a:xfrm>
                  <a:off x="10095316" y="4308641"/>
                  <a:ext cx="1654946" cy="384293"/>
                </a:xfrm>
                <a:prstGeom prst="rect">
                  <a:avLst/>
                </a:prstGeom>
              </p:spPr>
              <p:txBody>
                <a:bodyPr wrap="none">
                  <a:spAutoFit/>
                </a:bodyPr>
                <a:lstStyle/>
                <a:p>
                  <a:pPr fontAlgn="base">
                    <a:lnSpc>
                      <a:spcPct val="90000"/>
                    </a:lnSpc>
                    <a:spcBef>
                      <a:spcPct val="0"/>
                    </a:spcBef>
                    <a:spcAft>
                      <a:spcPts val="600"/>
                    </a:spcAft>
                    <a:buSzPct val="90000"/>
                    <a:defRPr/>
                  </a:pPr>
                  <a:r>
                    <a:rPr lang="en-US" sz="1049" cap="all">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Limit access</a:t>
                  </a:r>
                </a:p>
              </p:txBody>
            </p:sp>
            <p:grpSp>
              <p:nvGrpSpPr>
                <p:cNvPr id="47" name="Group 687">
                  <a:extLst>
                    <a:ext uri="{FF2B5EF4-FFF2-40B4-BE49-F238E27FC236}">
                      <a16:creationId xmlns:a16="http://schemas.microsoft.com/office/drawing/2014/main" id="{FD7E45A2-1BDF-43B3-8253-A3F7C0163C2F}"/>
                    </a:ext>
                  </a:extLst>
                </p:cNvPr>
                <p:cNvGrpSpPr/>
                <p:nvPr/>
              </p:nvGrpSpPr>
              <p:grpSpPr>
                <a:xfrm>
                  <a:off x="9216652" y="3982221"/>
                  <a:ext cx="914400" cy="914400"/>
                  <a:chOff x="8603515" y="2504434"/>
                  <a:chExt cx="1600200" cy="1600200"/>
                </a:xfrm>
              </p:grpSpPr>
              <p:sp>
                <p:nvSpPr>
                  <p:cNvPr id="48" name="Oval 688">
                    <a:extLst>
                      <a:ext uri="{FF2B5EF4-FFF2-40B4-BE49-F238E27FC236}">
                        <a16:creationId xmlns:a16="http://schemas.microsoft.com/office/drawing/2014/main" id="{5374547F-F715-4B97-A421-5631A690A11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Circle: Hollow 689">
                    <a:extLst>
                      <a:ext uri="{FF2B5EF4-FFF2-40B4-BE49-F238E27FC236}">
                        <a16:creationId xmlns:a16="http://schemas.microsoft.com/office/drawing/2014/main" id="{1F24EE82-169E-4CE6-913A-254FBE240C16}"/>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2" name="Group 682">
                <a:extLst>
                  <a:ext uri="{FF2B5EF4-FFF2-40B4-BE49-F238E27FC236}">
                    <a16:creationId xmlns:a16="http://schemas.microsoft.com/office/drawing/2014/main" id="{163F38E5-A8DE-4483-ACE3-62BD54DCD6DE}"/>
                  </a:ext>
                </a:extLst>
              </p:cNvPr>
              <p:cNvGrpSpPr/>
              <p:nvPr/>
            </p:nvGrpSpPr>
            <p:grpSpPr>
              <a:xfrm>
                <a:off x="9115099" y="5635039"/>
                <a:ext cx="457200" cy="481813"/>
                <a:chOff x="4098925" y="2751141"/>
                <a:chExt cx="1798639" cy="1895477"/>
              </a:xfrm>
              <a:solidFill>
                <a:srgbClr val="505050"/>
              </a:solidFill>
            </p:grpSpPr>
            <p:sp>
              <p:nvSpPr>
                <p:cNvPr id="43" name="Freeform 1">
                  <a:extLst>
                    <a:ext uri="{FF2B5EF4-FFF2-40B4-BE49-F238E27FC236}">
                      <a16:creationId xmlns:a16="http://schemas.microsoft.com/office/drawing/2014/main" id="{78F5C049-AD37-4659-8880-002F20565141}"/>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74">
                    <a:defRPr/>
                  </a:pPr>
                  <a:endParaRPr lang="en-US" sz="1599" kern="0">
                    <a:solidFill>
                      <a:sysClr val="windowText" lastClr="000000"/>
                    </a:solidFill>
                    <a:latin typeface="Segoe UI"/>
                  </a:endParaRPr>
                </a:p>
              </p:txBody>
            </p:sp>
            <p:sp>
              <p:nvSpPr>
                <p:cNvPr id="44" name="Freeform 2">
                  <a:extLst>
                    <a:ext uri="{FF2B5EF4-FFF2-40B4-BE49-F238E27FC236}">
                      <a16:creationId xmlns:a16="http://schemas.microsoft.com/office/drawing/2014/main" id="{C939B3BD-8D7A-4F5B-8F90-4BCAA7FE93A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74">
                    <a:defRPr/>
                  </a:pPr>
                  <a:endParaRPr lang="en-US" sz="1599" kern="0">
                    <a:solidFill>
                      <a:sysClr val="windowText" lastClr="000000"/>
                    </a:solidFill>
                    <a:latin typeface="Segoe UI"/>
                  </a:endParaRPr>
                </a:p>
              </p:txBody>
            </p:sp>
            <p:sp>
              <p:nvSpPr>
                <p:cNvPr id="45" name="Freeform 3">
                  <a:extLst>
                    <a:ext uri="{FF2B5EF4-FFF2-40B4-BE49-F238E27FC236}">
                      <a16:creationId xmlns:a16="http://schemas.microsoft.com/office/drawing/2014/main" id="{FBB6146D-E347-488C-90C6-D58683DB67EE}"/>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74">
                    <a:defRPr/>
                  </a:pPr>
                  <a:endParaRPr lang="en-US" sz="1599" kern="0">
                    <a:solidFill>
                      <a:sysClr val="windowText" lastClr="000000"/>
                    </a:solidFill>
                    <a:latin typeface="Segoe UI"/>
                  </a:endParaRPr>
                </a:p>
              </p:txBody>
            </p:sp>
          </p:grpSp>
        </p:grpSp>
      </p:grpSp>
      <p:sp>
        <p:nvSpPr>
          <p:cNvPr id="198" name="Rectangle 197">
            <a:extLst>
              <a:ext uri="{FF2B5EF4-FFF2-40B4-BE49-F238E27FC236}">
                <a16:creationId xmlns:a16="http://schemas.microsoft.com/office/drawing/2014/main" id="{88D00CEE-0D2E-42B1-9705-CD07AF5B39E9}"/>
              </a:ext>
            </a:extLst>
          </p:cNvPr>
          <p:cNvSpPr/>
          <p:nvPr/>
        </p:nvSpPr>
        <p:spPr bwMode="auto">
          <a:xfrm>
            <a:off x="7711468" y="605523"/>
            <a:ext cx="1430705" cy="82830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6" tIns="46630" rIns="45713" bIns="46630" numCol="1" rtlCol="0" anchor="ctr" anchorCtr="0" compatLnSpc="1">
            <a:prstTxWarp prst="textNoShape">
              <a:avLst/>
            </a:prstTxWarp>
          </a:bodyPr>
          <a:lstStyle/>
          <a:p>
            <a:pPr fontAlgn="t"/>
            <a:r>
              <a:rPr lang="en-US" sz="700" spc="-30">
                <a:solidFill>
                  <a:srgbClr val="505050"/>
                </a:solidFill>
                <a:latin typeface="Segoe UI"/>
                <a:cs typeface="Arial" panose="020B0604020202020204" pitchFamily="34" charset="0"/>
              </a:rPr>
              <a:t>Conditional Access</a:t>
            </a:r>
          </a:p>
        </p:txBody>
      </p:sp>
      <p:pic>
        <p:nvPicPr>
          <p:cNvPr id="199" name="Picture 3">
            <a:extLst>
              <a:ext uri="{FF2B5EF4-FFF2-40B4-BE49-F238E27FC236}">
                <a16:creationId xmlns:a16="http://schemas.microsoft.com/office/drawing/2014/main" id="{39292FA9-B095-4740-893E-D3D7E0C40CC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34929" y="831424"/>
            <a:ext cx="376502" cy="376502"/>
          </a:xfrm>
          <a:prstGeom prst="rect">
            <a:avLst/>
          </a:prstGeom>
        </p:spPr>
      </p:pic>
      <p:sp>
        <p:nvSpPr>
          <p:cNvPr id="200" name="Rectangle 199">
            <a:extLst>
              <a:ext uri="{FF2B5EF4-FFF2-40B4-BE49-F238E27FC236}">
                <a16:creationId xmlns:a16="http://schemas.microsoft.com/office/drawing/2014/main" id="{3EB1B2B2-F1E1-4F6F-81DB-1ECE7CD64FA5}"/>
              </a:ext>
            </a:extLst>
          </p:cNvPr>
          <p:cNvSpPr/>
          <p:nvPr/>
        </p:nvSpPr>
        <p:spPr bwMode="auto">
          <a:xfrm>
            <a:off x="10681635" y="602058"/>
            <a:ext cx="1430705" cy="82830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6" tIns="46630" rIns="45713" bIns="46630" numCol="1" rtlCol="0" anchor="ctr" anchorCtr="0" compatLnSpc="1">
            <a:prstTxWarp prst="textNoShape">
              <a:avLst/>
            </a:prstTxWarp>
          </a:bodyPr>
          <a:lstStyle/>
          <a:p>
            <a:pPr fontAlgn="t"/>
            <a:r>
              <a:rPr lang="en-US" sz="700" spc="-30">
                <a:solidFill>
                  <a:srgbClr val="505050"/>
                </a:solidFill>
                <a:latin typeface="Segoe UI"/>
                <a:cs typeface="Arial" panose="020B0604020202020204" pitchFamily="34" charset="0"/>
              </a:rPr>
              <a:t>Multi-Factor Authentication</a:t>
            </a:r>
          </a:p>
        </p:txBody>
      </p:sp>
      <p:pic>
        <p:nvPicPr>
          <p:cNvPr id="201" name="Picture 5">
            <a:extLst>
              <a:ext uri="{FF2B5EF4-FFF2-40B4-BE49-F238E27FC236}">
                <a16:creationId xmlns:a16="http://schemas.microsoft.com/office/drawing/2014/main" id="{96FDA948-01BF-4A22-B5AC-042B9AAF9B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05096" y="827960"/>
            <a:ext cx="376502" cy="376502"/>
          </a:xfrm>
          <a:prstGeom prst="rect">
            <a:avLst/>
          </a:prstGeom>
        </p:spPr>
      </p:pic>
      <p:sp>
        <p:nvSpPr>
          <p:cNvPr id="202" name="Rectangle 201">
            <a:extLst>
              <a:ext uri="{FF2B5EF4-FFF2-40B4-BE49-F238E27FC236}">
                <a16:creationId xmlns:a16="http://schemas.microsoft.com/office/drawing/2014/main" id="{F5FC3083-A6AF-47AD-AB14-0D298826C230}"/>
              </a:ext>
            </a:extLst>
          </p:cNvPr>
          <p:cNvSpPr/>
          <p:nvPr/>
        </p:nvSpPr>
        <p:spPr bwMode="auto">
          <a:xfrm>
            <a:off x="9202488" y="602058"/>
            <a:ext cx="1430705" cy="82830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6" tIns="46630" rIns="45713" bIns="46630" numCol="1" rtlCol="0" anchor="ctr" anchorCtr="0" compatLnSpc="1">
            <a:prstTxWarp prst="textNoShape">
              <a:avLst/>
            </a:prstTxWarp>
          </a:bodyPr>
          <a:lstStyle/>
          <a:p>
            <a:pPr defTabSz="914224">
              <a:defRPr/>
            </a:pPr>
            <a:r>
              <a:rPr lang="en-US" sz="700" spc="-30" dirty="0">
                <a:solidFill>
                  <a:srgbClr val="505050"/>
                </a:solidFill>
                <a:latin typeface="Segoe UI"/>
                <a:cs typeface="Arial" panose="020B0604020202020204" pitchFamily="34" charset="0"/>
              </a:rPr>
              <a:t>Identity Protection</a:t>
            </a:r>
          </a:p>
        </p:txBody>
      </p:sp>
      <p:pic>
        <p:nvPicPr>
          <p:cNvPr id="203" name="Picture 24" descr="A close up of a building&#10;&#10;Description generated with high confidence">
            <a:extLst>
              <a:ext uri="{FF2B5EF4-FFF2-40B4-BE49-F238E27FC236}">
                <a16:creationId xmlns:a16="http://schemas.microsoft.com/office/drawing/2014/main" id="{355E957B-2493-4BA7-B231-0A2C0DCCDE6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325949" y="827960"/>
            <a:ext cx="376502" cy="376502"/>
          </a:xfrm>
          <a:prstGeom prst="rect">
            <a:avLst/>
          </a:prstGeom>
        </p:spPr>
      </p:pic>
    </p:spTree>
    <p:extLst>
      <p:ext uri="{BB962C8B-B14F-4D97-AF65-F5344CB8AC3E}">
        <p14:creationId xmlns:p14="http://schemas.microsoft.com/office/powerpoint/2010/main" val="2848840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a:t>Implement Multi-Factor Authentication (MFA)</a:t>
            </a:r>
          </a:p>
        </p:txBody>
      </p:sp>
      <p:sp>
        <p:nvSpPr>
          <p:cNvPr id="6" name="Text Placeholder 5"/>
          <p:cNvSpPr>
            <a:spLocks noGrp="1"/>
          </p:cNvSpPr>
          <p:nvPr>
            <p:ph type="body" sz="quarter" idx="10"/>
          </p:nvPr>
        </p:nvSpPr>
        <p:spPr>
          <a:xfrm>
            <a:off x="600855" y="1334090"/>
            <a:ext cx="11237870" cy="5211620"/>
          </a:xfrm>
        </p:spPr>
        <p:txBody>
          <a:bodyPr/>
          <a:lstStyle/>
          <a:p>
            <a:r>
              <a:rPr lang="en-US" sz="3200" dirty="0"/>
              <a:t>License Requirements</a:t>
            </a:r>
          </a:p>
          <a:p>
            <a:pPr marL="466298" indent="-466298">
              <a:buFont typeface="Arial" panose="020B0604020202020204" pitchFamily="34" charset="0"/>
              <a:buChar char="•"/>
            </a:pPr>
            <a:r>
              <a:rPr lang="en-US" sz="2000" dirty="0"/>
              <a:t>Azure Multi-Factor Authentication</a:t>
            </a:r>
          </a:p>
          <a:p>
            <a:pPr marL="466298" indent="-466298">
              <a:buFont typeface="Arial" panose="020B0604020202020204" pitchFamily="34" charset="0"/>
              <a:buChar char="•"/>
            </a:pPr>
            <a:r>
              <a:rPr lang="en-US" sz="2000" dirty="0"/>
              <a:t>Azure Active Directory Premium</a:t>
            </a:r>
          </a:p>
          <a:p>
            <a:pPr marL="466298" indent="-466298">
              <a:buFont typeface="Arial" panose="020B0604020202020204" pitchFamily="34" charset="0"/>
              <a:buChar char="•"/>
            </a:pPr>
            <a:r>
              <a:rPr lang="en-US" sz="2000" dirty="0"/>
              <a:t>Enterprise Mobility + Security</a:t>
            </a:r>
          </a:p>
          <a:p>
            <a:r>
              <a:rPr lang="en-US" sz="3200" dirty="0"/>
              <a:t>Turn on two step verification</a:t>
            </a:r>
          </a:p>
          <a:p>
            <a:pPr marL="466298" indent="-466298">
              <a:buFont typeface="Arial" panose="020B0604020202020204" pitchFamily="34" charset="0"/>
              <a:buChar char="•"/>
            </a:pPr>
            <a:r>
              <a:rPr lang="en-US" sz="2000" dirty="0"/>
              <a:t>For all users …or</a:t>
            </a:r>
          </a:p>
          <a:p>
            <a:pPr marL="466298" indent="-466298">
              <a:buFont typeface="Arial" panose="020B0604020202020204" pitchFamily="34" charset="0"/>
              <a:buChar char="•"/>
            </a:pPr>
            <a:r>
              <a:rPr lang="en-US" sz="2000" dirty="0"/>
              <a:t>Conditional Access</a:t>
            </a:r>
          </a:p>
          <a:p>
            <a:r>
              <a:rPr lang="en-US" sz="3200" dirty="0"/>
              <a:t>Configure settings such as…</a:t>
            </a:r>
          </a:p>
          <a:p>
            <a:pPr marL="466298" indent="-466298">
              <a:buFont typeface="Arial" panose="020B0604020202020204" pitchFamily="34" charset="0"/>
              <a:buChar char="•"/>
            </a:pPr>
            <a:r>
              <a:rPr lang="en-US" sz="2000" dirty="0"/>
              <a:t>Block users</a:t>
            </a:r>
          </a:p>
          <a:p>
            <a:pPr marL="466298" indent="-466298">
              <a:buFont typeface="Arial" panose="020B0604020202020204" pitchFamily="34" charset="0"/>
              <a:buChar char="•"/>
            </a:pPr>
            <a:r>
              <a:rPr lang="en-US" sz="2000" dirty="0"/>
              <a:t>Fraud Alert</a:t>
            </a:r>
          </a:p>
          <a:p>
            <a:pPr marL="466298" indent="-466298">
              <a:buFont typeface="Arial" panose="020B0604020202020204" pitchFamily="34" charset="0"/>
              <a:buChar char="•"/>
            </a:pPr>
            <a:r>
              <a:rPr lang="en-US" sz="2000" dirty="0"/>
              <a:t>Caching</a:t>
            </a:r>
          </a:p>
          <a:p>
            <a:pPr marL="466298" indent="-466298">
              <a:buFont typeface="Arial" panose="020B0604020202020204" pitchFamily="34" charset="0"/>
              <a:buChar char="•"/>
            </a:pPr>
            <a:r>
              <a:rPr lang="en-US" sz="2000" dirty="0"/>
              <a:t>Trusted </a:t>
            </a:r>
            <a:r>
              <a:rPr lang="en-US" sz="2000" dirty="0" err="1"/>
              <a:t>Ips</a:t>
            </a:r>
            <a:r>
              <a:rPr lang="en-US" sz="2000" dirty="0"/>
              <a:t>, Verification methods….</a:t>
            </a:r>
          </a:p>
          <a:p>
            <a:pPr marL="466298" indent="-466298">
              <a:buFont typeface="Arial" panose="020B0604020202020204" pitchFamily="34" charset="0"/>
              <a:buChar char="•"/>
            </a:pPr>
            <a:r>
              <a:rPr lang="en-US" sz="2000" dirty="0">
                <a:hlinkClick r:id="rId3"/>
              </a:rPr>
              <a:t>Read them all</a:t>
            </a:r>
            <a:r>
              <a:rPr lang="en-US" sz="2000" dirty="0"/>
              <a:t>! – </a:t>
            </a:r>
            <a:r>
              <a:rPr lang="en-US" sz="2000" i="1" dirty="0"/>
              <a:t>how to</a:t>
            </a:r>
            <a:endParaRPr lang="en-US" sz="2000" dirty="0"/>
          </a:p>
        </p:txBody>
      </p:sp>
      <p:sp>
        <p:nvSpPr>
          <p:cNvPr id="2" name="Rectangle 1">
            <a:extLst>
              <a:ext uri="{FF2B5EF4-FFF2-40B4-BE49-F238E27FC236}">
                <a16:creationId xmlns:a16="http://schemas.microsoft.com/office/drawing/2014/main" id="{CF17EC75-5F4E-4966-B4D6-7D769191F1A5}"/>
              </a:ext>
            </a:extLst>
          </p:cNvPr>
          <p:cNvSpPr/>
          <p:nvPr/>
        </p:nvSpPr>
        <p:spPr>
          <a:xfrm>
            <a:off x="10061996" y="6596802"/>
            <a:ext cx="2198569"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353535"/>
                </a:solidFill>
                <a:effectLst/>
                <a:uLnTx/>
                <a:uFillTx/>
                <a:latin typeface="Segoe UI Semilight"/>
                <a:ea typeface="+mn-ea"/>
                <a:cs typeface="+mn-cs"/>
                <a:hlinkClick r:id="rId4"/>
              </a:rPr>
              <a:t>aka.ms/Azure/MFA</a:t>
            </a:r>
            <a:r>
              <a:rPr kumimoji="0" lang="en-US" sz="1836" b="0" i="0" u="none" strike="noStrike" kern="1200" cap="none" spc="0" normalizeH="0" baseline="0" noProof="0">
                <a:ln>
                  <a:noFill/>
                </a:ln>
                <a:solidFill>
                  <a:srgbClr val="353535"/>
                </a:solidFill>
                <a:effectLst/>
                <a:uLnTx/>
                <a:uFillTx/>
                <a:latin typeface="Segoe UI Semilight"/>
                <a:ea typeface="+mn-ea"/>
                <a:cs typeface="+mn-cs"/>
              </a:rPr>
              <a:t> </a:t>
            </a:r>
          </a:p>
        </p:txBody>
      </p:sp>
      <p:pic>
        <p:nvPicPr>
          <p:cNvPr id="3074" name="Picture 2" descr="C:\Users\mgrimes\AppData\Local\Temp\SNAGHTML69f816c5.PNG">
            <a:extLst>
              <a:ext uri="{FF2B5EF4-FFF2-40B4-BE49-F238E27FC236}">
                <a16:creationId xmlns:a16="http://schemas.microsoft.com/office/drawing/2014/main" id="{3A843182-7D22-446E-826C-87C2105D11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0015" y="1400979"/>
            <a:ext cx="5969644" cy="536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38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Freeform: Shape 145">
            <a:extLst>
              <a:ext uri="{FF2B5EF4-FFF2-40B4-BE49-F238E27FC236}">
                <a16:creationId xmlns:a16="http://schemas.microsoft.com/office/drawing/2014/main" id="{7BA299EA-B82E-46F9-B613-C50C1A85277C}"/>
              </a:ext>
            </a:extLst>
          </p:cNvPr>
          <p:cNvSpPr/>
          <p:nvPr/>
        </p:nvSpPr>
        <p:spPr>
          <a:xfrm>
            <a:off x="9425729" y="1751844"/>
            <a:ext cx="2307893" cy="1344401"/>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28575" cap="flat" cmpd="sng" algn="ctr">
            <a:solidFill>
              <a:srgbClr val="002050"/>
            </a:solidFill>
            <a:prstDash val="solid"/>
          </a:ln>
          <a:effectLst/>
        </p:spPr>
        <p:txBody>
          <a:bodyPr wrap="square" rtlCol="0" anchor="ctr">
            <a:noAutofit/>
          </a:bodyPr>
          <a:lstStyle/>
          <a:p>
            <a:pPr algn="ctr" defTabSz="914224">
              <a:defRPr/>
            </a:pPr>
            <a:endParaRPr lang="en-US" sz="1275" kern="0">
              <a:solidFill>
                <a:srgbClr val="FFFFFF"/>
              </a:solidFill>
              <a:latin typeface="Segoe UI"/>
            </a:endParaRPr>
          </a:p>
        </p:txBody>
      </p:sp>
      <p:sp>
        <p:nvSpPr>
          <p:cNvPr id="285" name="Freeform: Shape 145">
            <a:extLst>
              <a:ext uri="{FF2B5EF4-FFF2-40B4-BE49-F238E27FC236}">
                <a16:creationId xmlns:a16="http://schemas.microsoft.com/office/drawing/2014/main" id="{EDC98C2B-480F-4D0B-ADCF-E88BD6252707}"/>
              </a:ext>
            </a:extLst>
          </p:cNvPr>
          <p:cNvSpPr/>
          <p:nvPr/>
        </p:nvSpPr>
        <p:spPr>
          <a:xfrm>
            <a:off x="6471960" y="1775589"/>
            <a:ext cx="2307893" cy="1344401"/>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28575" cap="flat" cmpd="sng" algn="ctr">
            <a:solidFill>
              <a:srgbClr val="002050"/>
            </a:solidFill>
            <a:prstDash val="solid"/>
          </a:ln>
          <a:effectLst/>
        </p:spPr>
        <p:txBody>
          <a:bodyPr wrap="square" rtlCol="0" anchor="ctr">
            <a:noAutofit/>
          </a:bodyPr>
          <a:lstStyle/>
          <a:p>
            <a:pPr algn="ctr" defTabSz="914224">
              <a:defRPr/>
            </a:pPr>
            <a:endParaRPr lang="en-US" sz="1275" kern="0">
              <a:solidFill>
                <a:srgbClr val="FFFFFF"/>
              </a:solidFill>
              <a:latin typeface="Segoe UI"/>
            </a:endParaRPr>
          </a:p>
        </p:txBody>
      </p:sp>
      <p:sp>
        <p:nvSpPr>
          <p:cNvPr id="284" name="Freeform: Shape 145">
            <a:extLst>
              <a:ext uri="{FF2B5EF4-FFF2-40B4-BE49-F238E27FC236}">
                <a16:creationId xmlns:a16="http://schemas.microsoft.com/office/drawing/2014/main" id="{4CF34386-7A85-4CCE-A9A9-DC0560574C98}"/>
              </a:ext>
            </a:extLst>
          </p:cNvPr>
          <p:cNvSpPr/>
          <p:nvPr/>
        </p:nvSpPr>
        <p:spPr>
          <a:xfrm>
            <a:off x="3519769" y="1744911"/>
            <a:ext cx="2307893" cy="1344401"/>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28575" cap="flat" cmpd="sng" algn="ctr">
            <a:solidFill>
              <a:srgbClr val="002050"/>
            </a:solidFill>
            <a:prstDash val="solid"/>
          </a:ln>
          <a:effectLst/>
        </p:spPr>
        <p:txBody>
          <a:bodyPr wrap="square" rtlCol="0" anchor="ctr">
            <a:noAutofit/>
          </a:bodyPr>
          <a:lstStyle/>
          <a:p>
            <a:pPr algn="ctr" defTabSz="914224">
              <a:defRPr/>
            </a:pPr>
            <a:endParaRPr lang="en-US" sz="1275" kern="0">
              <a:solidFill>
                <a:srgbClr val="FFFFFF"/>
              </a:solidFill>
              <a:latin typeface="Segoe UI"/>
            </a:endParaRPr>
          </a:p>
        </p:txBody>
      </p:sp>
      <p:sp>
        <p:nvSpPr>
          <p:cNvPr id="283" name="Freeform: Shape 145">
            <a:extLst>
              <a:ext uri="{FF2B5EF4-FFF2-40B4-BE49-F238E27FC236}">
                <a16:creationId xmlns:a16="http://schemas.microsoft.com/office/drawing/2014/main" id="{BE73B98C-6B5A-4D17-A094-629921ADE26C}"/>
              </a:ext>
            </a:extLst>
          </p:cNvPr>
          <p:cNvSpPr/>
          <p:nvPr/>
        </p:nvSpPr>
        <p:spPr>
          <a:xfrm>
            <a:off x="550973" y="1789604"/>
            <a:ext cx="2307893" cy="1344401"/>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28575" cap="flat" cmpd="sng" algn="ctr">
            <a:solidFill>
              <a:srgbClr val="002050"/>
            </a:solidFill>
            <a:prstDash val="solid"/>
          </a:ln>
          <a:effectLst/>
        </p:spPr>
        <p:txBody>
          <a:bodyPr wrap="square" rtlCol="0" anchor="ctr">
            <a:noAutofit/>
          </a:bodyPr>
          <a:lstStyle/>
          <a:p>
            <a:pPr algn="ctr" defTabSz="914224">
              <a:defRPr/>
            </a:pPr>
            <a:endParaRPr lang="en-US" sz="1275" kern="0">
              <a:solidFill>
                <a:srgbClr val="FFFFFF"/>
              </a:solidFill>
              <a:latin typeface="Segoe UI"/>
            </a:endParaRPr>
          </a:p>
        </p:txBody>
      </p:sp>
      <p:sp>
        <p:nvSpPr>
          <p:cNvPr id="2" name="Title 1"/>
          <p:cNvSpPr>
            <a:spLocks noGrp="1"/>
          </p:cNvSpPr>
          <p:nvPr>
            <p:ph type="title"/>
          </p:nvPr>
        </p:nvSpPr>
        <p:spPr>
          <a:xfrm>
            <a:off x="308814" y="213945"/>
            <a:ext cx="12114080" cy="553909"/>
          </a:xfrm>
        </p:spPr>
        <p:txBody>
          <a:bodyPr/>
          <a:lstStyle/>
          <a:p>
            <a:r>
              <a:rPr lang="en-US">
                <a:solidFill>
                  <a:srgbClr val="505050"/>
                </a:solidFill>
              </a:rPr>
              <a:t>Implement and Manage Hybrid Identities</a:t>
            </a:r>
            <a:endParaRPr lang="en-US"/>
          </a:p>
        </p:txBody>
      </p:sp>
      <p:grpSp>
        <p:nvGrpSpPr>
          <p:cNvPr id="29" name="Groupe 28">
            <a:extLst>
              <a:ext uri="{FF2B5EF4-FFF2-40B4-BE49-F238E27FC236}">
                <a16:creationId xmlns:a16="http://schemas.microsoft.com/office/drawing/2014/main" id="{7622D6A0-E42A-4710-97D8-F6646FA788EA}"/>
              </a:ext>
            </a:extLst>
          </p:cNvPr>
          <p:cNvGrpSpPr/>
          <p:nvPr/>
        </p:nvGrpSpPr>
        <p:grpSpPr>
          <a:xfrm>
            <a:off x="286819" y="5446589"/>
            <a:ext cx="920952" cy="852352"/>
            <a:chOff x="7914891" y="4822025"/>
            <a:chExt cx="2209916" cy="1588286"/>
          </a:xfrm>
        </p:grpSpPr>
        <p:sp>
          <p:nvSpPr>
            <p:cNvPr id="30" name="Freeform 6">
              <a:extLst>
                <a:ext uri="{FF2B5EF4-FFF2-40B4-BE49-F238E27FC236}">
                  <a16:creationId xmlns:a16="http://schemas.microsoft.com/office/drawing/2014/main" id="{9AAA048C-B2DA-4F16-9F53-FD5D6AA45F46}"/>
                </a:ext>
              </a:extLst>
            </p:cNvPr>
            <p:cNvSpPr>
              <a:spLocks noEditPoints="1"/>
            </p:cNvSpPr>
            <p:nvPr/>
          </p:nvSpPr>
          <p:spPr bwMode="auto">
            <a:xfrm>
              <a:off x="9706506" y="5133391"/>
              <a:ext cx="418301" cy="1276920"/>
            </a:xfrm>
            <a:custGeom>
              <a:avLst/>
              <a:gdLst>
                <a:gd name="T0" fmla="*/ 133 w 133"/>
                <a:gd name="T1" fmla="*/ 406 h 406"/>
                <a:gd name="T2" fmla="*/ 0 w 133"/>
                <a:gd name="T3" fmla="*/ 0 h 406"/>
                <a:gd name="T4" fmla="*/ 69 w 133"/>
                <a:gd name="T5" fmla="*/ 35 h 406"/>
                <a:gd name="T6" fmla="*/ 104 w 133"/>
                <a:gd name="T7" fmla="*/ 69 h 406"/>
                <a:gd name="T8" fmla="*/ 69 w 133"/>
                <a:gd name="T9" fmla="*/ 35 h 406"/>
                <a:gd name="T10" fmla="*/ 104 w 133"/>
                <a:gd name="T11" fmla="*/ 139 h 406"/>
                <a:gd name="T12" fmla="*/ 69 w 133"/>
                <a:gd name="T13" fmla="*/ 168 h 406"/>
                <a:gd name="T14" fmla="*/ 69 w 133"/>
                <a:gd name="T15" fmla="*/ 192 h 406"/>
                <a:gd name="T16" fmla="*/ 104 w 133"/>
                <a:gd name="T17" fmla="*/ 227 h 406"/>
                <a:gd name="T18" fmla="*/ 69 w 133"/>
                <a:gd name="T19" fmla="*/ 192 h 406"/>
                <a:gd name="T20" fmla="*/ 58 w 133"/>
                <a:gd name="T21" fmla="*/ 82 h 406"/>
                <a:gd name="T22" fmla="*/ 24 w 133"/>
                <a:gd name="T23" fmla="*/ 117 h 406"/>
                <a:gd name="T24" fmla="*/ 24 w 133"/>
                <a:gd name="T25" fmla="*/ 238 h 406"/>
                <a:gd name="T26" fmla="*/ 58 w 133"/>
                <a:gd name="T27" fmla="*/ 272 h 406"/>
                <a:gd name="T28" fmla="*/ 24 w 133"/>
                <a:gd name="T29" fmla="*/ 238 h 406"/>
                <a:gd name="T30" fmla="*/ 24 w 133"/>
                <a:gd name="T31" fmla="*/ 331 h 406"/>
                <a:gd name="T32" fmla="*/ 58 w 133"/>
                <a:gd name="T33" fmla="*/ 296 h 406"/>
                <a:gd name="T34" fmla="*/ 58 w 133"/>
                <a:gd name="T35" fmla="*/ 227 h 406"/>
                <a:gd name="T36" fmla="*/ 24 w 133"/>
                <a:gd name="T37" fmla="*/ 192 h 406"/>
                <a:gd name="T38" fmla="*/ 58 w 133"/>
                <a:gd name="T39" fmla="*/ 227 h 406"/>
                <a:gd name="T40" fmla="*/ 24 w 133"/>
                <a:gd name="T41" fmla="*/ 168 h 406"/>
                <a:gd name="T42" fmla="*/ 58 w 133"/>
                <a:gd name="T43" fmla="*/ 139 h 406"/>
                <a:gd name="T44" fmla="*/ 58 w 133"/>
                <a:gd name="T45" fmla="*/ 69 h 406"/>
                <a:gd name="T46" fmla="*/ 24 w 133"/>
                <a:gd name="T47" fmla="*/ 35 h 406"/>
                <a:gd name="T48" fmla="*/ 58 w 133"/>
                <a:gd name="T49" fmla="*/ 69 h 406"/>
                <a:gd name="T50" fmla="*/ 69 w 133"/>
                <a:gd name="T51" fmla="*/ 331 h 406"/>
                <a:gd name="T52" fmla="*/ 104 w 133"/>
                <a:gd name="T53" fmla="*/ 296 h 406"/>
                <a:gd name="T54" fmla="*/ 104 w 133"/>
                <a:gd name="T55" fmla="*/ 272 h 406"/>
                <a:gd name="T56" fmla="*/ 69 w 133"/>
                <a:gd name="T57" fmla="*/ 238 h 406"/>
                <a:gd name="T58" fmla="*/ 104 w 133"/>
                <a:gd name="T59" fmla="*/ 272 h 406"/>
                <a:gd name="T60" fmla="*/ 69 w 133"/>
                <a:gd name="T61" fmla="*/ 117 h 406"/>
                <a:gd name="T62" fmla="*/ 104 w 133"/>
                <a:gd name="T63" fmla="*/ 8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406">
                  <a:moveTo>
                    <a:pt x="0" y="406"/>
                  </a:moveTo>
                  <a:lnTo>
                    <a:pt x="133" y="406"/>
                  </a:lnTo>
                  <a:lnTo>
                    <a:pt x="133" y="0"/>
                  </a:lnTo>
                  <a:lnTo>
                    <a:pt x="0" y="0"/>
                  </a:lnTo>
                  <a:lnTo>
                    <a:pt x="0" y="406"/>
                  </a:lnTo>
                  <a:close/>
                  <a:moveTo>
                    <a:pt x="69" y="35"/>
                  </a:moveTo>
                  <a:lnTo>
                    <a:pt x="104" y="35"/>
                  </a:lnTo>
                  <a:lnTo>
                    <a:pt x="104" y="69"/>
                  </a:lnTo>
                  <a:lnTo>
                    <a:pt x="69" y="69"/>
                  </a:lnTo>
                  <a:lnTo>
                    <a:pt x="69" y="35"/>
                  </a:lnTo>
                  <a:close/>
                  <a:moveTo>
                    <a:pt x="69" y="139"/>
                  </a:moveTo>
                  <a:lnTo>
                    <a:pt x="104" y="139"/>
                  </a:lnTo>
                  <a:lnTo>
                    <a:pt x="104" y="168"/>
                  </a:lnTo>
                  <a:lnTo>
                    <a:pt x="69" y="168"/>
                  </a:lnTo>
                  <a:lnTo>
                    <a:pt x="69" y="139"/>
                  </a:lnTo>
                  <a:close/>
                  <a:moveTo>
                    <a:pt x="69" y="192"/>
                  </a:moveTo>
                  <a:lnTo>
                    <a:pt x="104" y="192"/>
                  </a:lnTo>
                  <a:lnTo>
                    <a:pt x="104" y="227"/>
                  </a:lnTo>
                  <a:lnTo>
                    <a:pt x="69" y="227"/>
                  </a:lnTo>
                  <a:lnTo>
                    <a:pt x="69" y="192"/>
                  </a:lnTo>
                  <a:close/>
                  <a:moveTo>
                    <a:pt x="24" y="82"/>
                  </a:moveTo>
                  <a:lnTo>
                    <a:pt x="58" y="82"/>
                  </a:lnTo>
                  <a:lnTo>
                    <a:pt x="58" y="117"/>
                  </a:lnTo>
                  <a:lnTo>
                    <a:pt x="24" y="117"/>
                  </a:lnTo>
                  <a:lnTo>
                    <a:pt x="24" y="82"/>
                  </a:lnTo>
                  <a:close/>
                  <a:moveTo>
                    <a:pt x="24" y="238"/>
                  </a:moveTo>
                  <a:lnTo>
                    <a:pt x="58" y="238"/>
                  </a:lnTo>
                  <a:lnTo>
                    <a:pt x="58" y="272"/>
                  </a:lnTo>
                  <a:lnTo>
                    <a:pt x="24" y="272"/>
                  </a:lnTo>
                  <a:lnTo>
                    <a:pt x="24" y="238"/>
                  </a:lnTo>
                  <a:close/>
                  <a:moveTo>
                    <a:pt x="58" y="331"/>
                  </a:moveTo>
                  <a:lnTo>
                    <a:pt x="24" y="331"/>
                  </a:lnTo>
                  <a:lnTo>
                    <a:pt x="24" y="296"/>
                  </a:lnTo>
                  <a:lnTo>
                    <a:pt x="58" y="296"/>
                  </a:lnTo>
                  <a:lnTo>
                    <a:pt x="58" y="331"/>
                  </a:lnTo>
                  <a:close/>
                  <a:moveTo>
                    <a:pt x="58" y="227"/>
                  </a:moveTo>
                  <a:lnTo>
                    <a:pt x="24" y="227"/>
                  </a:lnTo>
                  <a:lnTo>
                    <a:pt x="24" y="192"/>
                  </a:lnTo>
                  <a:lnTo>
                    <a:pt x="58" y="192"/>
                  </a:lnTo>
                  <a:lnTo>
                    <a:pt x="58" y="227"/>
                  </a:lnTo>
                  <a:close/>
                  <a:moveTo>
                    <a:pt x="58" y="168"/>
                  </a:moveTo>
                  <a:lnTo>
                    <a:pt x="24" y="168"/>
                  </a:lnTo>
                  <a:lnTo>
                    <a:pt x="24" y="139"/>
                  </a:lnTo>
                  <a:lnTo>
                    <a:pt x="58" y="139"/>
                  </a:lnTo>
                  <a:lnTo>
                    <a:pt x="58" y="168"/>
                  </a:lnTo>
                  <a:close/>
                  <a:moveTo>
                    <a:pt x="58" y="69"/>
                  </a:moveTo>
                  <a:lnTo>
                    <a:pt x="24" y="69"/>
                  </a:lnTo>
                  <a:lnTo>
                    <a:pt x="24" y="35"/>
                  </a:lnTo>
                  <a:lnTo>
                    <a:pt x="58" y="35"/>
                  </a:lnTo>
                  <a:lnTo>
                    <a:pt x="58" y="69"/>
                  </a:lnTo>
                  <a:close/>
                  <a:moveTo>
                    <a:pt x="104" y="331"/>
                  </a:moveTo>
                  <a:lnTo>
                    <a:pt x="69" y="331"/>
                  </a:lnTo>
                  <a:lnTo>
                    <a:pt x="69" y="296"/>
                  </a:lnTo>
                  <a:lnTo>
                    <a:pt x="104" y="296"/>
                  </a:lnTo>
                  <a:lnTo>
                    <a:pt x="104" y="331"/>
                  </a:lnTo>
                  <a:close/>
                  <a:moveTo>
                    <a:pt x="104" y="272"/>
                  </a:moveTo>
                  <a:lnTo>
                    <a:pt x="69" y="272"/>
                  </a:lnTo>
                  <a:lnTo>
                    <a:pt x="69" y="238"/>
                  </a:lnTo>
                  <a:lnTo>
                    <a:pt x="104" y="238"/>
                  </a:lnTo>
                  <a:lnTo>
                    <a:pt x="104" y="272"/>
                  </a:lnTo>
                  <a:close/>
                  <a:moveTo>
                    <a:pt x="104" y="117"/>
                  </a:moveTo>
                  <a:lnTo>
                    <a:pt x="69" y="117"/>
                  </a:lnTo>
                  <a:lnTo>
                    <a:pt x="69" y="82"/>
                  </a:lnTo>
                  <a:lnTo>
                    <a:pt x="104" y="82"/>
                  </a:lnTo>
                  <a:lnTo>
                    <a:pt x="104" y="117"/>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31" name="Freeform 7">
              <a:extLst>
                <a:ext uri="{FF2B5EF4-FFF2-40B4-BE49-F238E27FC236}">
                  <a16:creationId xmlns:a16="http://schemas.microsoft.com/office/drawing/2014/main" id="{CC78C6C6-C60C-44AF-81F1-3B23A321E785}"/>
                </a:ext>
              </a:extLst>
            </p:cNvPr>
            <p:cNvSpPr>
              <a:spLocks noEditPoints="1"/>
            </p:cNvSpPr>
            <p:nvPr/>
          </p:nvSpPr>
          <p:spPr bwMode="auto">
            <a:xfrm>
              <a:off x="9250455" y="5627176"/>
              <a:ext cx="399431" cy="783135"/>
            </a:xfrm>
            <a:custGeom>
              <a:avLst/>
              <a:gdLst>
                <a:gd name="T0" fmla="*/ 0 w 127"/>
                <a:gd name="T1" fmla="*/ 249 h 249"/>
                <a:gd name="T2" fmla="*/ 127 w 127"/>
                <a:gd name="T3" fmla="*/ 249 h 249"/>
                <a:gd name="T4" fmla="*/ 127 w 127"/>
                <a:gd name="T5" fmla="*/ 0 h 249"/>
                <a:gd name="T6" fmla="*/ 0 w 127"/>
                <a:gd name="T7" fmla="*/ 0 h 249"/>
                <a:gd name="T8" fmla="*/ 0 w 127"/>
                <a:gd name="T9" fmla="*/ 249 h 249"/>
                <a:gd name="T10" fmla="*/ 52 w 127"/>
                <a:gd name="T11" fmla="*/ 64 h 249"/>
                <a:gd name="T12" fmla="*/ 22 w 127"/>
                <a:gd name="T13" fmla="*/ 64 h 249"/>
                <a:gd name="T14" fmla="*/ 22 w 127"/>
                <a:gd name="T15" fmla="*/ 35 h 249"/>
                <a:gd name="T16" fmla="*/ 52 w 127"/>
                <a:gd name="T17" fmla="*/ 35 h 249"/>
                <a:gd name="T18" fmla="*/ 52 w 127"/>
                <a:gd name="T19" fmla="*/ 64 h 249"/>
                <a:gd name="T20" fmla="*/ 110 w 127"/>
                <a:gd name="T21" fmla="*/ 115 h 249"/>
                <a:gd name="T22" fmla="*/ 75 w 127"/>
                <a:gd name="T23" fmla="*/ 115 h 249"/>
                <a:gd name="T24" fmla="*/ 75 w 127"/>
                <a:gd name="T25" fmla="*/ 81 h 249"/>
                <a:gd name="T26" fmla="*/ 110 w 127"/>
                <a:gd name="T27" fmla="*/ 81 h 249"/>
                <a:gd name="T28" fmla="*/ 110 w 127"/>
                <a:gd name="T29" fmla="*/ 115 h 249"/>
                <a:gd name="T30" fmla="*/ 75 w 127"/>
                <a:gd name="T31" fmla="*/ 139 h 249"/>
                <a:gd name="T32" fmla="*/ 110 w 127"/>
                <a:gd name="T33" fmla="*/ 139 h 249"/>
                <a:gd name="T34" fmla="*/ 110 w 127"/>
                <a:gd name="T35" fmla="*/ 168 h 249"/>
                <a:gd name="T36" fmla="*/ 75 w 127"/>
                <a:gd name="T37" fmla="*/ 168 h 249"/>
                <a:gd name="T38" fmla="*/ 75 w 127"/>
                <a:gd name="T39" fmla="*/ 139 h 249"/>
                <a:gd name="T40" fmla="*/ 75 w 127"/>
                <a:gd name="T41" fmla="*/ 35 h 249"/>
                <a:gd name="T42" fmla="*/ 110 w 127"/>
                <a:gd name="T43" fmla="*/ 35 h 249"/>
                <a:gd name="T44" fmla="*/ 110 w 127"/>
                <a:gd name="T45" fmla="*/ 64 h 249"/>
                <a:gd name="T46" fmla="*/ 75 w 127"/>
                <a:gd name="T47" fmla="*/ 64 h 249"/>
                <a:gd name="T48" fmla="*/ 75 w 127"/>
                <a:gd name="T49" fmla="*/ 35 h 249"/>
                <a:gd name="T50" fmla="*/ 22 w 127"/>
                <a:gd name="T51" fmla="*/ 139 h 249"/>
                <a:gd name="T52" fmla="*/ 52 w 127"/>
                <a:gd name="T53" fmla="*/ 139 h 249"/>
                <a:gd name="T54" fmla="*/ 52 w 127"/>
                <a:gd name="T55" fmla="*/ 168 h 249"/>
                <a:gd name="T56" fmla="*/ 22 w 127"/>
                <a:gd name="T57" fmla="*/ 168 h 249"/>
                <a:gd name="T58" fmla="*/ 22 w 127"/>
                <a:gd name="T59" fmla="*/ 139 h 249"/>
                <a:gd name="T60" fmla="*/ 22 w 127"/>
                <a:gd name="T61" fmla="*/ 81 h 249"/>
                <a:gd name="T62" fmla="*/ 52 w 127"/>
                <a:gd name="T63" fmla="*/ 81 h 249"/>
                <a:gd name="T64" fmla="*/ 52 w 127"/>
                <a:gd name="T65" fmla="*/ 115 h 249"/>
                <a:gd name="T66" fmla="*/ 22 w 127"/>
                <a:gd name="T67" fmla="*/ 115 h 249"/>
                <a:gd name="T68" fmla="*/ 22 w 127"/>
                <a:gd name="T69" fmla="*/ 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 h="249">
                  <a:moveTo>
                    <a:pt x="0" y="249"/>
                  </a:moveTo>
                  <a:lnTo>
                    <a:pt x="127" y="249"/>
                  </a:lnTo>
                  <a:lnTo>
                    <a:pt x="127" y="0"/>
                  </a:lnTo>
                  <a:lnTo>
                    <a:pt x="0" y="0"/>
                  </a:lnTo>
                  <a:lnTo>
                    <a:pt x="0" y="249"/>
                  </a:lnTo>
                  <a:close/>
                  <a:moveTo>
                    <a:pt x="52" y="64"/>
                  </a:moveTo>
                  <a:lnTo>
                    <a:pt x="22" y="64"/>
                  </a:lnTo>
                  <a:lnTo>
                    <a:pt x="22" y="35"/>
                  </a:lnTo>
                  <a:lnTo>
                    <a:pt x="52" y="35"/>
                  </a:lnTo>
                  <a:lnTo>
                    <a:pt x="52" y="64"/>
                  </a:lnTo>
                  <a:close/>
                  <a:moveTo>
                    <a:pt x="110" y="115"/>
                  </a:moveTo>
                  <a:lnTo>
                    <a:pt x="75" y="115"/>
                  </a:lnTo>
                  <a:lnTo>
                    <a:pt x="75" y="81"/>
                  </a:lnTo>
                  <a:lnTo>
                    <a:pt x="110" y="81"/>
                  </a:lnTo>
                  <a:lnTo>
                    <a:pt x="110" y="115"/>
                  </a:lnTo>
                  <a:close/>
                  <a:moveTo>
                    <a:pt x="75" y="139"/>
                  </a:moveTo>
                  <a:lnTo>
                    <a:pt x="110" y="139"/>
                  </a:lnTo>
                  <a:lnTo>
                    <a:pt x="110" y="168"/>
                  </a:lnTo>
                  <a:lnTo>
                    <a:pt x="75" y="168"/>
                  </a:lnTo>
                  <a:lnTo>
                    <a:pt x="75" y="139"/>
                  </a:lnTo>
                  <a:close/>
                  <a:moveTo>
                    <a:pt x="75" y="35"/>
                  </a:moveTo>
                  <a:lnTo>
                    <a:pt x="110" y="35"/>
                  </a:lnTo>
                  <a:lnTo>
                    <a:pt x="110" y="64"/>
                  </a:lnTo>
                  <a:lnTo>
                    <a:pt x="75" y="64"/>
                  </a:lnTo>
                  <a:lnTo>
                    <a:pt x="75" y="35"/>
                  </a:lnTo>
                  <a:close/>
                  <a:moveTo>
                    <a:pt x="22" y="139"/>
                  </a:moveTo>
                  <a:lnTo>
                    <a:pt x="52" y="139"/>
                  </a:lnTo>
                  <a:lnTo>
                    <a:pt x="52" y="168"/>
                  </a:lnTo>
                  <a:lnTo>
                    <a:pt x="22" y="168"/>
                  </a:lnTo>
                  <a:lnTo>
                    <a:pt x="22" y="139"/>
                  </a:lnTo>
                  <a:close/>
                  <a:moveTo>
                    <a:pt x="22" y="81"/>
                  </a:moveTo>
                  <a:lnTo>
                    <a:pt x="52" y="81"/>
                  </a:lnTo>
                  <a:lnTo>
                    <a:pt x="52" y="115"/>
                  </a:lnTo>
                  <a:lnTo>
                    <a:pt x="22" y="115"/>
                  </a:lnTo>
                  <a:lnTo>
                    <a:pt x="22" y="81"/>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32" name="Freeform 8">
              <a:extLst>
                <a:ext uri="{FF2B5EF4-FFF2-40B4-BE49-F238E27FC236}">
                  <a16:creationId xmlns:a16="http://schemas.microsoft.com/office/drawing/2014/main" id="{EBA16CE0-18C7-4F98-AD2D-04A3894CD86D}"/>
                </a:ext>
              </a:extLst>
            </p:cNvPr>
            <p:cNvSpPr>
              <a:spLocks noEditPoints="1"/>
            </p:cNvSpPr>
            <p:nvPr/>
          </p:nvSpPr>
          <p:spPr bwMode="auto">
            <a:xfrm>
              <a:off x="8864716" y="4822025"/>
              <a:ext cx="345963" cy="1588286"/>
            </a:xfrm>
            <a:custGeom>
              <a:avLst/>
              <a:gdLst>
                <a:gd name="T0" fmla="*/ 0 w 110"/>
                <a:gd name="T1" fmla="*/ 128 h 505"/>
                <a:gd name="T2" fmla="*/ 0 w 110"/>
                <a:gd name="T3" fmla="*/ 505 h 505"/>
                <a:gd name="T4" fmla="*/ 110 w 110"/>
                <a:gd name="T5" fmla="*/ 505 h 505"/>
                <a:gd name="T6" fmla="*/ 110 w 110"/>
                <a:gd name="T7" fmla="*/ 128 h 505"/>
                <a:gd name="T8" fmla="*/ 93 w 110"/>
                <a:gd name="T9" fmla="*/ 128 h 505"/>
                <a:gd name="T10" fmla="*/ 93 w 110"/>
                <a:gd name="T11" fmla="*/ 82 h 505"/>
                <a:gd name="T12" fmla="*/ 69 w 110"/>
                <a:gd name="T13" fmla="*/ 82 h 505"/>
                <a:gd name="T14" fmla="*/ 69 w 110"/>
                <a:gd name="T15" fmla="*/ 40 h 505"/>
                <a:gd name="T16" fmla="*/ 58 w 110"/>
                <a:gd name="T17" fmla="*/ 40 h 505"/>
                <a:gd name="T18" fmla="*/ 58 w 110"/>
                <a:gd name="T19" fmla="*/ 0 h 505"/>
                <a:gd name="T20" fmla="*/ 46 w 110"/>
                <a:gd name="T21" fmla="*/ 0 h 505"/>
                <a:gd name="T22" fmla="*/ 46 w 110"/>
                <a:gd name="T23" fmla="*/ 40 h 505"/>
                <a:gd name="T24" fmla="*/ 35 w 110"/>
                <a:gd name="T25" fmla="*/ 40 h 505"/>
                <a:gd name="T26" fmla="*/ 35 w 110"/>
                <a:gd name="T27" fmla="*/ 82 h 505"/>
                <a:gd name="T28" fmla="*/ 11 w 110"/>
                <a:gd name="T29" fmla="*/ 82 h 505"/>
                <a:gd name="T30" fmla="*/ 11 w 110"/>
                <a:gd name="T31" fmla="*/ 128 h 505"/>
                <a:gd name="T32" fmla="*/ 0 w 110"/>
                <a:gd name="T33" fmla="*/ 128 h 505"/>
                <a:gd name="T34" fmla="*/ 58 w 110"/>
                <a:gd name="T35" fmla="*/ 256 h 505"/>
                <a:gd name="T36" fmla="*/ 93 w 110"/>
                <a:gd name="T37" fmla="*/ 256 h 505"/>
                <a:gd name="T38" fmla="*/ 93 w 110"/>
                <a:gd name="T39" fmla="*/ 291 h 505"/>
                <a:gd name="T40" fmla="*/ 58 w 110"/>
                <a:gd name="T41" fmla="*/ 291 h 505"/>
                <a:gd name="T42" fmla="*/ 58 w 110"/>
                <a:gd name="T43" fmla="*/ 256 h 505"/>
                <a:gd name="T44" fmla="*/ 58 w 110"/>
                <a:gd name="T45" fmla="*/ 152 h 505"/>
                <a:gd name="T46" fmla="*/ 93 w 110"/>
                <a:gd name="T47" fmla="*/ 152 h 505"/>
                <a:gd name="T48" fmla="*/ 93 w 110"/>
                <a:gd name="T49" fmla="*/ 187 h 505"/>
                <a:gd name="T50" fmla="*/ 58 w 110"/>
                <a:gd name="T51" fmla="*/ 187 h 505"/>
                <a:gd name="T52" fmla="*/ 58 w 110"/>
                <a:gd name="T53" fmla="*/ 152 h 505"/>
                <a:gd name="T54" fmla="*/ 11 w 110"/>
                <a:gd name="T55" fmla="*/ 203 h 505"/>
                <a:gd name="T56" fmla="*/ 46 w 110"/>
                <a:gd name="T57" fmla="*/ 203 h 505"/>
                <a:gd name="T58" fmla="*/ 46 w 110"/>
                <a:gd name="T59" fmla="*/ 238 h 505"/>
                <a:gd name="T60" fmla="*/ 11 w 110"/>
                <a:gd name="T61" fmla="*/ 238 h 505"/>
                <a:gd name="T62" fmla="*/ 11 w 110"/>
                <a:gd name="T63" fmla="*/ 20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505">
                  <a:moveTo>
                    <a:pt x="0" y="128"/>
                  </a:moveTo>
                  <a:lnTo>
                    <a:pt x="0" y="505"/>
                  </a:lnTo>
                  <a:lnTo>
                    <a:pt x="110" y="505"/>
                  </a:lnTo>
                  <a:lnTo>
                    <a:pt x="110" y="128"/>
                  </a:lnTo>
                  <a:lnTo>
                    <a:pt x="93" y="128"/>
                  </a:lnTo>
                  <a:lnTo>
                    <a:pt x="93" y="82"/>
                  </a:lnTo>
                  <a:lnTo>
                    <a:pt x="69" y="82"/>
                  </a:lnTo>
                  <a:lnTo>
                    <a:pt x="69" y="40"/>
                  </a:lnTo>
                  <a:lnTo>
                    <a:pt x="58" y="40"/>
                  </a:lnTo>
                  <a:lnTo>
                    <a:pt x="58" y="0"/>
                  </a:lnTo>
                  <a:lnTo>
                    <a:pt x="46" y="0"/>
                  </a:lnTo>
                  <a:lnTo>
                    <a:pt x="46" y="40"/>
                  </a:lnTo>
                  <a:lnTo>
                    <a:pt x="35" y="40"/>
                  </a:lnTo>
                  <a:lnTo>
                    <a:pt x="35" y="82"/>
                  </a:lnTo>
                  <a:lnTo>
                    <a:pt x="11" y="82"/>
                  </a:lnTo>
                  <a:lnTo>
                    <a:pt x="11" y="128"/>
                  </a:lnTo>
                  <a:lnTo>
                    <a:pt x="0" y="128"/>
                  </a:lnTo>
                  <a:close/>
                  <a:moveTo>
                    <a:pt x="58" y="256"/>
                  </a:moveTo>
                  <a:lnTo>
                    <a:pt x="93" y="256"/>
                  </a:lnTo>
                  <a:lnTo>
                    <a:pt x="93" y="291"/>
                  </a:lnTo>
                  <a:lnTo>
                    <a:pt x="58" y="291"/>
                  </a:lnTo>
                  <a:lnTo>
                    <a:pt x="58" y="256"/>
                  </a:lnTo>
                  <a:close/>
                  <a:moveTo>
                    <a:pt x="58" y="152"/>
                  </a:moveTo>
                  <a:lnTo>
                    <a:pt x="93" y="152"/>
                  </a:lnTo>
                  <a:lnTo>
                    <a:pt x="93" y="187"/>
                  </a:lnTo>
                  <a:lnTo>
                    <a:pt x="58" y="187"/>
                  </a:lnTo>
                  <a:lnTo>
                    <a:pt x="58" y="152"/>
                  </a:lnTo>
                  <a:close/>
                  <a:moveTo>
                    <a:pt x="11" y="203"/>
                  </a:moveTo>
                  <a:lnTo>
                    <a:pt x="46" y="203"/>
                  </a:lnTo>
                  <a:lnTo>
                    <a:pt x="46" y="238"/>
                  </a:lnTo>
                  <a:lnTo>
                    <a:pt x="11" y="238"/>
                  </a:lnTo>
                  <a:lnTo>
                    <a:pt x="11" y="203"/>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33" name="Freeform 9">
              <a:extLst>
                <a:ext uri="{FF2B5EF4-FFF2-40B4-BE49-F238E27FC236}">
                  <a16:creationId xmlns:a16="http://schemas.microsoft.com/office/drawing/2014/main" id="{11282E53-7D9B-48EF-BAC5-2D84F7E224EC}"/>
                </a:ext>
              </a:extLst>
            </p:cNvPr>
            <p:cNvSpPr>
              <a:spLocks noEditPoints="1"/>
            </p:cNvSpPr>
            <p:nvPr/>
          </p:nvSpPr>
          <p:spPr bwMode="auto">
            <a:xfrm>
              <a:off x="8386658" y="5350405"/>
              <a:ext cx="402575" cy="1059906"/>
            </a:xfrm>
            <a:custGeom>
              <a:avLst/>
              <a:gdLst>
                <a:gd name="T0" fmla="*/ 0 w 128"/>
                <a:gd name="T1" fmla="*/ 337 h 337"/>
                <a:gd name="T2" fmla="*/ 128 w 128"/>
                <a:gd name="T3" fmla="*/ 337 h 337"/>
                <a:gd name="T4" fmla="*/ 128 w 128"/>
                <a:gd name="T5" fmla="*/ 0 h 337"/>
                <a:gd name="T6" fmla="*/ 0 w 128"/>
                <a:gd name="T7" fmla="*/ 0 h 337"/>
                <a:gd name="T8" fmla="*/ 0 w 128"/>
                <a:gd name="T9" fmla="*/ 337 h 337"/>
                <a:gd name="T10" fmla="*/ 59 w 128"/>
                <a:gd name="T11" fmla="*/ 70 h 337"/>
                <a:gd name="T12" fmla="*/ 18 w 128"/>
                <a:gd name="T13" fmla="*/ 70 h 337"/>
                <a:gd name="T14" fmla="*/ 18 w 128"/>
                <a:gd name="T15" fmla="*/ 35 h 337"/>
                <a:gd name="T16" fmla="*/ 59 w 128"/>
                <a:gd name="T17" fmla="*/ 35 h 337"/>
                <a:gd name="T18" fmla="*/ 59 w 128"/>
                <a:gd name="T19" fmla="*/ 70 h 337"/>
                <a:gd name="T20" fmla="*/ 112 w 128"/>
                <a:gd name="T21" fmla="*/ 267 h 337"/>
                <a:gd name="T22" fmla="*/ 82 w 128"/>
                <a:gd name="T23" fmla="*/ 267 h 337"/>
                <a:gd name="T24" fmla="*/ 82 w 128"/>
                <a:gd name="T25" fmla="*/ 233 h 337"/>
                <a:gd name="T26" fmla="*/ 112 w 128"/>
                <a:gd name="T27" fmla="*/ 233 h 337"/>
                <a:gd name="T28" fmla="*/ 112 w 128"/>
                <a:gd name="T29" fmla="*/ 267 h 337"/>
                <a:gd name="T30" fmla="*/ 82 w 128"/>
                <a:gd name="T31" fmla="*/ 139 h 337"/>
                <a:gd name="T32" fmla="*/ 112 w 128"/>
                <a:gd name="T33" fmla="*/ 139 h 337"/>
                <a:gd name="T34" fmla="*/ 112 w 128"/>
                <a:gd name="T35" fmla="*/ 169 h 337"/>
                <a:gd name="T36" fmla="*/ 82 w 128"/>
                <a:gd name="T37" fmla="*/ 169 h 337"/>
                <a:gd name="T38" fmla="*/ 82 w 128"/>
                <a:gd name="T39" fmla="*/ 139 h 337"/>
                <a:gd name="T40" fmla="*/ 82 w 128"/>
                <a:gd name="T41" fmla="*/ 35 h 337"/>
                <a:gd name="T42" fmla="*/ 112 w 128"/>
                <a:gd name="T43" fmla="*/ 35 h 337"/>
                <a:gd name="T44" fmla="*/ 112 w 128"/>
                <a:gd name="T45" fmla="*/ 70 h 337"/>
                <a:gd name="T46" fmla="*/ 82 w 128"/>
                <a:gd name="T47" fmla="*/ 70 h 337"/>
                <a:gd name="T48" fmla="*/ 82 w 128"/>
                <a:gd name="T49" fmla="*/ 35 h 337"/>
                <a:gd name="T50" fmla="*/ 18 w 128"/>
                <a:gd name="T51" fmla="*/ 187 h 337"/>
                <a:gd name="T52" fmla="*/ 59 w 128"/>
                <a:gd name="T53" fmla="*/ 187 h 337"/>
                <a:gd name="T54" fmla="*/ 59 w 128"/>
                <a:gd name="T55" fmla="*/ 214 h 337"/>
                <a:gd name="T56" fmla="*/ 18 w 128"/>
                <a:gd name="T57" fmla="*/ 214 h 337"/>
                <a:gd name="T58" fmla="*/ 18 w 128"/>
                <a:gd name="T59" fmla="*/ 187 h 337"/>
                <a:gd name="T60" fmla="*/ 18 w 128"/>
                <a:gd name="T61" fmla="*/ 88 h 337"/>
                <a:gd name="T62" fmla="*/ 59 w 128"/>
                <a:gd name="T63" fmla="*/ 88 h 337"/>
                <a:gd name="T64" fmla="*/ 59 w 128"/>
                <a:gd name="T65" fmla="*/ 123 h 337"/>
                <a:gd name="T66" fmla="*/ 18 w 128"/>
                <a:gd name="T67" fmla="*/ 123 h 337"/>
                <a:gd name="T68" fmla="*/ 18 w 128"/>
                <a:gd name="T69" fmla="*/ 8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337">
                  <a:moveTo>
                    <a:pt x="0" y="337"/>
                  </a:moveTo>
                  <a:lnTo>
                    <a:pt x="128" y="337"/>
                  </a:lnTo>
                  <a:lnTo>
                    <a:pt x="128" y="0"/>
                  </a:lnTo>
                  <a:lnTo>
                    <a:pt x="0" y="0"/>
                  </a:lnTo>
                  <a:lnTo>
                    <a:pt x="0" y="337"/>
                  </a:lnTo>
                  <a:close/>
                  <a:moveTo>
                    <a:pt x="59" y="70"/>
                  </a:moveTo>
                  <a:lnTo>
                    <a:pt x="18" y="70"/>
                  </a:lnTo>
                  <a:lnTo>
                    <a:pt x="18" y="35"/>
                  </a:lnTo>
                  <a:lnTo>
                    <a:pt x="59" y="35"/>
                  </a:lnTo>
                  <a:lnTo>
                    <a:pt x="59" y="70"/>
                  </a:lnTo>
                  <a:close/>
                  <a:moveTo>
                    <a:pt x="112" y="267"/>
                  </a:moveTo>
                  <a:lnTo>
                    <a:pt x="82" y="267"/>
                  </a:lnTo>
                  <a:lnTo>
                    <a:pt x="82" y="233"/>
                  </a:lnTo>
                  <a:lnTo>
                    <a:pt x="112" y="233"/>
                  </a:lnTo>
                  <a:lnTo>
                    <a:pt x="112" y="267"/>
                  </a:lnTo>
                  <a:close/>
                  <a:moveTo>
                    <a:pt x="82" y="139"/>
                  </a:moveTo>
                  <a:lnTo>
                    <a:pt x="112" y="139"/>
                  </a:lnTo>
                  <a:lnTo>
                    <a:pt x="112" y="169"/>
                  </a:lnTo>
                  <a:lnTo>
                    <a:pt x="82" y="169"/>
                  </a:lnTo>
                  <a:lnTo>
                    <a:pt x="82" y="139"/>
                  </a:lnTo>
                  <a:close/>
                  <a:moveTo>
                    <a:pt x="82" y="35"/>
                  </a:moveTo>
                  <a:lnTo>
                    <a:pt x="112" y="35"/>
                  </a:lnTo>
                  <a:lnTo>
                    <a:pt x="112" y="70"/>
                  </a:lnTo>
                  <a:lnTo>
                    <a:pt x="82" y="70"/>
                  </a:lnTo>
                  <a:lnTo>
                    <a:pt x="82" y="35"/>
                  </a:lnTo>
                  <a:close/>
                  <a:moveTo>
                    <a:pt x="18" y="187"/>
                  </a:moveTo>
                  <a:lnTo>
                    <a:pt x="59" y="187"/>
                  </a:lnTo>
                  <a:lnTo>
                    <a:pt x="59" y="214"/>
                  </a:lnTo>
                  <a:lnTo>
                    <a:pt x="18" y="214"/>
                  </a:lnTo>
                  <a:lnTo>
                    <a:pt x="18" y="187"/>
                  </a:lnTo>
                  <a:close/>
                  <a:moveTo>
                    <a:pt x="18" y="88"/>
                  </a:moveTo>
                  <a:lnTo>
                    <a:pt x="59" y="88"/>
                  </a:lnTo>
                  <a:lnTo>
                    <a:pt x="59" y="123"/>
                  </a:lnTo>
                  <a:lnTo>
                    <a:pt x="18" y="123"/>
                  </a:lnTo>
                  <a:lnTo>
                    <a:pt x="18" y="88"/>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34" name="Freeform 10">
              <a:extLst>
                <a:ext uri="{FF2B5EF4-FFF2-40B4-BE49-F238E27FC236}">
                  <a16:creationId xmlns:a16="http://schemas.microsoft.com/office/drawing/2014/main" id="{D4DDFC45-0DE1-4FD9-97F7-5D80B08A437E}"/>
                </a:ext>
              </a:extLst>
            </p:cNvPr>
            <p:cNvSpPr>
              <a:spLocks noEditPoints="1"/>
            </p:cNvSpPr>
            <p:nvPr/>
          </p:nvSpPr>
          <p:spPr bwMode="auto">
            <a:xfrm>
              <a:off x="7914891" y="4988716"/>
              <a:ext cx="421446" cy="1421595"/>
            </a:xfrm>
            <a:custGeom>
              <a:avLst/>
              <a:gdLst>
                <a:gd name="T0" fmla="*/ 71 w 134"/>
                <a:gd name="T1" fmla="*/ 0 h 452"/>
                <a:gd name="T2" fmla="*/ 44 w 134"/>
                <a:gd name="T3" fmla="*/ 46 h 452"/>
                <a:gd name="T4" fmla="*/ 17 w 134"/>
                <a:gd name="T5" fmla="*/ 46 h 452"/>
                <a:gd name="T6" fmla="*/ 17 w 134"/>
                <a:gd name="T7" fmla="*/ 81 h 452"/>
                <a:gd name="T8" fmla="*/ 0 w 134"/>
                <a:gd name="T9" fmla="*/ 81 h 452"/>
                <a:gd name="T10" fmla="*/ 0 w 134"/>
                <a:gd name="T11" fmla="*/ 452 h 452"/>
                <a:gd name="T12" fmla="*/ 134 w 134"/>
                <a:gd name="T13" fmla="*/ 452 h 452"/>
                <a:gd name="T14" fmla="*/ 134 w 134"/>
                <a:gd name="T15" fmla="*/ 0 h 452"/>
                <a:gd name="T16" fmla="*/ 71 w 134"/>
                <a:gd name="T17" fmla="*/ 0 h 452"/>
                <a:gd name="T18" fmla="*/ 64 w 134"/>
                <a:gd name="T19" fmla="*/ 185 h 452"/>
                <a:gd name="T20" fmla="*/ 24 w 134"/>
                <a:gd name="T21" fmla="*/ 185 h 452"/>
                <a:gd name="T22" fmla="*/ 24 w 134"/>
                <a:gd name="T23" fmla="*/ 150 h 452"/>
                <a:gd name="T24" fmla="*/ 64 w 134"/>
                <a:gd name="T25" fmla="*/ 150 h 452"/>
                <a:gd name="T26" fmla="*/ 64 w 134"/>
                <a:gd name="T27" fmla="*/ 185 h 452"/>
                <a:gd name="T28" fmla="*/ 110 w 134"/>
                <a:gd name="T29" fmla="*/ 388 h 452"/>
                <a:gd name="T30" fmla="*/ 70 w 134"/>
                <a:gd name="T31" fmla="*/ 388 h 452"/>
                <a:gd name="T32" fmla="*/ 70 w 134"/>
                <a:gd name="T33" fmla="*/ 359 h 452"/>
                <a:gd name="T34" fmla="*/ 110 w 134"/>
                <a:gd name="T35" fmla="*/ 359 h 452"/>
                <a:gd name="T36" fmla="*/ 110 w 134"/>
                <a:gd name="T37" fmla="*/ 388 h 452"/>
                <a:gd name="T38" fmla="*/ 70 w 134"/>
                <a:gd name="T39" fmla="*/ 254 h 452"/>
                <a:gd name="T40" fmla="*/ 110 w 134"/>
                <a:gd name="T41" fmla="*/ 254 h 452"/>
                <a:gd name="T42" fmla="*/ 110 w 134"/>
                <a:gd name="T43" fmla="*/ 284 h 452"/>
                <a:gd name="T44" fmla="*/ 70 w 134"/>
                <a:gd name="T45" fmla="*/ 284 h 452"/>
                <a:gd name="T46" fmla="*/ 70 w 134"/>
                <a:gd name="T47" fmla="*/ 254 h 452"/>
                <a:gd name="T48" fmla="*/ 70 w 134"/>
                <a:gd name="T49" fmla="*/ 150 h 452"/>
                <a:gd name="T50" fmla="*/ 110 w 134"/>
                <a:gd name="T51" fmla="*/ 150 h 452"/>
                <a:gd name="T52" fmla="*/ 110 w 134"/>
                <a:gd name="T53" fmla="*/ 185 h 452"/>
                <a:gd name="T54" fmla="*/ 70 w 134"/>
                <a:gd name="T55" fmla="*/ 185 h 452"/>
                <a:gd name="T56" fmla="*/ 70 w 134"/>
                <a:gd name="T57" fmla="*/ 150 h 452"/>
                <a:gd name="T58" fmla="*/ 70 w 134"/>
                <a:gd name="T59" fmla="*/ 203 h 452"/>
                <a:gd name="T60" fmla="*/ 110 w 134"/>
                <a:gd name="T61" fmla="*/ 203 h 452"/>
                <a:gd name="T62" fmla="*/ 110 w 134"/>
                <a:gd name="T63" fmla="*/ 238 h 452"/>
                <a:gd name="T64" fmla="*/ 70 w 134"/>
                <a:gd name="T65" fmla="*/ 238 h 452"/>
                <a:gd name="T66" fmla="*/ 70 w 134"/>
                <a:gd name="T67" fmla="*/ 203 h 452"/>
                <a:gd name="T68" fmla="*/ 24 w 134"/>
                <a:gd name="T69" fmla="*/ 307 h 452"/>
                <a:gd name="T70" fmla="*/ 64 w 134"/>
                <a:gd name="T71" fmla="*/ 307 h 452"/>
                <a:gd name="T72" fmla="*/ 64 w 134"/>
                <a:gd name="T73" fmla="*/ 342 h 452"/>
                <a:gd name="T74" fmla="*/ 24 w 134"/>
                <a:gd name="T75" fmla="*/ 342 h 452"/>
                <a:gd name="T76" fmla="*/ 24 w 134"/>
                <a:gd name="T77" fmla="*/ 307 h 452"/>
                <a:gd name="T78" fmla="*/ 24 w 134"/>
                <a:gd name="T79" fmla="*/ 203 h 452"/>
                <a:gd name="T80" fmla="*/ 64 w 134"/>
                <a:gd name="T81" fmla="*/ 203 h 452"/>
                <a:gd name="T82" fmla="*/ 64 w 134"/>
                <a:gd name="T83" fmla="*/ 238 h 452"/>
                <a:gd name="T84" fmla="*/ 24 w 134"/>
                <a:gd name="T85" fmla="*/ 238 h 452"/>
                <a:gd name="T86" fmla="*/ 24 w 134"/>
                <a:gd name="T87" fmla="*/ 203 h 452"/>
                <a:gd name="T88" fmla="*/ 24 w 134"/>
                <a:gd name="T89" fmla="*/ 254 h 452"/>
                <a:gd name="T90" fmla="*/ 64 w 134"/>
                <a:gd name="T91" fmla="*/ 254 h 452"/>
                <a:gd name="T92" fmla="*/ 64 w 134"/>
                <a:gd name="T93" fmla="*/ 284 h 452"/>
                <a:gd name="T94" fmla="*/ 24 w 134"/>
                <a:gd name="T95" fmla="*/ 284 h 452"/>
                <a:gd name="T96" fmla="*/ 24 w 134"/>
                <a:gd name="T97" fmla="*/ 25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4" h="452">
                  <a:moveTo>
                    <a:pt x="71" y="0"/>
                  </a:moveTo>
                  <a:lnTo>
                    <a:pt x="44" y="46"/>
                  </a:lnTo>
                  <a:lnTo>
                    <a:pt x="17" y="46"/>
                  </a:lnTo>
                  <a:lnTo>
                    <a:pt x="17" y="81"/>
                  </a:lnTo>
                  <a:lnTo>
                    <a:pt x="0" y="81"/>
                  </a:lnTo>
                  <a:lnTo>
                    <a:pt x="0" y="452"/>
                  </a:lnTo>
                  <a:lnTo>
                    <a:pt x="134" y="452"/>
                  </a:lnTo>
                  <a:lnTo>
                    <a:pt x="134" y="0"/>
                  </a:lnTo>
                  <a:lnTo>
                    <a:pt x="71" y="0"/>
                  </a:lnTo>
                  <a:close/>
                  <a:moveTo>
                    <a:pt x="64" y="185"/>
                  </a:moveTo>
                  <a:lnTo>
                    <a:pt x="24" y="185"/>
                  </a:lnTo>
                  <a:lnTo>
                    <a:pt x="24" y="150"/>
                  </a:lnTo>
                  <a:lnTo>
                    <a:pt x="64" y="150"/>
                  </a:lnTo>
                  <a:lnTo>
                    <a:pt x="64" y="185"/>
                  </a:lnTo>
                  <a:close/>
                  <a:moveTo>
                    <a:pt x="110" y="388"/>
                  </a:moveTo>
                  <a:lnTo>
                    <a:pt x="70" y="388"/>
                  </a:lnTo>
                  <a:lnTo>
                    <a:pt x="70" y="359"/>
                  </a:lnTo>
                  <a:lnTo>
                    <a:pt x="110" y="359"/>
                  </a:lnTo>
                  <a:lnTo>
                    <a:pt x="110" y="388"/>
                  </a:lnTo>
                  <a:close/>
                  <a:moveTo>
                    <a:pt x="70" y="254"/>
                  </a:moveTo>
                  <a:lnTo>
                    <a:pt x="110" y="254"/>
                  </a:lnTo>
                  <a:lnTo>
                    <a:pt x="110" y="284"/>
                  </a:lnTo>
                  <a:lnTo>
                    <a:pt x="70" y="284"/>
                  </a:lnTo>
                  <a:lnTo>
                    <a:pt x="70" y="254"/>
                  </a:lnTo>
                  <a:close/>
                  <a:moveTo>
                    <a:pt x="70" y="150"/>
                  </a:moveTo>
                  <a:lnTo>
                    <a:pt x="110" y="150"/>
                  </a:lnTo>
                  <a:lnTo>
                    <a:pt x="110" y="185"/>
                  </a:lnTo>
                  <a:lnTo>
                    <a:pt x="70" y="185"/>
                  </a:lnTo>
                  <a:lnTo>
                    <a:pt x="70" y="150"/>
                  </a:lnTo>
                  <a:close/>
                  <a:moveTo>
                    <a:pt x="70" y="203"/>
                  </a:moveTo>
                  <a:lnTo>
                    <a:pt x="110" y="203"/>
                  </a:lnTo>
                  <a:lnTo>
                    <a:pt x="110" y="238"/>
                  </a:lnTo>
                  <a:lnTo>
                    <a:pt x="70" y="238"/>
                  </a:lnTo>
                  <a:lnTo>
                    <a:pt x="70" y="203"/>
                  </a:lnTo>
                  <a:close/>
                  <a:moveTo>
                    <a:pt x="24" y="307"/>
                  </a:moveTo>
                  <a:lnTo>
                    <a:pt x="64" y="307"/>
                  </a:lnTo>
                  <a:lnTo>
                    <a:pt x="64" y="342"/>
                  </a:lnTo>
                  <a:lnTo>
                    <a:pt x="24" y="342"/>
                  </a:lnTo>
                  <a:lnTo>
                    <a:pt x="24" y="307"/>
                  </a:lnTo>
                  <a:close/>
                  <a:moveTo>
                    <a:pt x="24" y="203"/>
                  </a:moveTo>
                  <a:lnTo>
                    <a:pt x="64" y="203"/>
                  </a:lnTo>
                  <a:lnTo>
                    <a:pt x="64" y="238"/>
                  </a:lnTo>
                  <a:lnTo>
                    <a:pt x="24" y="238"/>
                  </a:lnTo>
                  <a:lnTo>
                    <a:pt x="24" y="203"/>
                  </a:lnTo>
                  <a:close/>
                  <a:moveTo>
                    <a:pt x="24" y="254"/>
                  </a:moveTo>
                  <a:lnTo>
                    <a:pt x="64" y="254"/>
                  </a:lnTo>
                  <a:lnTo>
                    <a:pt x="64" y="284"/>
                  </a:lnTo>
                  <a:lnTo>
                    <a:pt x="24" y="284"/>
                  </a:lnTo>
                  <a:lnTo>
                    <a:pt x="24" y="254"/>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grpSp>
      <p:sp>
        <p:nvSpPr>
          <p:cNvPr id="36" name="TextBox 25">
            <a:extLst>
              <a:ext uri="{FF2B5EF4-FFF2-40B4-BE49-F238E27FC236}">
                <a16:creationId xmlns:a16="http://schemas.microsoft.com/office/drawing/2014/main" id="{2AF8E8EC-EAE3-4EC4-820B-202B376F2664}"/>
              </a:ext>
            </a:extLst>
          </p:cNvPr>
          <p:cNvSpPr txBox="1"/>
          <p:nvPr/>
        </p:nvSpPr>
        <p:spPr>
          <a:xfrm>
            <a:off x="512028" y="5614489"/>
            <a:ext cx="2170558" cy="408075"/>
          </a:xfrm>
          <a:prstGeom prst="rect">
            <a:avLst/>
          </a:prstGeom>
          <a:noFill/>
        </p:spPr>
        <p:txBody>
          <a:bodyPr wrap="square" rtlCol="0">
            <a:spAutoFit/>
          </a:bodyPr>
          <a:lstStyle/>
          <a:p>
            <a:pPr algn="ctr" fontAlgn="base">
              <a:spcBef>
                <a:spcPct val="0"/>
              </a:spcBef>
              <a:defRPr/>
            </a:pPr>
            <a:r>
              <a:rPr lang="en-US" sz="1000" b="1" cap="all">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No infrastructure ON-PREMISES</a:t>
            </a:r>
            <a:endParaRPr lang="en-US" sz="109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Freeform 38">
            <a:extLst>
              <a:ext uri="{FF2B5EF4-FFF2-40B4-BE49-F238E27FC236}">
                <a16:creationId xmlns:a16="http://schemas.microsoft.com/office/drawing/2014/main" id="{28507DB6-68E1-428D-BA86-60D6FBE28A5E}"/>
              </a:ext>
            </a:extLst>
          </p:cNvPr>
          <p:cNvSpPr>
            <a:spLocks/>
          </p:cNvSpPr>
          <p:nvPr/>
        </p:nvSpPr>
        <p:spPr bwMode="auto">
          <a:xfrm>
            <a:off x="675819" y="1956157"/>
            <a:ext cx="2221534" cy="136295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D2D2D2"/>
          </a:solidFill>
          <a:ln w="28575">
            <a:solidFill>
              <a:srgbClr val="002050"/>
            </a:solidFill>
          </a:ln>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pic>
        <p:nvPicPr>
          <p:cNvPr id="45" name="Picture 10">
            <a:extLst>
              <a:ext uri="{FF2B5EF4-FFF2-40B4-BE49-F238E27FC236}">
                <a16:creationId xmlns:a16="http://schemas.microsoft.com/office/drawing/2014/main" id="{0D1C4757-F69B-4578-B25A-DE914B03F6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39061" y="1933638"/>
            <a:ext cx="655542" cy="684720"/>
          </a:xfrm>
          <a:prstGeom prst="rect">
            <a:avLst/>
          </a:prstGeom>
        </p:spPr>
      </p:pic>
      <p:sp>
        <p:nvSpPr>
          <p:cNvPr id="46" name="TextBox 25">
            <a:extLst>
              <a:ext uri="{FF2B5EF4-FFF2-40B4-BE49-F238E27FC236}">
                <a16:creationId xmlns:a16="http://schemas.microsoft.com/office/drawing/2014/main" id="{00514C66-D658-4645-91D0-8158D27DD6D0}"/>
              </a:ext>
            </a:extLst>
          </p:cNvPr>
          <p:cNvSpPr txBox="1"/>
          <p:nvPr/>
        </p:nvSpPr>
        <p:spPr>
          <a:xfrm>
            <a:off x="752195" y="2529130"/>
            <a:ext cx="1471473" cy="423508"/>
          </a:xfrm>
          <a:prstGeom prst="rect">
            <a:avLst/>
          </a:prstGeom>
          <a:noFill/>
        </p:spPr>
        <p:txBody>
          <a:bodyPr wrap="square" rtlCol="0">
            <a:spAutoFit/>
          </a:bodyPr>
          <a:lstStyle/>
          <a:p>
            <a:pPr algn="ctr" fontAlgn="base">
              <a:spcBef>
                <a:spcPct val="0"/>
              </a:spcBef>
              <a:defRPr/>
            </a:pPr>
            <a:r>
              <a:rPr lang="en-US" sz="1049" cap="all">
                <a:gradFill>
                  <a:gsLst>
                    <a:gs pos="2917">
                      <a:srgbClr val="505050"/>
                    </a:gs>
                    <a:gs pos="30000">
                      <a:srgbClr val="505050"/>
                    </a:gs>
                  </a:gsLst>
                  <a:lin ang="5400000" scaled="0"/>
                </a:gradFill>
                <a:ea typeface="Segoe UI" pitchFamily="34" charset="0"/>
                <a:cs typeface="Segoe UI Semibold" panose="020B0702040204020203" pitchFamily="34" charset="0"/>
              </a:rPr>
              <a:t>Your</a:t>
            </a:r>
            <a:r>
              <a:rPr lang="en-US" sz="1000" kern="0" cap="all"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 </a:t>
            </a:r>
            <a:r>
              <a:rPr lang="en-US" sz="104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AZURE AD</a:t>
            </a:r>
            <a:endParaRPr lang="en-US" sz="900" cap="all">
              <a:gradFill>
                <a:gsLst>
                  <a:gs pos="2917">
                    <a:srgbClr val="505050"/>
                  </a:gs>
                  <a:gs pos="30000">
                    <a:srgbClr val="505050"/>
                  </a:gs>
                </a:gsLst>
                <a:lin ang="5400000" scaled="0"/>
              </a:gradFill>
              <a:ea typeface="Segoe UI" pitchFamily="34" charset="0"/>
              <a:cs typeface="Segoe UI Semibold" panose="020B0702040204020203" pitchFamily="34" charset="0"/>
            </a:endParaRPr>
          </a:p>
          <a:p>
            <a:pPr algn="ctr" fontAlgn="base">
              <a:spcBef>
                <a:spcPct val="0"/>
              </a:spcBef>
              <a:defRPr/>
            </a:pPr>
            <a:r>
              <a:rPr lang="en-US" sz="1049" cap="all">
                <a:gradFill>
                  <a:gsLst>
                    <a:gs pos="2917">
                      <a:srgbClr val="505050"/>
                    </a:gs>
                    <a:gs pos="30000">
                      <a:srgbClr val="505050"/>
                    </a:gs>
                  </a:gsLst>
                  <a:lin ang="5400000" scaled="0"/>
                </a:gradFill>
                <a:ea typeface="Segoe UI" pitchFamily="34" charset="0"/>
                <a:cs typeface="Segoe UI Semibold" panose="020B0702040204020203" pitchFamily="34" charset="0"/>
              </a:rPr>
              <a:t>TENANT</a:t>
            </a:r>
            <a:endParaRPr lang="en-US" sz="119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3" name="Freeform: Shape 155">
            <a:extLst>
              <a:ext uri="{FF2B5EF4-FFF2-40B4-BE49-F238E27FC236}">
                <a16:creationId xmlns:a16="http://schemas.microsoft.com/office/drawing/2014/main" id="{EA5A50C3-9D86-466F-886A-A4C96441E76A}"/>
              </a:ext>
            </a:extLst>
          </p:cNvPr>
          <p:cNvSpPr>
            <a:spLocks noChangeAspect="1"/>
          </p:cNvSpPr>
          <p:nvPr/>
        </p:nvSpPr>
        <p:spPr bwMode="auto">
          <a:xfrm>
            <a:off x="1066300" y="2976316"/>
            <a:ext cx="282003" cy="31538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173" name="Groupe 172">
            <a:extLst>
              <a:ext uri="{FF2B5EF4-FFF2-40B4-BE49-F238E27FC236}">
                <a16:creationId xmlns:a16="http://schemas.microsoft.com/office/drawing/2014/main" id="{7650AF4C-E29E-44D6-8B0C-F5DAC3F7AF43}"/>
              </a:ext>
            </a:extLst>
          </p:cNvPr>
          <p:cNvGrpSpPr/>
          <p:nvPr/>
        </p:nvGrpSpPr>
        <p:grpSpPr>
          <a:xfrm>
            <a:off x="3249851" y="5446589"/>
            <a:ext cx="920952" cy="852352"/>
            <a:chOff x="7914891" y="4822025"/>
            <a:chExt cx="2209916" cy="1588286"/>
          </a:xfrm>
        </p:grpSpPr>
        <p:sp>
          <p:nvSpPr>
            <p:cNvPr id="188" name="Freeform 6">
              <a:extLst>
                <a:ext uri="{FF2B5EF4-FFF2-40B4-BE49-F238E27FC236}">
                  <a16:creationId xmlns:a16="http://schemas.microsoft.com/office/drawing/2014/main" id="{A564911F-1097-4DA7-AE36-F47D9036FED7}"/>
                </a:ext>
              </a:extLst>
            </p:cNvPr>
            <p:cNvSpPr>
              <a:spLocks noEditPoints="1"/>
            </p:cNvSpPr>
            <p:nvPr/>
          </p:nvSpPr>
          <p:spPr bwMode="auto">
            <a:xfrm>
              <a:off x="9706506" y="5133391"/>
              <a:ext cx="418301" cy="1276920"/>
            </a:xfrm>
            <a:custGeom>
              <a:avLst/>
              <a:gdLst>
                <a:gd name="T0" fmla="*/ 133 w 133"/>
                <a:gd name="T1" fmla="*/ 406 h 406"/>
                <a:gd name="T2" fmla="*/ 0 w 133"/>
                <a:gd name="T3" fmla="*/ 0 h 406"/>
                <a:gd name="T4" fmla="*/ 69 w 133"/>
                <a:gd name="T5" fmla="*/ 35 h 406"/>
                <a:gd name="T6" fmla="*/ 104 w 133"/>
                <a:gd name="T7" fmla="*/ 69 h 406"/>
                <a:gd name="T8" fmla="*/ 69 w 133"/>
                <a:gd name="T9" fmla="*/ 35 h 406"/>
                <a:gd name="T10" fmla="*/ 104 w 133"/>
                <a:gd name="T11" fmla="*/ 139 h 406"/>
                <a:gd name="T12" fmla="*/ 69 w 133"/>
                <a:gd name="T13" fmla="*/ 168 h 406"/>
                <a:gd name="T14" fmla="*/ 69 w 133"/>
                <a:gd name="T15" fmla="*/ 192 h 406"/>
                <a:gd name="T16" fmla="*/ 104 w 133"/>
                <a:gd name="T17" fmla="*/ 227 h 406"/>
                <a:gd name="T18" fmla="*/ 69 w 133"/>
                <a:gd name="T19" fmla="*/ 192 h 406"/>
                <a:gd name="T20" fmla="*/ 58 w 133"/>
                <a:gd name="T21" fmla="*/ 82 h 406"/>
                <a:gd name="T22" fmla="*/ 24 w 133"/>
                <a:gd name="T23" fmla="*/ 117 h 406"/>
                <a:gd name="T24" fmla="*/ 24 w 133"/>
                <a:gd name="T25" fmla="*/ 238 h 406"/>
                <a:gd name="T26" fmla="*/ 58 w 133"/>
                <a:gd name="T27" fmla="*/ 272 h 406"/>
                <a:gd name="T28" fmla="*/ 24 w 133"/>
                <a:gd name="T29" fmla="*/ 238 h 406"/>
                <a:gd name="T30" fmla="*/ 24 w 133"/>
                <a:gd name="T31" fmla="*/ 331 h 406"/>
                <a:gd name="T32" fmla="*/ 58 w 133"/>
                <a:gd name="T33" fmla="*/ 296 h 406"/>
                <a:gd name="T34" fmla="*/ 58 w 133"/>
                <a:gd name="T35" fmla="*/ 227 h 406"/>
                <a:gd name="T36" fmla="*/ 24 w 133"/>
                <a:gd name="T37" fmla="*/ 192 h 406"/>
                <a:gd name="T38" fmla="*/ 58 w 133"/>
                <a:gd name="T39" fmla="*/ 227 h 406"/>
                <a:gd name="T40" fmla="*/ 24 w 133"/>
                <a:gd name="T41" fmla="*/ 168 h 406"/>
                <a:gd name="T42" fmla="*/ 58 w 133"/>
                <a:gd name="T43" fmla="*/ 139 h 406"/>
                <a:gd name="T44" fmla="*/ 58 w 133"/>
                <a:gd name="T45" fmla="*/ 69 h 406"/>
                <a:gd name="T46" fmla="*/ 24 w 133"/>
                <a:gd name="T47" fmla="*/ 35 h 406"/>
                <a:gd name="T48" fmla="*/ 58 w 133"/>
                <a:gd name="T49" fmla="*/ 69 h 406"/>
                <a:gd name="T50" fmla="*/ 69 w 133"/>
                <a:gd name="T51" fmla="*/ 331 h 406"/>
                <a:gd name="T52" fmla="*/ 104 w 133"/>
                <a:gd name="T53" fmla="*/ 296 h 406"/>
                <a:gd name="T54" fmla="*/ 104 w 133"/>
                <a:gd name="T55" fmla="*/ 272 h 406"/>
                <a:gd name="T56" fmla="*/ 69 w 133"/>
                <a:gd name="T57" fmla="*/ 238 h 406"/>
                <a:gd name="T58" fmla="*/ 104 w 133"/>
                <a:gd name="T59" fmla="*/ 272 h 406"/>
                <a:gd name="T60" fmla="*/ 69 w 133"/>
                <a:gd name="T61" fmla="*/ 117 h 406"/>
                <a:gd name="T62" fmla="*/ 104 w 133"/>
                <a:gd name="T63" fmla="*/ 8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406">
                  <a:moveTo>
                    <a:pt x="0" y="406"/>
                  </a:moveTo>
                  <a:lnTo>
                    <a:pt x="133" y="406"/>
                  </a:lnTo>
                  <a:lnTo>
                    <a:pt x="133" y="0"/>
                  </a:lnTo>
                  <a:lnTo>
                    <a:pt x="0" y="0"/>
                  </a:lnTo>
                  <a:lnTo>
                    <a:pt x="0" y="406"/>
                  </a:lnTo>
                  <a:close/>
                  <a:moveTo>
                    <a:pt x="69" y="35"/>
                  </a:moveTo>
                  <a:lnTo>
                    <a:pt x="104" y="35"/>
                  </a:lnTo>
                  <a:lnTo>
                    <a:pt x="104" y="69"/>
                  </a:lnTo>
                  <a:lnTo>
                    <a:pt x="69" y="69"/>
                  </a:lnTo>
                  <a:lnTo>
                    <a:pt x="69" y="35"/>
                  </a:lnTo>
                  <a:close/>
                  <a:moveTo>
                    <a:pt x="69" y="139"/>
                  </a:moveTo>
                  <a:lnTo>
                    <a:pt x="104" y="139"/>
                  </a:lnTo>
                  <a:lnTo>
                    <a:pt x="104" y="168"/>
                  </a:lnTo>
                  <a:lnTo>
                    <a:pt x="69" y="168"/>
                  </a:lnTo>
                  <a:lnTo>
                    <a:pt x="69" y="139"/>
                  </a:lnTo>
                  <a:close/>
                  <a:moveTo>
                    <a:pt x="69" y="192"/>
                  </a:moveTo>
                  <a:lnTo>
                    <a:pt x="104" y="192"/>
                  </a:lnTo>
                  <a:lnTo>
                    <a:pt x="104" y="227"/>
                  </a:lnTo>
                  <a:lnTo>
                    <a:pt x="69" y="227"/>
                  </a:lnTo>
                  <a:lnTo>
                    <a:pt x="69" y="192"/>
                  </a:lnTo>
                  <a:close/>
                  <a:moveTo>
                    <a:pt x="24" y="82"/>
                  </a:moveTo>
                  <a:lnTo>
                    <a:pt x="58" y="82"/>
                  </a:lnTo>
                  <a:lnTo>
                    <a:pt x="58" y="117"/>
                  </a:lnTo>
                  <a:lnTo>
                    <a:pt x="24" y="117"/>
                  </a:lnTo>
                  <a:lnTo>
                    <a:pt x="24" y="82"/>
                  </a:lnTo>
                  <a:close/>
                  <a:moveTo>
                    <a:pt x="24" y="238"/>
                  </a:moveTo>
                  <a:lnTo>
                    <a:pt x="58" y="238"/>
                  </a:lnTo>
                  <a:lnTo>
                    <a:pt x="58" y="272"/>
                  </a:lnTo>
                  <a:lnTo>
                    <a:pt x="24" y="272"/>
                  </a:lnTo>
                  <a:lnTo>
                    <a:pt x="24" y="238"/>
                  </a:lnTo>
                  <a:close/>
                  <a:moveTo>
                    <a:pt x="58" y="331"/>
                  </a:moveTo>
                  <a:lnTo>
                    <a:pt x="24" y="331"/>
                  </a:lnTo>
                  <a:lnTo>
                    <a:pt x="24" y="296"/>
                  </a:lnTo>
                  <a:lnTo>
                    <a:pt x="58" y="296"/>
                  </a:lnTo>
                  <a:lnTo>
                    <a:pt x="58" y="331"/>
                  </a:lnTo>
                  <a:close/>
                  <a:moveTo>
                    <a:pt x="58" y="227"/>
                  </a:moveTo>
                  <a:lnTo>
                    <a:pt x="24" y="227"/>
                  </a:lnTo>
                  <a:lnTo>
                    <a:pt x="24" y="192"/>
                  </a:lnTo>
                  <a:lnTo>
                    <a:pt x="58" y="192"/>
                  </a:lnTo>
                  <a:lnTo>
                    <a:pt x="58" y="227"/>
                  </a:lnTo>
                  <a:close/>
                  <a:moveTo>
                    <a:pt x="58" y="168"/>
                  </a:moveTo>
                  <a:lnTo>
                    <a:pt x="24" y="168"/>
                  </a:lnTo>
                  <a:lnTo>
                    <a:pt x="24" y="139"/>
                  </a:lnTo>
                  <a:lnTo>
                    <a:pt x="58" y="139"/>
                  </a:lnTo>
                  <a:lnTo>
                    <a:pt x="58" y="168"/>
                  </a:lnTo>
                  <a:close/>
                  <a:moveTo>
                    <a:pt x="58" y="69"/>
                  </a:moveTo>
                  <a:lnTo>
                    <a:pt x="24" y="69"/>
                  </a:lnTo>
                  <a:lnTo>
                    <a:pt x="24" y="35"/>
                  </a:lnTo>
                  <a:lnTo>
                    <a:pt x="58" y="35"/>
                  </a:lnTo>
                  <a:lnTo>
                    <a:pt x="58" y="69"/>
                  </a:lnTo>
                  <a:close/>
                  <a:moveTo>
                    <a:pt x="104" y="331"/>
                  </a:moveTo>
                  <a:lnTo>
                    <a:pt x="69" y="331"/>
                  </a:lnTo>
                  <a:lnTo>
                    <a:pt x="69" y="296"/>
                  </a:lnTo>
                  <a:lnTo>
                    <a:pt x="104" y="296"/>
                  </a:lnTo>
                  <a:lnTo>
                    <a:pt x="104" y="331"/>
                  </a:lnTo>
                  <a:close/>
                  <a:moveTo>
                    <a:pt x="104" y="272"/>
                  </a:moveTo>
                  <a:lnTo>
                    <a:pt x="69" y="272"/>
                  </a:lnTo>
                  <a:lnTo>
                    <a:pt x="69" y="238"/>
                  </a:lnTo>
                  <a:lnTo>
                    <a:pt x="104" y="238"/>
                  </a:lnTo>
                  <a:lnTo>
                    <a:pt x="104" y="272"/>
                  </a:lnTo>
                  <a:close/>
                  <a:moveTo>
                    <a:pt x="104" y="117"/>
                  </a:moveTo>
                  <a:lnTo>
                    <a:pt x="69" y="117"/>
                  </a:lnTo>
                  <a:lnTo>
                    <a:pt x="69" y="82"/>
                  </a:lnTo>
                  <a:lnTo>
                    <a:pt x="104" y="82"/>
                  </a:lnTo>
                  <a:lnTo>
                    <a:pt x="104" y="117"/>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189" name="Freeform 7">
              <a:extLst>
                <a:ext uri="{FF2B5EF4-FFF2-40B4-BE49-F238E27FC236}">
                  <a16:creationId xmlns:a16="http://schemas.microsoft.com/office/drawing/2014/main" id="{F64A6330-2E25-4E0D-8E89-58921D9B33C9}"/>
                </a:ext>
              </a:extLst>
            </p:cNvPr>
            <p:cNvSpPr>
              <a:spLocks noEditPoints="1"/>
            </p:cNvSpPr>
            <p:nvPr/>
          </p:nvSpPr>
          <p:spPr bwMode="auto">
            <a:xfrm>
              <a:off x="9250455" y="5627176"/>
              <a:ext cx="399431" cy="783135"/>
            </a:xfrm>
            <a:custGeom>
              <a:avLst/>
              <a:gdLst>
                <a:gd name="T0" fmla="*/ 0 w 127"/>
                <a:gd name="T1" fmla="*/ 249 h 249"/>
                <a:gd name="T2" fmla="*/ 127 w 127"/>
                <a:gd name="T3" fmla="*/ 249 h 249"/>
                <a:gd name="T4" fmla="*/ 127 w 127"/>
                <a:gd name="T5" fmla="*/ 0 h 249"/>
                <a:gd name="T6" fmla="*/ 0 w 127"/>
                <a:gd name="T7" fmla="*/ 0 h 249"/>
                <a:gd name="T8" fmla="*/ 0 w 127"/>
                <a:gd name="T9" fmla="*/ 249 h 249"/>
                <a:gd name="T10" fmla="*/ 52 w 127"/>
                <a:gd name="T11" fmla="*/ 64 h 249"/>
                <a:gd name="T12" fmla="*/ 22 w 127"/>
                <a:gd name="T13" fmla="*/ 64 h 249"/>
                <a:gd name="T14" fmla="*/ 22 w 127"/>
                <a:gd name="T15" fmla="*/ 35 h 249"/>
                <a:gd name="T16" fmla="*/ 52 w 127"/>
                <a:gd name="T17" fmla="*/ 35 h 249"/>
                <a:gd name="T18" fmla="*/ 52 w 127"/>
                <a:gd name="T19" fmla="*/ 64 h 249"/>
                <a:gd name="T20" fmla="*/ 110 w 127"/>
                <a:gd name="T21" fmla="*/ 115 h 249"/>
                <a:gd name="T22" fmla="*/ 75 w 127"/>
                <a:gd name="T23" fmla="*/ 115 h 249"/>
                <a:gd name="T24" fmla="*/ 75 w 127"/>
                <a:gd name="T25" fmla="*/ 81 h 249"/>
                <a:gd name="T26" fmla="*/ 110 w 127"/>
                <a:gd name="T27" fmla="*/ 81 h 249"/>
                <a:gd name="T28" fmla="*/ 110 w 127"/>
                <a:gd name="T29" fmla="*/ 115 h 249"/>
                <a:gd name="T30" fmla="*/ 75 w 127"/>
                <a:gd name="T31" fmla="*/ 139 h 249"/>
                <a:gd name="T32" fmla="*/ 110 w 127"/>
                <a:gd name="T33" fmla="*/ 139 h 249"/>
                <a:gd name="T34" fmla="*/ 110 w 127"/>
                <a:gd name="T35" fmla="*/ 168 h 249"/>
                <a:gd name="T36" fmla="*/ 75 w 127"/>
                <a:gd name="T37" fmla="*/ 168 h 249"/>
                <a:gd name="T38" fmla="*/ 75 w 127"/>
                <a:gd name="T39" fmla="*/ 139 h 249"/>
                <a:gd name="T40" fmla="*/ 75 w 127"/>
                <a:gd name="T41" fmla="*/ 35 h 249"/>
                <a:gd name="T42" fmla="*/ 110 w 127"/>
                <a:gd name="T43" fmla="*/ 35 h 249"/>
                <a:gd name="T44" fmla="*/ 110 w 127"/>
                <a:gd name="T45" fmla="*/ 64 h 249"/>
                <a:gd name="T46" fmla="*/ 75 w 127"/>
                <a:gd name="T47" fmla="*/ 64 h 249"/>
                <a:gd name="T48" fmla="*/ 75 w 127"/>
                <a:gd name="T49" fmla="*/ 35 h 249"/>
                <a:gd name="T50" fmla="*/ 22 w 127"/>
                <a:gd name="T51" fmla="*/ 139 h 249"/>
                <a:gd name="T52" fmla="*/ 52 w 127"/>
                <a:gd name="T53" fmla="*/ 139 h 249"/>
                <a:gd name="T54" fmla="*/ 52 w 127"/>
                <a:gd name="T55" fmla="*/ 168 h 249"/>
                <a:gd name="T56" fmla="*/ 22 w 127"/>
                <a:gd name="T57" fmla="*/ 168 h 249"/>
                <a:gd name="T58" fmla="*/ 22 w 127"/>
                <a:gd name="T59" fmla="*/ 139 h 249"/>
                <a:gd name="T60" fmla="*/ 22 w 127"/>
                <a:gd name="T61" fmla="*/ 81 h 249"/>
                <a:gd name="T62" fmla="*/ 52 w 127"/>
                <a:gd name="T63" fmla="*/ 81 h 249"/>
                <a:gd name="T64" fmla="*/ 52 w 127"/>
                <a:gd name="T65" fmla="*/ 115 h 249"/>
                <a:gd name="T66" fmla="*/ 22 w 127"/>
                <a:gd name="T67" fmla="*/ 115 h 249"/>
                <a:gd name="T68" fmla="*/ 22 w 127"/>
                <a:gd name="T69" fmla="*/ 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 h="249">
                  <a:moveTo>
                    <a:pt x="0" y="249"/>
                  </a:moveTo>
                  <a:lnTo>
                    <a:pt x="127" y="249"/>
                  </a:lnTo>
                  <a:lnTo>
                    <a:pt x="127" y="0"/>
                  </a:lnTo>
                  <a:lnTo>
                    <a:pt x="0" y="0"/>
                  </a:lnTo>
                  <a:lnTo>
                    <a:pt x="0" y="249"/>
                  </a:lnTo>
                  <a:close/>
                  <a:moveTo>
                    <a:pt x="52" y="64"/>
                  </a:moveTo>
                  <a:lnTo>
                    <a:pt x="22" y="64"/>
                  </a:lnTo>
                  <a:lnTo>
                    <a:pt x="22" y="35"/>
                  </a:lnTo>
                  <a:lnTo>
                    <a:pt x="52" y="35"/>
                  </a:lnTo>
                  <a:lnTo>
                    <a:pt x="52" y="64"/>
                  </a:lnTo>
                  <a:close/>
                  <a:moveTo>
                    <a:pt x="110" y="115"/>
                  </a:moveTo>
                  <a:lnTo>
                    <a:pt x="75" y="115"/>
                  </a:lnTo>
                  <a:lnTo>
                    <a:pt x="75" y="81"/>
                  </a:lnTo>
                  <a:lnTo>
                    <a:pt x="110" y="81"/>
                  </a:lnTo>
                  <a:lnTo>
                    <a:pt x="110" y="115"/>
                  </a:lnTo>
                  <a:close/>
                  <a:moveTo>
                    <a:pt x="75" y="139"/>
                  </a:moveTo>
                  <a:lnTo>
                    <a:pt x="110" y="139"/>
                  </a:lnTo>
                  <a:lnTo>
                    <a:pt x="110" y="168"/>
                  </a:lnTo>
                  <a:lnTo>
                    <a:pt x="75" y="168"/>
                  </a:lnTo>
                  <a:lnTo>
                    <a:pt x="75" y="139"/>
                  </a:lnTo>
                  <a:close/>
                  <a:moveTo>
                    <a:pt x="75" y="35"/>
                  </a:moveTo>
                  <a:lnTo>
                    <a:pt x="110" y="35"/>
                  </a:lnTo>
                  <a:lnTo>
                    <a:pt x="110" y="64"/>
                  </a:lnTo>
                  <a:lnTo>
                    <a:pt x="75" y="64"/>
                  </a:lnTo>
                  <a:lnTo>
                    <a:pt x="75" y="35"/>
                  </a:lnTo>
                  <a:close/>
                  <a:moveTo>
                    <a:pt x="22" y="139"/>
                  </a:moveTo>
                  <a:lnTo>
                    <a:pt x="52" y="139"/>
                  </a:lnTo>
                  <a:lnTo>
                    <a:pt x="52" y="168"/>
                  </a:lnTo>
                  <a:lnTo>
                    <a:pt x="22" y="168"/>
                  </a:lnTo>
                  <a:lnTo>
                    <a:pt x="22" y="139"/>
                  </a:lnTo>
                  <a:close/>
                  <a:moveTo>
                    <a:pt x="22" y="81"/>
                  </a:moveTo>
                  <a:lnTo>
                    <a:pt x="52" y="81"/>
                  </a:lnTo>
                  <a:lnTo>
                    <a:pt x="52" y="115"/>
                  </a:lnTo>
                  <a:lnTo>
                    <a:pt x="22" y="115"/>
                  </a:lnTo>
                  <a:lnTo>
                    <a:pt x="22" y="81"/>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190" name="Freeform 8">
              <a:extLst>
                <a:ext uri="{FF2B5EF4-FFF2-40B4-BE49-F238E27FC236}">
                  <a16:creationId xmlns:a16="http://schemas.microsoft.com/office/drawing/2014/main" id="{96E8FFBE-DF2C-40AE-B3F7-10C3C856E805}"/>
                </a:ext>
              </a:extLst>
            </p:cNvPr>
            <p:cNvSpPr>
              <a:spLocks noEditPoints="1"/>
            </p:cNvSpPr>
            <p:nvPr/>
          </p:nvSpPr>
          <p:spPr bwMode="auto">
            <a:xfrm>
              <a:off x="8864716" y="4822025"/>
              <a:ext cx="345963" cy="1588286"/>
            </a:xfrm>
            <a:custGeom>
              <a:avLst/>
              <a:gdLst>
                <a:gd name="T0" fmla="*/ 0 w 110"/>
                <a:gd name="T1" fmla="*/ 128 h 505"/>
                <a:gd name="T2" fmla="*/ 0 w 110"/>
                <a:gd name="T3" fmla="*/ 505 h 505"/>
                <a:gd name="T4" fmla="*/ 110 w 110"/>
                <a:gd name="T5" fmla="*/ 505 h 505"/>
                <a:gd name="T6" fmla="*/ 110 w 110"/>
                <a:gd name="T7" fmla="*/ 128 h 505"/>
                <a:gd name="T8" fmla="*/ 93 w 110"/>
                <a:gd name="T9" fmla="*/ 128 h 505"/>
                <a:gd name="T10" fmla="*/ 93 w 110"/>
                <a:gd name="T11" fmla="*/ 82 h 505"/>
                <a:gd name="T12" fmla="*/ 69 w 110"/>
                <a:gd name="T13" fmla="*/ 82 h 505"/>
                <a:gd name="T14" fmla="*/ 69 w 110"/>
                <a:gd name="T15" fmla="*/ 40 h 505"/>
                <a:gd name="T16" fmla="*/ 58 w 110"/>
                <a:gd name="T17" fmla="*/ 40 h 505"/>
                <a:gd name="T18" fmla="*/ 58 w 110"/>
                <a:gd name="T19" fmla="*/ 0 h 505"/>
                <a:gd name="T20" fmla="*/ 46 w 110"/>
                <a:gd name="T21" fmla="*/ 0 h 505"/>
                <a:gd name="T22" fmla="*/ 46 w 110"/>
                <a:gd name="T23" fmla="*/ 40 h 505"/>
                <a:gd name="T24" fmla="*/ 35 w 110"/>
                <a:gd name="T25" fmla="*/ 40 h 505"/>
                <a:gd name="T26" fmla="*/ 35 w 110"/>
                <a:gd name="T27" fmla="*/ 82 h 505"/>
                <a:gd name="T28" fmla="*/ 11 w 110"/>
                <a:gd name="T29" fmla="*/ 82 h 505"/>
                <a:gd name="T30" fmla="*/ 11 w 110"/>
                <a:gd name="T31" fmla="*/ 128 h 505"/>
                <a:gd name="T32" fmla="*/ 0 w 110"/>
                <a:gd name="T33" fmla="*/ 128 h 505"/>
                <a:gd name="T34" fmla="*/ 58 w 110"/>
                <a:gd name="T35" fmla="*/ 256 h 505"/>
                <a:gd name="T36" fmla="*/ 93 w 110"/>
                <a:gd name="T37" fmla="*/ 256 h 505"/>
                <a:gd name="T38" fmla="*/ 93 w 110"/>
                <a:gd name="T39" fmla="*/ 291 h 505"/>
                <a:gd name="T40" fmla="*/ 58 w 110"/>
                <a:gd name="T41" fmla="*/ 291 h 505"/>
                <a:gd name="T42" fmla="*/ 58 w 110"/>
                <a:gd name="T43" fmla="*/ 256 h 505"/>
                <a:gd name="T44" fmla="*/ 58 w 110"/>
                <a:gd name="T45" fmla="*/ 152 h 505"/>
                <a:gd name="T46" fmla="*/ 93 w 110"/>
                <a:gd name="T47" fmla="*/ 152 h 505"/>
                <a:gd name="T48" fmla="*/ 93 w 110"/>
                <a:gd name="T49" fmla="*/ 187 h 505"/>
                <a:gd name="T50" fmla="*/ 58 w 110"/>
                <a:gd name="T51" fmla="*/ 187 h 505"/>
                <a:gd name="T52" fmla="*/ 58 w 110"/>
                <a:gd name="T53" fmla="*/ 152 h 505"/>
                <a:gd name="T54" fmla="*/ 11 w 110"/>
                <a:gd name="T55" fmla="*/ 203 h 505"/>
                <a:gd name="T56" fmla="*/ 46 w 110"/>
                <a:gd name="T57" fmla="*/ 203 h 505"/>
                <a:gd name="T58" fmla="*/ 46 w 110"/>
                <a:gd name="T59" fmla="*/ 238 h 505"/>
                <a:gd name="T60" fmla="*/ 11 w 110"/>
                <a:gd name="T61" fmla="*/ 238 h 505"/>
                <a:gd name="T62" fmla="*/ 11 w 110"/>
                <a:gd name="T63" fmla="*/ 20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505">
                  <a:moveTo>
                    <a:pt x="0" y="128"/>
                  </a:moveTo>
                  <a:lnTo>
                    <a:pt x="0" y="505"/>
                  </a:lnTo>
                  <a:lnTo>
                    <a:pt x="110" y="505"/>
                  </a:lnTo>
                  <a:lnTo>
                    <a:pt x="110" y="128"/>
                  </a:lnTo>
                  <a:lnTo>
                    <a:pt x="93" y="128"/>
                  </a:lnTo>
                  <a:lnTo>
                    <a:pt x="93" y="82"/>
                  </a:lnTo>
                  <a:lnTo>
                    <a:pt x="69" y="82"/>
                  </a:lnTo>
                  <a:lnTo>
                    <a:pt x="69" y="40"/>
                  </a:lnTo>
                  <a:lnTo>
                    <a:pt x="58" y="40"/>
                  </a:lnTo>
                  <a:lnTo>
                    <a:pt x="58" y="0"/>
                  </a:lnTo>
                  <a:lnTo>
                    <a:pt x="46" y="0"/>
                  </a:lnTo>
                  <a:lnTo>
                    <a:pt x="46" y="40"/>
                  </a:lnTo>
                  <a:lnTo>
                    <a:pt x="35" y="40"/>
                  </a:lnTo>
                  <a:lnTo>
                    <a:pt x="35" y="82"/>
                  </a:lnTo>
                  <a:lnTo>
                    <a:pt x="11" y="82"/>
                  </a:lnTo>
                  <a:lnTo>
                    <a:pt x="11" y="128"/>
                  </a:lnTo>
                  <a:lnTo>
                    <a:pt x="0" y="128"/>
                  </a:lnTo>
                  <a:close/>
                  <a:moveTo>
                    <a:pt x="58" y="256"/>
                  </a:moveTo>
                  <a:lnTo>
                    <a:pt x="93" y="256"/>
                  </a:lnTo>
                  <a:lnTo>
                    <a:pt x="93" y="291"/>
                  </a:lnTo>
                  <a:lnTo>
                    <a:pt x="58" y="291"/>
                  </a:lnTo>
                  <a:lnTo>
                    <a:pt x="58" y="256"/>
                  </a:lnTo>
                  <a:close/>
                  <a:moveTo>
                    <a:pt x="58" y="152"/>
                  </a:moveTo>
                  <a:lnTo>
                    <a:pt x="93" y="152"/>
                  </a:lnTo>
                  <a:lnTo>
                    <a:pt x="93" y="187"/>
                  </a:lnTo>
                  <a:lnTo>
                    <a:pt x="58" y="187"/>
                  </a:lnTo>
                  <a:lnTo>
                    <a:pt x="58" y="152"/>
                  </a:lnTo>
                  <a:close/>
                  <a:moveTo>
                    <a:pt x="11" y="203"/>
                  </a:moveTo>
                  <a:lnTo>
                    <a:pt x="46" y="203"/>
                  </a:lnTo>
                  <a:lnTo>
                    <a:pt x="46" y="238"/>
                  </a:lnTo>
                  <a:lnTo>
                    <a:pt x="11" y="238"/>
                  </a:lnTo>
                  <a:lnTo>
                    <a:pt x="11" y="203"/>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191" name="Freeform 9">
              <a:extLst>
                <a:ext uri="{FF2B5EF4-FFF2-40B4-BE49-F238E27FC236}">
                  <a16:creationId xmlns:a16="http://schemas.microsoft.com/office/drawing/2014/main" id="{D8F3C8C4-0D2E-4A77-86FC-1C3AEAB56E5E}"/>
                </a:ext>
              </a:extLst>
            </p:cNvPr>
            <p:cNvSpPr>
              <a:spLocks noEditPoints="1"/>
            </p:cNvSpPr>
            <p:nvPr/>
          </p:nvSpPr>
          <p:spPr bwMode="auto">
            <a:xfrm>
              <a:off x="8386658" y="5350405"/>
              <a:ext cx="402575" cy="1059906"/>
            </a:xfrm>
            <a:custGeom>
              <a:avLst/>
              <a:gdLst>
                <a:gd name="T0" fmla="*/ 0 w 128"/>
                <a:gd name="T1" fmla="*/ 337 h 337"/>
                <a:gd name="T2" fmla="*/ 128 w 128"/>
                <a:gd name="T3" fmla="*/ 337 h 337"/>
                <a:gd name="T4" fmla="*/ 128 w 128"/>
                <a:gd name="T5" fmla="*/ 0 h 337"/>
                <a:gd name="T6" fmla="*/ 0 w 128"/>
                <a:gd name="T7" fmla="*/ 0 h 337"/>
                <a:gd name="T8" fmla="*/ 0 w 128"/>
                <a:gd name="T9" fmla="*/ 337 h 337"/>
                <a:gd name="T10" fmla="*/ 59 w 128"/>
                <a:gd name="T11" fmla="*/ 70 h 337"/>
                <a:gd name="T12" fmla="*/ 18 w 128"/>
                <a:gd name="T13" fmla="*/ 70 h 337"/>
                <a:gd name="T14" fmla="*/ 18 w 128"/>
                <a:gd name="T15" fmla="*/ 35 h 337"/>
                <a:gd name="T16" fmla="*/ 59 w 128"/>
                <a:gd name="T17" fmla="*/ 35 h 337"/>
                <a:gd name="T18" fmla="*/ 59 w 128"/>
                <a:gd name="T19" fmla="*/ 70 h 337"/>
                <a:gd name="T20" fmla="*/ 112 w 128"/>
                <a:gd name="T21" fmla="*/ 267 h 337"/>
                <a:gd name="T22" fmla="*/ 82 w 128"/>
                <a:gd name="T23" fmla="*/ 267 h 337"/>
                <a:gd name="T24" fmla="*/ 82 w 128"/>
                <a:gd name="T25" fmla="*/ 233 h 337"/>
                <a:gd name="T26" fmla="*/ 112 w 128"/>
                <a:gd name="T27" fmla="*/ 233 h 337"/>
                <a:gd name="T28" fmla="*/ 112 w 128"/>
                <a:gd name="T29" fmla="*/ 267 h 337"/>
                <a:gd name="T30" fmla="*/ 82 w 128"/>
                <a:gd name="T31" fmla="*/ 139 h 337"/>
                <a:gd name="T32" fmla="*/ 112 w 128"/>
                <a:gd name="T33" fmla="*/ 139 h 337"/>
                <a:gd name="T34" fmla="*/ 112 w 128"/>
                <a:gd name="T35" fmla="*/ 169 h 337"/>
                <a:gd name="T36" fmla="*/ 82 w 128"/>
                <a:gd name="T37" fmla="*/ 169 h 337"/>
                <a:gd name="T38" fmla="*/ 82 w 128"/>
                <a:gd name="T39" fmla="*/ 139 h 337"/>
                <a:gd name="T40" fmla="*/ 82 w 128"/>
                <a:gd name="T41" fmla="*/ 35 h 337"/>
                <a:gd name="T42" fmla="*/ 112 w 128"/>
                <a:gd name="T43" fmla="*/ 35 h 337"/>
                <a:gd name="T44" fmla="*/ 112 w 128"/>
                <a:gd name="T45" fmla="*/ 70 h 337"/>
                <a:gd name="T46" fmla="*/ 82 w 128"/>
                <a:gd name="T47" fmla="*/ 70 h 337"/>
                <a:gd name="T48" fmla="*/ 82 w 128"/>
                <a:gd name="T49" fmla="*/ 35 h 337"/>
                <a:gd name="T50" fmla="*/ 18 w 128"/>
                <a:gd name="T51" fmla="*/ 187 h 337"/>
                <a:gd name="T52" fmla="*/ 59 w 128"/>
                <a:gd name="T53" fmla="*/ 187 h 337"/>
                <a:gd name="T54" fmla="*/ 59 w 128"/>
                <a:gd name="T55" fmla="*/ 214 h 337"/>
                <a:gd name="T56" fmla="*/ 18 w 128"/>
                <a:gd name="T57" fmla="*/ 214 h 337"/>
                <a:gd name="T58" fmla="*/ 18 w 128"/>
                <a:gd name="T59" fmla="*/ 187 h 337"/>
                <a:gd name="T60" fmla="*/ 18 w 128"/>
                <a:gd name="T61" fmla="*/ 88 h 337"/>
                <a:gd name="T62" fmla="*/ 59 w 128"/>
                <a:gd name="T63" fmla="*/ 88 h 337"/>
                <a:gd name="T64" fmla="*/ 59 w 128"/>
                <a:gd name="T65" fmla="*/ 123 h 337"/>
                <a:gd name="T66" fmla="*/ 18 w 128"/>
                <a:gd name="T67" fmla="*/ 123 h 337"/>
                <a:gd name="T68" fmla="*/ 18 w 128"/>
                <a:gd name="T69" fmla="*/ 8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337">
                  <a:moveTo>
                    <a:pt x="0" y="337"/>
                  </a:moveTo>
                  <a:lnTo>
                    <a:pt x="128" y="337"/>
                  </a:lnTo>
                  <a:lnTo>
                    <a:pt x="128" y="0"/>
                  </a:lnTo>
                  <a:lnTo>
                    <a:pt x="0" y="0"/>
                  </a:lnTo>
                  <a:lnTo>
                    <a:pt x="0" y="337"/>
                  </a:lnTo>
                  <a:close/>
                  <a:moveTo>
                    <a:pt x="59" y="70"/>
                  </a:moveTo>
                  <a:lnTo>
                    <a:pt x="18" y="70"/>
                  </a:lnTo>
                  <a:lnTo>
                    <a:pt x="18" y="35"/>
                  </a:lnTo>
                  <a:lnTo>
                    <a:pt x="59" y="35"/>
                  </a:lnTo>
                  <a:lnTo>
                    <a:pt x="59" y="70"/>
                  </a:lnTo>
                  <a:close/>
                  <a:moveTo>
                    <a:pt x="112" y="267"/>
                  </a:moveTo>
                  <a:lnTo>
                    <a:pt x="82" y="267"/>
                  </a:lnTo>
                  <a:lnTo>
                    <a:pt x="82" y="233"/>
                  </a:lnTo>
                  <a:lnTo>
                    <a:pt x="112" y="233"/>
                  </a:lnTo>
                  <a:lnTo>
                    <a:pt x="112" y="267"/>
                  </a:lnTo>
                  <a:close/>
                  <a:moveTo>
                    <a:pt x="82" y="139"/>
                  </a:moveTo>
                  <a:lnTo>
                    <a:pt x="112" y="139"/>
                  </a:lnTo>
                  <a:lnTo>
                    <a:pt x="112" y="169"/>
                  </a:lnTo>
                  <a:lnTo>
                    <a:pt x="82" y="169"/>
                  </a:lnTo>
                  <a:lnTo>
                    <a:pt x="82" y="139"/>
                  </a:lnTo>
                  <a:close/>
                  <a:moveTo>
                    <a:pt x="82" y="35"/>
                  </a:moveTo>
                  <a:lnTo>
                    <a:pt x="112" y="35"/>
                  </a:lnTo>
                  <a:lnTo>
                    <a:pt x="112" y="70"/>
                  </a:lnTo>
                  <a:lnTo>
                    <a:pt x="82" y="70"/>
                  </a:lnTo>
                  <a:lnTo>
                    <a:pt x="82" y="35"/>
                  </a:lnTo>
                  <a:close/>
                  <a:moveTo>
                    <a:pt x="18" y="187"/>
                  </a:moveTo>
                  <a:lnTo>
                    <a:pt x="59" y="187"/>
                  </a:lnTo>
                  <a:lnTo>
                    <a:pt x="59" y="214"/>
                  </a:lnTo>
                  <a:lnTo>
                    <a:pt x="18" y="214"/>
                  </a:lnTo>
                  <a:lnTo>
                    <a:pt x="18" y="187"/>
                  </a:lnTo>
                  <a:close/>
                  <a:moveTo>
                    <a:pt x="18" y="88"/>
                  </a:moveTo>
                  <a:lnTo>
                    <a:pt x="59" y="88"/>
                  </a:lnTo>
                  <a:lnTo>
                    <a:pt x="59" y="123"/>
                  </a:lnTo>
                  <a:lnTo>
                    <a:pt x="18" y="123"/>
                  </a:lnTo>
                  <a:lnTo>
                    <a:pt x="18" y="88"/>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192" name="Freeform 10">
              <a:extLst>
                <a:ext uri="{FF2B5EF4-FFF2-40B4-BE49-F238E27FC236}">
                  <a16:creationId xmlns:a16="http://schemas.microsoft.com/office/drawing/2014/main" id="{5E5545BE-B742-491B-B11A-E2DE222DD272}"/>
                </a:ext>
              </a:extLst>
            </p:cNvPr>
            <p:cNvSpPr>
              <a:spLocks noEditPoints="1"/>
            </p:cNvSpPr>
            <p:nvPr/>
          </p:nvSpPr>
          <p:spPr bwMode="auto">
            <a:xfrm>
              <a:off x="7914891" y="4988716"/>
              <a:ext cx="421446" cy="1421595"/>
            </a:xfrm>
            <a:custGeom>
              <a:avLst/>
              <a:gdLst>
                <a:gd name="T0" fmla="*/ 71 w 134"/>
                <a:gd name="T1" fmla="*/ 0 h 452"/>
                <a:gd name="T2" fmla="*/ 44 w 134"/>
                <a:gd name="T3" fmla="*/ 46 h 452"/>
                <a:gd name="T4" fmla="*/ 17 w 134"/>
                <a:gd name="T5" fmla="*/ 46 h 452"/>
                <a:gd name="T6" fmla="*/ 17 w 134"/>
                <a:gd name="T7" fmla="*/ 81 h 452"/>
                <a:gd name="T8" fmla="*/ 0 w 134"/>
                <a:gd name="T9" fmla="*/ 81 h 452"/>
                <a:gd name="T10" fmla="*/ 0 w 134"/>
                <a:gd name="T11" fmla="*/ 452 h 452"/>
                <a:gd name="T12" fmla="*/ 134 w 134"/>
                <a:gd name="T13" fmla="*/ 452 h 452"/>
                <a:gd name="T14" fmla="*/ 134 w 134"/>
                <a:gd name="T15" fmla="*/ 0 h 452"/>
                <a:gd name="T16" fmla="*/ 71 w 134"/>
                <a:gd name="T17" fmla="*/ 0 h 452"/>
                <a:gd name="T18" fmla="*/ 64 w 134"/>
                <a:gd name="T19" fmla="*/ 185 h 452"/>
                <a:gd name="T20" fmla="*/ 24 w 134"/>
                <a:gd name="T21" fmla="*/ 185 h 452"/>
                <a:gd name="T22" fmla="*/ 24 w 134"/>
                <a:gd name="T23" fmla="*/ 150 h 452"/>
                <a:gd name="T24" fmla="*/ 64 w 134"/>
                <a:gd name="T25" fmla="*/ 150 h 452"/>
                <a:gd name="T26" fmla="*/ 64 w 134"/>
                <a:gd name="T27" fmla="*/ 185 h 452"/>
                <a:gd name="T28" fmla="*/ 110 w 134"/>
                <a:gd name="T29" fmla="*/ 388 h 452"/>
                <a:gd name="T30" fmla="*/ 70 w 134"/>
                <a:gd name="T31" fmla="*/ 388 h 452"/>
                <a:gd name="T32" fmla="*/ 70 w 134"/>
                <a:gd name="T33" fmla="*/ 359 h 452"/>
                <a:gd name="T34" fmla="*/ 110 w 134"/>
                <a:gd name="T35" fmla="*/ 359 h 452"/>
                <a:gd name="T36" fmla="*/ 110 w 134"/>
                <a:gd name="T37" fmla="*/ 388 h 452"/>
                <a:gd name="T38" fmla="*/ 70 w 134"/>
                <a:gd name="T39" fmla="*/ 254 h 452"/>
                <a:gd name="T40" fmla="*/ 110 w 134"/>
                <a:gd name="T41" fmla="*/ 254 h 452"/>
                <a:gd name="T42" fmla="*/ 110 w 134"/>
                <a:gd name="T43" fmla="*/ 284 h 452"/>
                <a:gd name="T44" fmla="*/ 70 w 134"/>
                <a:gd name="T45" fmla="*/ 284 h 452"/>
                <a:gd name="T46" fmla="*/ 70 w 134"/>
                <a:gd name="T47" fmla="*/ 254 h 452"/>
                <a:gd name="T48" fmla="*/ 70 w 134"/>
                <a:gd name="T49" fmla="*/ 150 h 452"/>
                <a:gd name="T50" fmla="*/ 110 w 134"/>
                <a:gd name="T51" fmla="*/ 150 h 452"/>
                <a:gd name="T52" fmla="*/ 110 w 134"/>
                <a:gd name="T53" fmla="*/ 185 h 452"/>
                <a:gd name="T54" fmla="*/ 70 w 134"/>
                <a:gd name="T55" fmla="*/ 185 h 452"/>
                <a:gd name="T56" fmla="*/ 70 w 134"/>
                <a:gd name="T57" fmla="*/ 150 h 452"/>
                <a:gd name="T58" fmla="*/ 70 w 134"/>
                <a:gd name="T59" fmla="*/ 203 h 452"/>
                <a:gd name="T60" fmla="*/ 110 w 134"/>
                <a:gd name="T61" fmla="*/ 203 h 452"/>
                <a:gd name="T62" fmla="*/ 110 w 134"/>
                <a:gd name="T63" fmla="*/ 238 h 452"/>
                <a:gd name="T64" fmla="*/ 70 w 134"/>
                <a:gd name="T65" fmla="*/ 238 h 452"/>
                <a:gd name="T66" fmla="*/ 70 w 134"/>
                <a:gd name="T67" fmla="*/ 203 h 452"/>
                <a:gd name="T68" fmla="*/ 24 w 134"/>
                <a:gd name="T69" fmla="*/ 307 h 452"/>
                <a:gd name="T70" fmla="*/ 64 w 134"/>
                <a:gd name="T71" fmla="*/ 307 h 452"/>
                <a:gd name="T72" fmla="*/ 64 w 134"/>
                <a:gd name="T73" fmla="*/ 342 h 452"/>
                <a:gd name="T74" fmla="*/ 24 w 134"/>
                <a:gd name="T75" fmla="*/ 342 h 452"/>
                <a:gd name="T76" fmla="*/ 24 w 134"/>
                <a:gd name="T77" fmla="*/ 307 h 452"/>
                <a:gd name="T78" fmla="*/ 24 w 134"/>
                <a:gd name="T79" fmla="*/ 203 h 452"/>
                <a:gd name="T80" fmla="*/ 64 w 134"/>
                <a:gd name="T81" fmla="*/ 203 h 452"/>
                <a:gd name="T82" fmla="*/ 64 w 134"/>
                <a:gd name="T83" fmla="*/ 238 h 452"/>
                <a:gd name="T84" fmla="*/ 24 w 134"/>
                <a:gd name="T85" fmla="*/ 238 h 452"/>
                <a:gd name="T86" fmla="*/ 24 w 134"/>
                <a:gd name="T87" fmla="*/ 203 h 452"/>
                <a:gd name="T88" fmla="*/ 24 w 134"/>
                <a:gd name="T89" fmla="*/ 254 h 452"/>
                <a:gd name="T90" fmla="*/ 64 w 134"/>
                <a:gd name="T91" fmla="*/ 254 h 452"/>
                <a:gd name="T92" fmla="*/ 64 w 134"/>
                <a:gd name="T93" fmla="*/ 284 h 452"/>
                <a:gd name="T94" fmla="*/ 24 w 134"/>
                <a:gd name="T95" fmla="*/ 284 h 452"/>
                <a:gd name="T96" fmla="*/ 24 w 134"/>
                <a:gd name="T97" fmla="*/ 25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4" h="452">
                  <a:moveTo>
                    <a:pt x="71" y="0"/>
                  </a:moveTo>
                  <a:lnTo>
                    <a:pt x="44" y="46"/>
                  </a:lnTo>
                  <a:lnTo>
                    <a:pt x="17" y="46"/>
                  </a:lnTo>
                  <a:lnTo>
                    <a:pt x="17" y="81"/>
                  </a:lnTo>
                  <a:lnTo>
                    <a:pt x="0" y="81"/>
                  </a:lnTo>
                  <a:lnTo>
                    <a:pt x="0" y="452"/>
                  </a:lnTo>
                  <a:lnTo>
                    <a:pt x="134" y="452"/>
                  </a:lnTo>
                  <a:lnTo>
                    <a:pt x="134" y="0"/>
                  </a:lnTo>
                  <a:lnTo>
                    <a:pt x="71" y="0"/>
                  </a:lnTo>
                  <a:close/>
                  <a:moveTo>
                    <a:pt x="64" y="185"/>
                  </a:moveTo>
                  <a:lnTo>
                    <a:pt x="24" y="185"/>
                  </a:lnTo>
                  <a:lnTo>
                    <a:pt x="24" y="150"/>
                  </a:lnTo>
                  <a:lnTo>
                    <a:pt x="64" y="150"/>
                  </a:lnTo>
                  <a:lnTo>
                    <a:pt x="64" y="185"/>
                  </a:lnTo>
                  <a:close/>
                  <a:moveTo>
                    <a:pt x="110" y="388"/>
                  </a:moveTo>
                  <a:lnTo>
                    <a:pt x="70" y="388"/>
                  </a:lnTo>
                  <a:lnTo>
                    <a:pt x="70" y="359"/>
                  </a:lnTo>
                  <a:lnTo>
                    <a:pt x="110" y="359"/>
                  </a:lnTo>
                  <a:lnTo>
                    <a:pt x="110" y="388"/>
                  </a:lnTo>
                  <a:close/>
                  <a:moveTo>
                    <a:pt x="70" y="254"/>
                  </a:moveTo>
                  <a:lnTo>
                    <a:pt x="110" y="254"/>
                  </a:lnTo>
                  <a:lnTo>
                    <a:pt x="110" y="284"/>
                  </a:lnTo>
                  <a:lnTo>
                    <a:pt x="70" y="284"/>
                  </a:lnTo>
                  <a:lnTo>
                    <a:pt x="70" y="254"/>
                  </a:lnTo>
                  <a:close/>
                  <a:moveTo>
                    <a:pt x="70" y="150"/>
                  </a:moveTo>
                  <a:lnTo>
                    <a:pt x="110" y="150"/>
                  </a:lnTo>
                  <a:lnTo>
                    <a:pt x="110" y="185"/>
                  </a:lnTo>
                  <a:lnTo>
                    <a:pt x="70" y="185"/>
                  </a:lnTo>
                  <a:lnTo>
                    <a:pt x="70" y="150"/>
                  </a:lnTo>
                  <a:close/>
                  <a:moveTo>
                    <a:pt x="70" y="203"/>
                  </a:moveTo>
                  <a:lnTo>
                    <a:pt x="110" y="203"/>
                  </a:lnTo>
                  <a:lnTo>
                    <a:pt x="110" y="238"/>
                  </a:lnTo>
                  <a:lnTo>
                    <a:pt x="70" y="238"/>
                  </a:lnTo>
                  <a:lnTo>
                    <a:pt x="70" y="203"/>
                  </a:lnTo>
                  <a:close/>
                  <a:moveTo>
                    <a:pt x="24" y="307"/>
                  </a:moveTo>
                  <a:lnTo>
                    <a:pt x="64" y="307"/>
                  </a:lnTo>
                  <a:lnTo>
                    <a:pt x="64" y="342"/>
                  </a:lnTo>
                  <a:lnTo>
                    <a:pt x="24" y="342"/>
                  </a:lnTo>
                  <a:lnTo>
                    <a:pt x="24" y="307"/>
                  </a:lnTo>
                  <a:close/>
                  <a:moveTo>
                    <a:pt x="24" y="203"/>
                  </a:moveTo>
                  <a:lnTo>
                    <a:pt x="64" y="203"/>
                  </a:lnTo>
                  <a:lnTo>
                    <a:pt x="64" y="238"/>
                  </a:lnTo>
                  <a:lnTo>
                    <a:pt x="24" y="238"/>
                  </a:lnTo>
                  <a:lnTo>
                    <a:pt x="24" y="203"/>
                  </a:lnTo>
                  <a:close/>
                  <a:moveTo>
                    <a:pt x="24" y="254"/>
                  </a:moveTo>
                  <a:lnTo>
                    <a:pt x="64" y="254"/>
                  </a:lnTo>
                  <a:lnTo>
                    <a:pt x="64" y="284"/>
                  </a:lnTo>
                  <a:lnTo>
                    <a:pt x="24" y="284"/>
                  </a:lnTo>
                  <a:lnTo>
                    <a:pt x="24" y="254"/>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grpSp>
      <p:sp>
        <p:nvSpPr>
          <p:cNvPr id="174" name="Oval 19">
            <a:extLst>
              <a:ext uri="{FF2B5EF4-FFF2-40B4-BE49-F238E27FC236}">
                <a16:creationId xmlns:a16="http://schemas.microsoft.com/office/drawing/2014/main" id="{EC843BD3-51FC-49CC-8B42-CA3BC12AF143}"/>
              </a:ext>
            </a:extLst>
          </p:cNvPr>
          <p:cNvSpPr>
            <a:spLocks noChangeAspect="1"/>
          </p:cNvSpPr>
          <p:nvPr/>
        </p:nvSpPr>
        <p:spPr bwMode="auto">
          <a:xfrm>
            <a:off x="3568549" y="5093268"/>
            <a:ext cx="1206281" cy="1194401"/>
          </a:xfrm>
          <a:prstGeom prst="ellipse">
            <a:avLst/>
          </a:prstGeom>
          <a:solidFill>
            <a:srgbClr val="D83B01">
              <a:alpha val="41000"/>
            </a:srgbClr>
          </a:solid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TextBox 25">
            <a:extLst>
              <a:ext uri="{FF2B5EF4-FFF2-40B4-BE49-F238E27FC236}">
                <a16:creationId xmlns:a16="http://schemas.microsoft.com/office/drawing/2014/main" id="{79A99EAC-2AD1-4CFC-AA52-E97A472E2F8E}"/>
              </a:ext>
            </a:extLst>
          </p:cNvPr>
          <p:cNvSpPr txBox="1"/>
          <p:nvPr/>
        </p:nvSpPr>
        <p:spPr>
          <a:xfrm>
            <a:off x="3485772" y="5574357"/>
            <a:ext cx="1412865" cy="423639"/>
          </a:xfrm>
          <a:prstGeom prst="rect">
            <a:avLst/>
          </a:prstGeom>
          <a:noFill/>
        </p:spPr>
        <p:txBody>
          <a:bodyPr wrap="square" rtlCol="0">
            <a:spAutoFit/>
          </a:bodyPr>
          <a:lstStyle/>
          <a:p>
            <a:pPr algn="ctr" fontAlgn="base">
              <a:spcBef>
                <a:spcPct val="0"/>
              </a:spcBef>
              <a:defRPr/>
            </a:pPr>
            <a:r>
              <a:rPr lang="en-US" sz="1000" cap="all">
                <a:gradFill>
                  <a:gsLst>
                    <a:gs pos="2917">
                      <a:srgbClr val="505050"/>
                    </a:gs>
                    <a:gs pos="30000">
                      <a:srgbClr val="505050"/>
                    </a:gs>
                  </a:gsLst>
                  <a:lin ang="5400000" scaled="0"/>
                </a:gradFill>
                <a:ea typeface="Segoe UI" pitchFamily="34" charset="0"/>
                <a:cs typeface="Segoe UI Semibold" panose="020B0702040204020203" pitchFamily="34" charset="0"/>
              </a:rPr>
              <a:t>Your on-premises</a:t>
            </a:r>
            <a:r>
              <a:rPr lang="en-US" sz="900"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 </a:t>
            </a:r>
          </a:p>
          <a:p>
            <a:pPr algn="ctr" fontAlgn="base">
              <a:spcBef>
                <a:spcPct val="0"/>
              </a:spcBef>
              <a:defRPr/>
            </a:pPr>
            <a:r>
              <a:rPr lang="en-US" sz="109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DIRECTORY</a:t>
            </a:r>
          </a:p>
        </p:txBody>
      </p:sp>
      <p:sp>
        <p:nvSpPr>
          <p:cNvPr id="176" name="Rectangle 175">
            <a:extLst>
              <a:ext uri="{FF2B5EF4-FFF2-40B4-BE49-F238E27FC236}">
                <a16:creationId xmlns:a16="http://schemas.microsoft.com/office/drawing/2014/main" id="{B17916C2-D954-4D6F-81E5-13D4040CE71B}"/>
              </a:ext>
            </a:extLst>
          </p:cNvPr>
          <p:cNvSpPr/>
          <p:nvPr/>
        </p:nvSpPr>
        <p:spPr bwMode="auto">
          <a:xfrm rot="10800000" flipH="1">
            <a:off x="4065351" y="5032308"/>
            <a:ext cx="199532" cy="60960"/>
          </a:xfrm>
          <a:prstGeom prst="rect">
            <a:avLst/>
          </a:prstGeom>
          <a:solidFill>
            <a:srgbClr val="D83B01"/>
          </a:solidFill>
          <a:ln w="10795" cap="flat" cmpd="sng" algn="ctr">
            <a:solidFill>
              <a:srgbClr val="D83B0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cap="all">
              <a:gradFill>
                <a:gsLst>
                  <a:gs pos="0">
                    <a:srgbClr val="FFFFFF"/>
                  </a:gs>
                  <a:gs pos="100000">
                    <a:srgbClr val="FFFFFF"/>
                  </a:gs>
                </a:gsLst>
                <a:lin ang="5400000" scaled="0"/>
              </a:gradFill>
              <a:latin typeface="Segoe UI"/>
            </a:endParaRPr>
          </a:p>
        </p:txBody>
      </p:sp>
      <p:cxnSp>
        <p:nvCxnSpPr>
          <p:cNvPr id="177" name="Straight Arrow Connector 296">
            <a:extLst>
              <a:ext uri="{FF2B5EF4-FFF2-40B4-BE49-F238E27FC236}">
                <a16:creationId xmlns:a16="http://schemas.microsoft.com/office/drawing/2014/main" id="{1AE6FAC7-2EF4-4763-B08F-B210FCFB6885}"/>
              </a:ext>
            </a:extLst>
          </p:cNvPr>
          <p:cNvCxnSpPr>
            <a:cxnSpLocks/>
            <a:stCxn id="176" idx="2"/>
            <a:endCxn id="178" idx="0"/>
          </p:cNvCxnSpPr>
          <p:nvPr/>
        </p:nvCxnSpPr>
        <p:spPr>
          <a:xfrm flipV="1">
            <a:off x="4165117" y="3379868"/>
            <a:ext cx="0" cy="1652441"/>
          </a:xfrm>
          <a:prstGeom prst="straightConnector1">
            <a:avLst/>
          </a:prstGeom>
          <a:noFill/>
          <a:ln w="22225" cap="rnd" cmpd="sng" algn="ctr">
            <a:solidFill>
              <a:srgbClr val="D83B01"/>
            </a:solidFill>
            <a:prstDash val="sysDot"/>
            <a:headEnd type="none" w="med" len="med"/>
            <a:tailEnd type="arrow" w="med" len="med"/>
          </a:ln>
          <a:effectLst/>
        </p:spPr>
      </p:cxnSp>
      <p:sp>
        <p:nvSpPr>
          <p:cNvPr id="178" name="Rectangle 177">
            <a:extLst>
              <a:ext uri="{FF2B5EF4-FFF2-40B4-BE49-F238E27FC236}">
                <a16:creationId xmlns:a16="http://schemas.microsoft.com/office/drawing/2014/main" id="{4279C18F-36E4-4CAE-9DC0-9EE6688BEA34}"/>
              </a:ext>
            </a:extLst>
          </p:cNvPr>
          <p:cNvSpPr/>
          <p:nvPr/>
        </p:nvSpPr>
        <p:spPr bwMode="auto">
          <a:xfrm rot="10800000" flipH="1">
            <a:off x="4065351" y="3318907"/>
            <a:ext cx="199532" cy="60960"/>
          </a:xfrm>
          <a:prstGeom prst="rect">
            <a:avLst/>
          </a:prstGeom>
          <a:solidFill>
            <a:srgbClr val="D83B01"/>
          </a:solidFill>
          <a:ln w="10795" cap="flat" cmpd="sng" algn="ctr">
            <a:solidFill>
              <a:srgbClr val="D83B0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cap="all">
              <a:gradFill>
                <a:gsLst>
                  <a:gs pos="0">
                    <a:srgbClr val="FFFFFF"/>
                  </a:gs>
                  <a:gs pos="100000">
                    <a:srgbClr val="FFFFFF"/>
                  </a:gs>
                </a:gsLst>
                <a:lin ang="5400000" scaled="0"/>
              </a:gradFill>
              <a:latin typeface="Segoe UI"/>
            </a:endParaRPr>
          </a:p>
        </p:txBody>
      </p:sp>
      <p:sp>
        <p:nvSpPr>
          <p:cNvPr id="179" name="Freeform 38">
            <a:extLst>
              <a:ext uri="{FF2B5EF4-FFF2-40B4-BE49-F238E27FC236}">
                <a16:creationId xmlns:a16="http://schemas.microsoft.com/office/drawing/2014/main" id="{19DC9665-307C-49AA-9673-BD5066A553BD}"/>
              </a:ext>
            </a:extLst>
          </p:cNvPr>
          <p:cNvSpPr>
            <a:spLocks/>
          </p:cNvSpPr>
          <p:nvPr/>
        </p:nvSpPr>
        <p:spPr bwMode="auto">
          <a:xfrm>
            <a:off x="3638851" y="1956157"/>
            <a:ext cx="2221534" cy="136295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D2D2D2"/>
          </a:solidFill>
          <a:ln w="28575">
            <a:solidFill>
              <a:srgbClr val="002050"/>
            </a:solidFill>
          </a:ln>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pic>
        <p:nvPicPr>
          <p:cNvPr id="180" name="Picture 10">
            <a:extLst>
              <a:ext uri="{FF2B5EF4-FFF2-40B4-BE49-F238E27FC236}">
                <a16:creationId xmlns:a16="http://schemas.microsoft.com/office/drawing/2014/main" id="{C717F9C2-8CF8-45B0-897B-1284636EE5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09368" y="1924266"/>
            <a:ext cx="655542" cy="684720"/>
          </a:xfrm>
          <a:prstGeom prst="rect">
            <a:avLst/>
          </a:prstGeom>
        </p:spPr>
      </p:pic>
      <p:sp>
        <p:nvSpPr>
          <p:cNvPr id="181" name="TextBox 25">
            <a:extLst>
              <a:ext uri="{FF2B5EF4-FFF2-40B4-BE49-F238E27FC236}">
                <a16:creationId xmlns:a16="http://schemas.microsoft.com/office/drawing/2014/main" id="{9BB1DFC5-7A9C-475E-A494-390BBAB001A8}"/>
              </a:ext>
            </a:extLst>
          </p:cNvPr>
          <p:cNvSpPr txBox="1"/>
          <p:nvPr/>
        </p:nvSpPr>
        <p:spPr>
          <a:xfrm>
            <a:off x="3653829" y="2519686"/>
            <a:ext cx="1484281" cy="423508"/>
          </a:xfrm>
          <a:prstGeom prst="rect">
            <a:avLst/>
          </a:prstGeom>
          <a:noFill/>
        </p:spPr>
        <p:txBody>
          <a:bodyPr wrap="square" rtlCol="0">
            <a:spAutoFit/>
          </a:bodyPr>
          <a:lstStyle/>
          <a:p>
            <a:pPr algn="ctr" fontAlgn="base">
              <a:spcBef>
                <a:spcPct val="0"/>
              </a:spcBef>
              <a:defRPr/>
            </a:pPr>
            <a:r>
              <a:rPr lang="en-US" sz="1049" cap="all">
                <a:gradFill>
                  <a:gsLst>
                    <a:gs pos="2917">
                      <a:srgbClr val="505050"/>
                    </a:gs>
                    <a:gs pos="30000">
                      <a:srgbClr val="505050"/>
                    </a:gs>
                  </a:gsLst>
                  <a:lin ang="5400000" scaled="0"/>
                </a:gradFill>
                <a:ea typeface="Segoe UI" pitchFamily="34" charset="0"/>
                <a:cs typeface="Segoe UI Semibold" panose="020B0702040204020203" pitchFamily="34" charset="0"/>
              </a:rPr>
              <a:t>Your</a:t>
            </a:r>
            <a:r>
              <a:rPr lang="en-US" sz="1000" kern="0" cap="all"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 </a:t>
            </a:r>
            <a:r>
              <a:rPr lang="en-US" sz="104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AZURE AD</a:t>
            </a:r>
            <a:endParaRPr lang="en-US" sz="900" cap="all">
              <a:gradFill>
                <a:gsLst>
                  <a:gs pos="2917">
                    <a:srgbClr val="505050"/>
                  </a:gs>
                  <a:gs pos="30000">
                    <a:srgbClr val="505050"/>
                  </a:gs>
                </a:gsLst>
                <a:lin ang="5400000" scaled="0"/>
              </a:gradFill>
              <a:ea typeface="Segoe UI" pitchFamily="34" charset="0"/>
              <a:cs typeface="Segoe UI Semibold" panose="020B0702040204020203" pitchFamily="34" charset="0"/>
            </a:endParaRPr>
          </a:p>
          <a:p>
            <a:pPr algn="ctr" fontAlgn="base">
              <a:spcBef>
                <a:spcPct val="0"/>
              </a:spcBef>
              <a:defRPr/>
            </a:pPr>
            <a:r>
              <a:rPr lang="en-US" sz="1049" cap="all">
                <a:gradFill>
                  <a:gsLst>
                    <a:gs pos="2917">
                      <a:srgbClr val="505050"/>
                    </a:gs>
                    <a:gs pos="30000">
                      <a:srgbClr val="505050"/>
                    </a:gs>
                  </a:gsLst>
                  <a:lin ang="5400000" scaled="0"/>
                </a:gradFill>
                <a:ea typeface="Segoe UI" pitchFamily="34" charset="0"/>
                <a:cs typeface="Segoe UI Semibold" panose="020B0702040204020203" pitchFamily="34" charset="0"/>
              </a:rPr>
              <a:t>TENANT</a:t>
            </a:r>
            <a:endParaRPr lang="en-US" sz="119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84" name="Freeform: Shape 153">
            <a:extLst>
              <a:ext uri="{FF2B5EF4-FFF2-40B4-BE49-F238E27FC236}">
                <a16:creationId xmlns:a16="http://schemas.microsoft.com/office/drawing/2014/main" id="{4E694A1E-75BD-406E-ADCA-BEC5CDA3CE0E}"/>
              </a:ext>
            </a:extLst>
          </p:cNvPr>
          <p:cNvSpPr>
            <a:spLocks noChangeAspect="1"/>
          </p:cNvSpPr>
          <p:nvPr/>
        </p:nvSpPr>
        <p:spPr bwMode="auto">
          <a:xfrm>
            <a:off x="4040309" y="2943063"/>
            <a:ext cx="276802" cy="31538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rgbClr val="C00000"/>
          </a:solidFill>
          <a:ln w="8255">
            <a:solidFill>
              <a:srgbClr val="D2D2D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194" name="Groupe 193">
            <a:extLst>
              <a:ext uri="{FF2B5EF4-FFF2-40B4-BE49-F238E27FC236}">
                <a16:creationId xmlns:a16="http://schemas.microsoft.com/office/drawing/2014/main" id="{6837095A-0A1E-477F-A7CD-043A8229FCC7}"/>
              </a:ext>
            </a:extLst>
          </p:cNvPr>
          <p:cNvGrpSpPr/>
          <p:nvPr/>
        </p:nvGrpSpPr>
        <p:grpSpPr>
          <a:xfrm>
            <a:off x="6212882" y="5446589"/>
            <a:ext cx="920952" cy="852352"/>
            <a:chOff x="7914891" y="4822025"/>
            <a:chExt cx="2209916" cy="1588286"/>
          </a:xfrm>
        </p:grpSpPr>
        <p:sp>
          <p:nvSpPr>
            <p:cNvPr id="209" name="Freeform 6">
              <a:extLst>
                <a:ext uri="{FF2B5EF4-FFF2-40B4-BE49-F238E27FC236}">
                  <a16:creationId xmlns:a16="http://schemas.microsoft.com/office/drawing/2014/main" id="{1FA4CF26-94F5-4258-8437-1EF0767B23A3}"/>
                </a:ext>
              </a:extLst>
            </p:cNvPr>
            <p:cNvSpPr>
              <a:spLocks noEditPoints="1"/>
            </p:cNvSpPr>
            <p:nvPr/>
          </p:nvSpPr>
          <p:spPr bwMode="auto">
            <a:xfrm>
              <a:off x="9706506" y="5133391"/>
              <a:ext cx="418301" cy="1276920"/>
            </a:xfrm>
            <a:custGeom>
              <a:avLst/>
              <a:gdLst>
                <a:gd name="T0" fmla="*/ 133 w 133"/>
                <a:gd name="T1" fmla="*/ 406 h 406"/>
                <a:gd name="T2" fmla="*/ 0 w 133"/>
                <a:gd name="T3" fmla="*/ 0 h 406"/>
                <a:gd name="T4" fmla="*/ 69 w 133"/>
                <a:gd name="T5" fmla="*/ 35 h 406"/>
                <a:gd name="T6" fmla="*/ 104 w 133"/>
                <a:gd name="T7" fmla="*/ 69 h 406"/>
                <a:gd name="T8" fmla="*/ 69 w 133"/>
                <a:gd name="T9" fmla="*/ 35 h 406"/>
                <a:gd name="T10" fmla="*/ 104 w 133"/>
                <a:gd name="T11" fmla="*/ 139 h 406"/>
                <a:gd name="T12" fmla="*/ 69 w 133"/>
                <a:gd name="T13" fmla="*/ 168 h 406"/>
                <a:gd name="T14" fmla="*/ 69 w 133"/>
                <a:gd name="T15" fmla="*/ 192 h 406"/>
                <a:gd name="T16" fmla="*/ 104 w 133"/>
                <a:gd name="T17" fmla="*/ 227 h 406"/>
                <a:gd name="T18" fmla="*/ 69 w 133"/>
                <a:gd name="T19" fmla="*/ 192 h 406"/>
                <a:gd name="T20" fmla="*/ 58 w 133"/>
                <a:gd name="T21" fmla="*/ 82 h 406"/>
                <a:gd name="T22" fmla="*/ 24 w 133"/>
                <a:gd name="T23" fmla="*/ 117 h 406"/>
                <a:gd name="T24" fmla="*/ 24 w 133"/>
                <a:gd name="T25" fmla="*/ 238 h 406"/>
                <a:gd name="T26" fmla="*/ 58 w 133"/>
                <a:gd name="T27" fmla="*/ 272 h 406"/>
                <a:gd name="T28" fmla="*/ 24 w 133"/>
                <a:gd name="T29" fmla="*/ 238 h 406"/>
                <a:gd name="T30" fmla="*/ 24 w 133"/>
                <a:gd name="T31" fmla="*/ 331 h 406"/>
                <a:gd name="T32" fmla="*/ 58 w 133"/>
                <a:gd name="T33" fmla="*/ 296 h 406"/>
                <a:gd name="T34" fmla="*/ 58 w 133"/>
                <a:gd name="T35" fmla="*/ 227 h 406"/>
                <a:gd name="T36" fmla="*/ 24 w 133"/>
                <a:gd name="T37" fmla="*/ 192 h 406"/>
                <a:gd name="T38" fmla="*/ 58 w 133"/>
                <a:gd name="T39" fmla="*/ 227 h 406"/>
                <a:gd name="T40" fmla="*/ 24 w 133"/>
                <a:gd name="T41" fmla="*/ 168 h 406"/>
                <a:gd name="T42" fmla="*/ 58 w 133"/>
                <a:gd name="T43" fmla="*/ 139 h 406"/>
                <a:gd name="T44" fmla="*/ 58 w 133"/>
                <a:gd name="T45" fmla="*/ 69 h 406"/>
                <a:gd name="T46" fmla="*/ 24 w 133"/>
                <a:gd name="T47" fmla="*/ 35 h 406"/>
                <a:gd name="T48" fmla="*/ 58 w 133"/>
                <a:gd name="T49" fmla="*/ 69 h 406"/>
                <a:gd name="T50" fmla="*/ 69 w 133"/>
                <a:gd name="T51" fmla="*/ 331 h 406"/>
                <a:gd name="T52" fmla="*/ 104 w 133"/>
                <a:gd name="T53" fmla="*/ 296 h 406"/>
                <a:gd name="T54" fmla="*/ 104 w 133"/>
                <a:gd name="T55" fmla="*/ 272 h 406"/>
                <a:gd name="T56" fmla="*/ 69 w 133"/>
                <a:gd name="T57" fmla="*/ 238 h 406"/>
                <a:gd name="T58" fmla="*/ 104 w 133"/>
                <a:gd name="T59" fmla="*/ 272 h 406"/>
                <a:gd name="T60" fmla="*/ 69 w 133"/>
                <a:gd name="T61" fmla="*/ 117 h 406"/>
                <a:gd name="T62" fmla="*/ 104 w 133"/>
                <a:gd name="T63" fmla="*/ 8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406">
                  <a:moveTo>
                    <a:pt x="0" y="406"/>
                  </a:moveTo>
                  <a:lnTo>
                    <a:pt x="133" y="406"/>
                  </a:lnTo>
                  <a:lnTo>
                    <a:pt x="133" y="0"/>
                  </a:lnTo>
                  <a:lnTo>
                    <a:pt x="0" y="0"/>
                  </a:lnTo>
                  <a:lnTo>
                    <a:pt x="0" y="406"/>
                  </a:lnTo>
                  <a:close/>
                  <a:moveTo>
                    <a:pt x="69" y="35"/>
                  </a:moveTo>
                  <a:lnTo>
                    <a:pt x="104" y="35"/>
                  </a:lnTo>
                  <a:lnTo>
                    <a:pt x="104" y="69"/>
                  </a:lnTo>
                  <a:lnTo>
                    <a:pt x="69" y="69"/>
                  </a:lnTo>
                  <a:lnTo>
                    <a:pt x="69" y="35"/>
                  </a:lnTo>
                  <a:close/>
                  <a:moveTo>
                    <a:pt x="69" y="139"/>
                  </a:moveTo>
                  <a:lnTo>
                    <a:pt x="104" y="139"/>
                  </a:lnTo>
                  <a:lnTo>
                    <a:pt x="104" y="168"/>
                  </a:lnTo>
                  <a:lnTo>
                    <a:pt x="69" y="168"/>
                  </a:lnTo>
                  <a:lnTo>
                    <a:pt x="69" y="139"/>
                  </a:lnTo>
                  <a:close/>
                  <a:moveTo>
                    <a:pt x="69" y="192"/>
                  </a:moveTo>
                  <a:lnTo>
                    <a:pt x="104" y="192"/>
                  </a:lnTo>
                  <a:lnTo>
                    <a:pt x="104" y="227"/>
                  </a:lnTo>
                  <a:lnTo>
                    <a:pt x="69" y="227"/>
                  </a:lnTo>
                  <a:lnTo>
                    <a:pt x="69" y="192"/>
                  </a:lnTo>
                  <a:close/>
                  <a:moveTo>
                    <a:pt x="24" y="82"/>
                  </a:moveTo>
                  <a:lnTo>
                    <a:pt x="58" y="82"/>
                  </a:lnTo>
                  <a:lnTo>
                    <a:pt x="58" y="117"/>
                  </a:lnTo>
                  <a:lnTo>
                    <a:pt x="24" y="117"/>
                  </a:lnTo>
                  <a:lnTo>
                    <a:pt x="24" y="82"/>
                  </a:lnTo>
                  <a:close/>
                  <a:moveTo>
                    <a:pt x="24" y="238"/>
                  </a:moveTo>
                  <a:lnTo>
                    <a:pt x="58" y="238"/>
                  </a:lnTo>
                  <a:lnTo>
                    <a:pt x="58" y="272"/>
                  </a:lnTo>
                  <a:lnTo>
                    <a:pt x="24" y="272"/>
                  </a:lnTo>
                  <a:lnTo>
                    <a:pt x="24" y="238"/>
                  </a:lnTo>
                  <a:close/>
                  <a:moveTo>
                    <a:pt x="58" y="331"/>
                  </a:moveTo>
                  <a:lnTo>
                    <a:pt x="24" y="331"/>
                  </a:lnTo>
                  <a:lnTo>
                    <a:pt x="24" y="296"/>
                  </a:lnTo>
                  <a:lnTo>
                    <a:pt x="58" y="296"/>
                  </a:lnTo>
                  <a:lnTo>
                    <a:pt x="58" y="331"/>
                  </a:lnTo>
                  <a:close/>
                  <a:moveTo>
                    <a:pt x="58" y="227"/>
                  </a:moveTo>
                  <a:lnTo>
                    <a:pt x="24" y="227"/>
                  </a:lnTo>
                  <a:lnTo>
                    <a:pt x="24" y="192"/>
                  </a:lnTo>
                  <a:lnTo>
                    <a:pt x="58" y="192"/>
                  </a:lnTo>
                  <a:lnTo>
                    <a:pt x="58" y="227"/>
                  </a:lnTo>
                  <a:close/>
                  <a:moveTo>
                    <a:pt x="58" y="168"/>
                  </a:moveTo>
                  <a:lnTo>
                    <a:pt x="24" y="168"/>
                  </a:lnTo>
                  <a:lnTo>
                    <a:pt x="24" y="139"/>
                  </a:lnTo>
                  <a:lnTo>
                    <a:pt x="58" y="139"/>
                  </a:lnTo>
                  <a:lnTo>
                    <a:pt x="58" y="168"/>
                  </a:lnTo>
                  <a:close/>
                  <a:moveTo>
                    <a:pt x="58" y="69"/>
                  </a:moveTo>
                  <a:lnTo>
                    <a:pt x="24" y="69"/>
                  </a:lnTo>
                  <a:lnTo>
                    <a:pt x="24" y="35"/>
                  </a:lnTo>
                  <a:lnTo>
                    <a:pt x="58" y="35"/>
                  </a:lnTo>
                  <a:lnTo>
                    <a:pt x="58" y="69"/>
                  </a:lnTo>
                  <a:close/>
                  <a:moveTo>
                    <a:pt x="104" y="331"/>
                  </a:moveTo>
                  <a:lnTo>
                    <a:pt x="69" y="331"/>
                  </a:lnTo>
                  <a:lnTo>
                    <a:pt x="69" y="296"/>
                  </a:lnTo>
                  <a:lnTo>
                    <a:pt x="104" y="296"/>
                  </a:lnTo>
                  <a:lnTo>
                    <a:pt x="104" y="331"/>
                  </a:lnTo>
                  <a:close/>
                  <a:moveTo>
                    <a:pt x="104" y="272"/>
                  </a:moveTo>
                  <a:lnTo>
                    <a:pt x="69" y="272"/>
                  </a:lnTo>
                  <a:lnTo>
                    <a:pt x="69" y="238"/>
                  </a:lnTo>
                  <a:lnTo>
                    <a:pt x="104" y="238"/>
                  </a:lnTo>
                  <a:lnTo>
                    <a:pt x="104" y="272"/>
                  </a:lnTo>
                  <a:close/>
                  <a:moveTo>
                    <a:pt x="104" y="117"/>
                  </a:moveTo>
                  <a:lnTo>
                    <a:pt x="69" y="117"/>
                  </a:lnTo>
                  <a:lnTo>
                    <a:pt x="69" y="82"/>
                  </a:lnTo>
                  <a:lnTo>
                    <a:pt x="104" y="82"/>
                  </a:lnTo>
                  <a:lnTo>
                    <a:pt x="104" y="117"/>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210" name="Freeform 7">
              <a:extLst>
                <a:ext uri="{FF2B5EF4-FFF2-40B4-BE49-F238E27FC236}">
                  <a16:creationId xmlns:a16="http://schemas.microsoft.com/office/drawing/2014/main" id="{438F701F-5D82-492A-874B-6C45344E1420}"/>
                </a:ext>
              </a:extLst>
            </p:cNvPr>
            <p:cNvSpPr>
              <a:spLocks noEditPoints="1"/>
            </p:cNvSpPr>
            <p:nvPr/>
          </p:nvSpPr>
          <p:spPr bwMode="auto">
            <a:xfrm>
              <a:off x="9250455" y="5627176"/>
              <a:ext cx="399431" cy="783135"/>
            </a:xfrm>
            <a:custGeom>
              <a:avLst/>
              <a:gdLst>
                <a:gd name="T0" fmla="*/ 0 w 127"/>
                <a:gd name="T1" fmla="*/ 249 h 249"/>
                <a:gd name="T2" fmla="*/ 127 w 127"/>
                <a:gd name="T3" fmla="*/ 249 h 249"/>
                <a:gd name="T4" fmla="*/ 127 w 127"/>
                <a:gd name="T5" fmla="*/ 0 h 249"/>
                <a:gd name="T6" fmla="*/ 0 w 127"/>
                <a:gd name="T7" fmla="*/ 0 h 249"/>
                <a:gd name="T8" fmla="*/ 0 w 127"/>
                <a:gd name="T9" fmla="*/ 249 h 249"/>
                <a:gd name="T10" fmla="*/ 52 w 127"/>
                <a:gd name="T11" fmla="*/ 64 h 249"/>
                <a:gd name="T12" fmla="*/ 22 w 127"/>
                <a:gd name="T13" fmla="*/ 64 h 249"/>
                <a:gd name="T14" fmla="*/ 22 w 127"/>
                <a:gd name="T15" fmla="*/ 35 h 249"/>
                <a:gd name="T16" fmla="*/ 52 w 127"/>
                <a:gd name="T17" fmla="*/ 35 h 249"/>
                <a:gd name="T18" fmla="*/ 52 w 127"/>
                <a:gd name="T19" fmla="*/ 64 h 249"/>
                <a:gd name="T20" fmla="*/ 110 w 127"/>
                <a:gd name="T21" fmla="*/ 115 h 249"/>
                <a:gd name="T22" fmla="*/ 75 w 127"/>
                <a:gd name="T23" fmla="*/ 115 h 249"/>
                <a:gd name="T24" fmla="*/ 75 w 127"/>
                <a:gd name="T25" fmla="*/ 81 h 249"/>
                <a:gd name="T26" fmla="*/ 110 w 127"/>
                <a:gd name="T27" fmla="*/ 81 h 249"/>
                <a:gd name="T28" fmla="*/ 110 w 127"/>
                <a:gd name="T29" fmla="*/ 115 h 249"/>
                <a:gd name="T30" fmla="*/ 75 w 127"/>
                <a:gd name="T31" fmla="*/ 139 h 249"/>
                <a:gd name="T32" fmla="*/ 110 w 127"/>
                <a:gd name="T33" fmla="*/ 139 h 249"/>
                <a:gd name="T34" fmla="*/ 110 w 127"/>
                <a:gd name="T35" fmla="*/ 168 h 249"/>
                <a:gd name="T36" fmla="*/ 75 w 127"/>
                <a:gd name="T37" fmla="*/ 168 h 249"/>
                <a:gd name="T38" fmla="*/ 75 w 127"/>
                <a:gd name="T39" fmla="*/ 139 h 249"/>
                <a:gd name="T40" fmla="*/ 75 w 127"/>
                <a:gd name="T41" fmla="*/ 35 h 249"/>
                <a:gd name="T42" fmla="*/ 110 w 127"/>
                <a:gd name="T43" fmla="*/ 35 h 249"/>
                <a:gd name="T44" fmla="*/ 110 w 127"/>
                <a:gd name="T45" fmla="*/ 64 h 249"/>
                <a:gd name="T46" fmla="*/ 75 w 127"/>
                <a:gd name="T47" fmla="*/ 64 h 249"/>
                <a:gd name="T48" fmla="*/ 75 w 127"/>
                <a:gd name="T49" fmla="*/ 35 h 249"/>
                <a:gd name="T50" fmla="*/ 22 w 127"/>
                <a:gd name="T51" fmla="*/ 139 h 249"/>
                <a:gd name="T52" fmla="*/ 52 w 127"/>
                <a:gd name="T53" fmla="*/ 139 h 249"/>
                <a:gd name="T54" fmla="*/ 52 w 127"/>
                <a:gd name="T55" fmla="*/ 168 h 249"/>
                <a:gd name="T56" fmla="*/ 22 w 127"/>
                <a:gd name="T57" fmla="*/ 168 h 249"/>
                <a:gd name="T58" fmla="*/ 22 w 127"/>
                <a:gd name="T59" fmla="*/ 139 h 249"/>
                <a:gd name="T60" fmla="*/ 22 w 127"/>
                <a:gd name="T61" fmla="*/ 81 h 249"/>
                <a:gd name="T62" fmla="*/ 52 w 127"/>
                <a:gd name="T63" fmla="*/ 81 h 249"/>
                <a:gd name="T64" fmla="*/ 52 w 127"/>
                <a:gd name="T65" fmla="*/ 115 h 249"/>
                <a:gd name="T66" fmla="*/ 22 w 127"/>
                <a:gd name="T67" fmla="*/ 115 h 249"/>
                <a:gd name="T68" fmla="*/ 22 w 127"/>
                <a:gd name="T69" fmla="*/ 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 h="249">
                  <a:moveTo>
                    <a:pt x="0" y="249"/>
                  </a:moveTo>
                  <a:lnTo>
                    <a:pt x="127" y="249"/>
                  </a:lnTo>
                  <a:lnTo>
                    <a:pt x="127" y="0"/>
                  </a:lnTo>
                  <a:lnTo>
                    <a:pt x="0" y="0"/>
                  </a:lnTo>
                  <a:lnTo>
                    <a:pt x="0" y="249"/>
                  </a:lnTo>
                  <a:close/>
                  <a:moveTo>
                    <a:pt x="52" y="64"/>
                  </a:moveTo>
                  <a:lnTo>
                    <a:pt x="22" y="64"/>
                  </a:lnTo>
                  <a:lnTo>
                    <a:pt x="22" y="35"/>
                  </a:lnTo>
                  <a:lnTo>
                    <a:pt x="52" y="35"/>
                  </a:lnTo>
                  <a:lnTo>
                    <a:pt x="52" y="64"/>
                  </a:lnTo>
                  <a:close/>
                  <a:moveTo>
                    <a:pt x="110" y="115"/>
                  </a:moveTo>
                  <a:lnTo>
                    <a:pt x="75" y="115"/>
                  </a:lnTo>
                  <a:lnTo>
                    <a:pt x="75" y="81"/>
                  </a:lnTo>
                  <a:lnTo>
                    <a:pt x="110" y="81"/>
                  </a:lnTo>
                  <a:lnTo>
                    <a:pt x="110" y="115"/>
                  </a:lnTo>
                  <a:close/>
                  <a:moveTo>
                    <a:pt x="75" y="139"/>
                  </a:moveTo>
                  <a:lnTo>
                    <a:pt x="110" y="139"/>
                  </a:lnTo>
                  <a:lnTo>
                    <a:pt x="110" y="168"/>
                  </a:lnTo>
                  <a:lnTo>
                    <a:pt x="75" y="168"/>
                  </a:lnTo>
                  <a:lnTo>
                    <a:pt x="75" y="139"/>
                  </a:lnTo>
                  <a:close/>
                  <a:moveTo>
                    <a:pt x="75" y="35"/>
                  </a:moveTo>
                  <a:lnTo>
                    <a:pt x="110" y="35"/>
                  </a:lnTo>
                  <a:lnTo>
                    <a:pt x="110" y="64"/>
                  </a:lnTo>
                  <a:lnTo>
                    <a:pt x="75" y="64"/>
                  </a:lnTo>
                  <a:lnTo>
                    <a:pt x="75" y="35"/>
                  </a:lnTo>
                  <a:close/>
                  <a:moveTo>
                    <a:pt x="22" y="139"/>
                  </a:moveTo>
                  <a:lnTo>
                    <a:pt x="52" y="139"/>
                  </a:lnTo>
                  <a:lnTo>
                    <a:pt x="52" y="168"/>
                  </a:lnTo>
                  <a:lnTo>
                    <a:pt x="22" y="168"/>
                  </a:lnTo>
                  <a:lnTo>
                    <a:pt x="22" y="139"/>
                  </a:lnTo>
                  <a:close/>
                  <a:moveTo>
                    <a:pt x="22" y="81"/>
                  </a:moveTo>
                  <a:lnTo>
                    <a:pt x="52" y="81"/>
                  </a:lnTo>
                  <a:lnTo>
                    <a:pt x="52" y="115"/>
                  </a:lnTo>
                  <a:lnTo>
                    <a:pt x="22" y="115"/>
                  </a:lnTo>
                  <a:lnTo>
                    <a:pt x="22" y="81"/>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211" name="Freeform 8">
              <a:extLst>
                <a:ext uri="{FF2B5EF4-FFF2-40B4-BE49-F238E27FC236}">
                  <a16:creationId xmlns:a16="http://schemas.microsoft.com/office/drawing/2014/main" id="{E320B810-4CA0-4080-AA0B-8DC5914AC337}"/>
                </a:ext>
              </a:extLst>
            </p:cNvPr>
            <p:cNvSpPr>
              <a:spLocks noEditPoints="1"/>
            </p:cNvSpPr>
            <p:nvPr/>
          </p:nvSpPr>
          <p:spPr bwMode="auto">
            <a:xfrm>
              <a:off x="8864716" y="4822025"/>
              <a:ext cx="345963" cy="1588286"/>
            </a:xfrm>
            <a:custGeom>
              <a:avLst/>
              <a:gdLst>
                <a:gd name="T0" fmla="*/ 0 w 110"/>
                <a:gd name="T1" fmla="*/ 128 h 505"/>
                <a:gd name="T2" fmla="*/ 0 w 110"/>
                <a:gd name="T3" fmla="*/ 505 h 505"/>
                <a:gd name="T4" fmla="*/ 110 w 110"/>
                <a:gd name="T5" fmla="*/ 505 h 505"/>
                <a:gd name="T6" fmla="*/ 110 w 110"/>
                <a:gd name="T7" fmla="*/ 128 h 505"/>
                <a:gd name="T8" fmla="*/ 93 w 110"/>
                <a:gd name="T9" fmla="*/ 128 h 505"/>
                <a:gd name="T10" fmla="*/ 93 w 110"/>
                <a:gd name="T11" fmla="*/ 82 h 505"/>
                <a:gd name="T12" fmla="*/ 69 w 110"/>
                <a:gd name="T13" fmla="*/ 82 h 505"/>
                <a:gd name="T14" fmla="*/ 69 w 110"/>
                <a:gd name="T15" fmla="*/ 40 h 505"/>
                <a:gd name="T16" fmla="*/ 58 w 110"/>
                <a:gd name="T17" fmla="*/ 40 h 505"/>
                <a:gd name="T18" fmla="*/ 58 w 110"/>
                <a:gd name="T19" fmla="*/ 0 h 505"/>
                <a:gd name="T20" fmla="*/ 46 w 110"/>
                <a:gd name="T21" fmla="*/ 0 h 505"/>
                <a:gd name="T22" fmla="*/ 46 w 110"/>
                <a:gd name="T23" fmla="*/ 40 h 505"/>
                <a:gd name="T24" fmla="*/ 35 w 110"/>
                <a:gd name="T25" fmla="*/ 40 h 505"/>
                <a:gd name="T26" fmla="*/ 35 w 110"/>
                <a:gd name="T27" fmla="*/ 82 h 505"/>
                <a:gd name="T28" fmla="*/ 11 w 110"/>
                <a:gd name="T29" fmla="*/ 82 h 505"/>
                <a:gd name="T30" fmla="*/ 11 w 110"/>
                <a:gd name="T31" fmla="*/ 128 h 505"/>
                <a:gd name="T32" fmla="*/ 0 w 110"/>
                <a:gd name="T33" fmla="*/ 128 h 505"/>
                <a:gd name="T34" fmla="*/ 58 w 110"/>
                <a:gd name="T35" fmla="*/ 256 h 505"/>
                <a:gd name="T36" fmla="*/ 93 w 110"/>
                <a:gd name="T37" fmla="*/ 256 h 505"/>
                <a:gd name="T38" fmla="*/ 93 w 110"/>
                <a:gd name="T39" fmla="*/ 291 h 505"/>
                <a:gd name="T40" fmla="*/ 58 w 110"/>
                <a:gd name="T41" fmla="*/ 291 h 505"/>
                <a:gd name="T42" fmla="*/ 58 w 110"/>
                <a:gd name="T43" fmla="*/ 256 h 505"/>
                <a:gd name="T44" fmla="*/ 58 w 110"/>
                <a:gd name="T45" fmla="*/ 152 h 505"/>
                <a:gd name="T46" fmla="*/ 93 w 110"/>
                <a:gd name="T47" fmla="*/ 152 h 505"/>
                <a:gd name="T48" fmla="*/ 93 w 110"/>
                <a:gd name="T49" fmla="*/ 187 h 505"/>
                <a:gd name="T50" fmla="*/ 58 w 110"/>
                <a:gd name="T51" fmla="*/ 187 h 505"/>
                <a:gd name="T52" fmla="*/ 58 w 110"/>
                <a:gd name="T53" fmla="*/ 152 h 505"/>
                <a:gd name="T54" fmla="*/ 11 w 110"/>
                <a:gd name="T55" fmla="*/ 203 h 505"/>
                <a:gd name="T56" fmla="*/ 46 w 110"/>
                <a:gd name="T57" fmla="*/ 203 h 505"/>
                <a:gd name="T58" fmla="*/ 46 w 110"/>
                <a:gd name="T59" fmla="*/ 238 h 505"/>
                <a:gd name="T60" fmla="*/ 11 w 110"/>
                <a:gd name="T61" fmla="*/ 238 h 505"/>
                <a:gd name="T62" fmla="*/ 11 w 110"/>
                <a:gd name="T63" fmla="*/ 20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505">
                  <a:moveTo>
                    <a:pt x="0" y="128"/>
                  </a:moveTo>
                  <a:lnTo>
                    <a:pt x="0" y="505"/>
                  </a:lnTo>
                  <a:lnTo>
                    <a:pt x="110" y="505"/>
                  </a:lnTo>
                  <a:lnTo>
                    <a:pt x="110" y="128"/>
                  </a:lnTo>
                  <a:lnTo>
                    <a:pt x="93" y="128"/>
                  </a:lnTo>
                  <a:lnTo>
                    <a:pt x="93" y="82"/>
                  </a:lnTo>
                  <a:lnTo>
                    <a:pt x="69" y="82"/>
                  </a:lnTo>
                  <a:lnTo>
                    <a:pt x="69" y="40"/>
                  </a:lnTo>
                  <a:lnTo>
                    <a:pt x="58" y="40"/>
                  </a:lnTo>
                  <a:lnTo>
                    <a:pt x="58" y="0"/>
                  </a:lnTo>
                  <a:lnTo>
                    <a:pt x="46" y="0"/>
                  </a:lnTo>
                  <a:lnTo>
                    <a:pt x="46" y="40"/>
                  </a:lnTo>
                  <a:lnTo>
                    <a:pt x="35" y="40"/>
                  </a:lnTo>
                  <a:lnTo>
                    <a:pt x="35" y="82"/>
                  </a:lnTo>
                  <a:lnTo>
                    <a:pt x="11" y="82"/>
                  </a:lnTo>
                  <a:lnTo>
                    <a:pt x="11" y="128"/>
                  </a:lnTo>
                  <a:lnTo>
                    <a:pt x="0" y="128"/>
                  </a:lnTo>
                  <a:close/>
                  <a:moveTo>
                    <a:pt x="58" y="256"/>
                  </a:moveTo>
                  <a:lnTo>
                    <a:pt x="93" y="256"/>
                  </a:lnTo>
                  <a:lnTo>
                    <a:pt x="93" y="291"/>
                  </a:lnTo>
                  <a:lnTo>
                    <a:pt x="58" y="291"/>
                  </a:lnTo>
                  <a:lnTo>
                    <a:pt x="58" y="256"/>
                  </a:lnTo>
                  <a:close/>
                  <a:moveTo>
                    <a:pt x="58" y="152"/>
                  </a:moveTo>
                  <a:lnTo>
                    <a:pt x="93" y="152"/>
                  </a:lnTo>
                  <a:lnTo>
                    <a:pt x="93" y="187"/>
                  </a:lnTo>
                  <a:lnTo>
                    <a:pt x="58" y="187"/>
                  </a:lnTo>
                  <a:lnTo>
                    <a:pt x="58" y="152"/>
                  </a:lnTo>
                  <a:close/>
                  <a:moveTo>
                    <a:pt x="11" y="203"/>
                  </a:moveTo>
                  <a:lnTo>
                    <a:pt x="46" y="203"/>
                  </a:lnTo>
                  <a:lnTo>
                    <a:pt x="46" y="238"/>
                  </a:lnTo>
                  <a:lnTo>
                    <a:pt x="11" y="238"/>
                  </a:lnTo>
                  <a:lnTo>
                    <a:pt x="11" y="203"/>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212" name="Freeform 9">
              <a:extLst>
                <a:ext uri="{FF2B5EF4-FFF2-40B4-BE49-F238E27FC236}">
                  <a16:creationId xmlns:a16="http://schemas.microsoft.com/office/drawing/2014/main" id="{CA3675DC-D5C2-48C1-94D3-D96080C5A33D}"/>
                </a:ext>
              </a:extLst>
            </p:cNvPr>
            <p:cNvSpPr>
              <a:spLocks noEditPoints="1"/>
            </p:cNvSpPr>
            <p:nvPr/>
          </p:nvSpPr>
          <p:spPr bwMode="auto">
            <a:xfrm>
              <a:off x="8386658" y="5350405"/>
              <a:ext cx="402575" cy="1059906"/>
            </a:xfrm>
            <a:custGeom>
              <a:avLst/>
              <a:gdLst>
                <a:gd name="T0" fmla="*/ 0 w 128"/>
                <a:gd name="T1" fmla="*/ 337 h 337"/>
                <a:gd name="T2" fmla="*/ 128 w 128"/>
                <a:gd name="T3" fmla="*/ 337 h 337"/>
                <a:gd name="T4" fmla="*/ 128 w 128"/>
                <a:gd name="T5" fmla="*/ 0 h 337"/>
                <a:gd name="T6" fmla="*/ 0 w 128"/>
                <a:gd name="T7" fmla="*/ 0 h 337"/>
                <a:gd name="T8" fmla="*/ 0 w 128"/>
                <a:gd name="T9" fmla="*/ 337 h 337"/>
                <a:gd name="T10" fmla="*/ 59 w 128"/>
                <a:gd name="T11" fmla="*/ 70 h 337"/>
                <a:gd name="T12" fmla="*/ 18 w 128"/>
                <a:gd name="T13" fmla="*/ 70 h 337"/>
                <a:gd name="T14" fmla="*/ 18 w 128"/>
                <a:gd name="T15" fmla="*/ 35 h 337"/>
                <a:gd name="T16" fmla="*/ 59 w 128"/>
                <a:gd name="T17" fmla="*/ 35 h 337"/>
                <a:gd name="T18" fmla="*/ 59 w 128"/>
                <a:gd name="T19" fmla="*/ 70 h 337"/>
                <a:gd name="T20" fmla="*/ 112 w 128"/>
                <a:gd name="T21" fmla="*/ 267 h 337"/>
                <a:gd name="T22" fmla="*/ 82 w 128"/>
                <a:gd name="T23" fmla="*/ 267 h 337"/>
                <a:gd name="T24" fmla="*/ 82 w 128"/>
                <a:gd name="T25" fmla="*/ 233 h 337"/>
                <a:gd name="T26" fmla="*/ 112 w 128"/>
                <a:gd name="T27" fmla="*/ 233 h 337"/>
                <a:gd name="T28" fmla="*/ 112 w 128"/>
                <a:gd name="T29" fmla="*/ 267 h 337"/>
                <a:gd name="T30" fmla="*/ 82 w 128"/>
                <a:gd name="T31" fmla="*/ 139 h 337"/>
                <a:gd name="T32" fmla="*/ 112 w 128"/>
                <a:gd name="T33" fmla="*/ 139 h 337"/>
                <a:gd name="T34" fmla="*/ 112 w 128"/>
                <a:gd name="T35" fmla="*/ 169 h 337"/>
                <a:gd name="T36" fmla="*/ 82 w 128"/>
                <a:gd name="T37" fmla="*/ 169 h 337"/>
                <a:gd name="T38" fmla="*/ 82 w 128"/>
                <a:gd name="T39" fmla="*/ 139 h 337"/>
                <a:gd name="T40" fmla="*/ 82 w 128"/>
                <a:gd name="T41" fmla="*/ 35 h 337"/>
                <a:gd name="T42" fmla="*/ 112 w 128"/>
                <a:gd name="T43" fmla="*/ 35 h 337"/>
                <a:gd name="T44" fmla="*/ 112 w 128"/>
                <a:gd name="T45" fmla="*/ 70 h 337"/>
                <a:gd name="T46" fmla="*/ 82 w 128"/>
                <a:gd name="T47" fmla="*/ 70 h 337"/>
                <a:gd name="T48" fmla="*/ 82 w 128"/>
                <a:gd name="T49" fmla="*/ 35 h 337"/>
                <a:gd name="T50" fmla="*/ 18 w 128"/>
                <a:gd name="T51" fmla="*/ 187 h 337"/>
                <a:gd name="T52" fmla="*/ 59 w 128"/>
                <a:gd name="T53" fmla="*/ 187 h 337"/>
                <a:gd name="T54" fmla="*/ 59 w 128"/>
                <a:gd name="T55" fmla="*/ 214 h 337"/>
                <a:gd name="T56" fmla="*/ 18 w 128"/>
                <a:gd name="T57" fmla="*/ 214 h 337"/>
                <a:gd name="T58" fmla="*/ 18 w 128"/>
                <a:gd name="T59" fmla="*/ 187 h 337"/>
                <a:gd name="T60" fmla="*/ 18 w 128"/>
                <a:gd name="T61" fmla="*/ 88 h 337"/>
                <a:gd name="T62" fmla="*/ 59 w 128"/>
                <a:gd name="T63" fmla="*/ 88 h 337"/>
                <a:gd name="T64" fmla="*/ 59 w 128"/>
                <a:gd name="T65" fmla="*/ 123 h 337"/>
                <a:gd name="T66" fmla="*/ 18 w 128"/>
                <a:gd name="T67" fmla="*/ 123 h 337"/>
                <a:gd name="T68" fmla="*/ 18 w 128"/>
                <a:gd name="T69" fmla="*/ 8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337">
                  <a:moveTo>
                    <a:pt x="0" y="337"/>
                  </a:moveTo>
                  <a:lnTo>
                    <a:pt x="128" y="337"/>
                  </a:lnTo>
                  <a:lnTo>
                    <a:pt x="128" y="0"/>
                  </a:lnTo>
                  <a:lnTo>
                    <a:pt x="0" y="0"/>
                  </a:lnTo>
                  <a:lnTo>
                    <a:pt x="0" y="337"/>
                  </a:lnTo>
                  <a:close/>
                  <a:moveTo>
                    <a:pt x="59" y="70"/>
                  </a:moveTo>
                  <a:lnTo>
                    <a:pt x="18" y="70"/>
                  </a:lnTo>
                  <a:lnTo>
                    <a:pt x="18" y="35"/>
                  </a:lnTo>
                  <a:lnTo>
                    <a:pt x="59" y="35"/>
                  </a:lnTo>
                  <a:lnTo>
                    <a:pt x="59" y="70"/>
                  </a:lnTo>
                  <a:close/>
                  <a:moveTo>
                    <a:pt x="112" y="267"/>
                  </a:moveTo>
                  <a:lnTo>
                    <a:pt x="82" y="267"/>
                  </a:lnTo>
                  <a:lnTo>
                    <a:pt x="82" y="233"/>
                  </a:lnTo>
                  <a:lnTo>
                    <a:pt x="112" y="233"/>
                  </a:lnTo>
                  <a:lnTo>
                    <a:pt x="112" y="267"/>
                  </a:lnTo>
                  <a:close/>
                  <a:moveTo>
                    <a:pt x="82" y="139"/>
                  </a:moveTo>
                  <a:lnTo>
                    <a:pt x="112" y="139"/>
                  </a:lnTo>
                  <a:lnTo>
                    <a:pt x="112" y="169"/>
                  </a:lnTo>
                  <a:lnTo>
                    <a:pt x="82" y="169"/>
                  </a:lnTo>
                  <a:lnTo>
                    <a:pt x="82" y="139"/>
                  </a:lnTo>
                  <a:close/>
                  <a:moveTo>
                    <a:pt x="82" y="35"/>
                  </a:moveTo>
                  <a:lnTo>
                    <a:pt x="112" y="35"/>
                  </a:lnTo>
                  <a:lnTo>
                    <a:pt x="112" y="70"/>
                  </a:lnTo>
                  <a:lnTo>
                    <a:pt x="82" y="70"/>
                  </a:lnTo>
                  <a:lnTo>
                    <a:pt x="82" y="35"/>
                  </a:lnTo>
                  <a:close/>
                  <a:moveTo>
                    <a:pt x="18" y="187"/>
                  </a:moveTo>
                  <a:lnTo>
                    <a:pt x="59" y="187"/>
                  </a:lnTo>
                  <a:lnTo>
                    <a:pt x="59" y="214"/>
                  </a:lnTo>
                  <a:lnTo>
                    <a:pt x="18" y="214"/>
                  </a:lnTo>
                  <a:lnTo>
                    <a:pt x="18" y="187"/>
                  </a:lnTo>
                  <a:close/>
                  <a:moveTo>
                    <a:pt x="18" y="88"/>
                  </a:moveTo>
                  <a:lnTo>
                    <a:pt x="59" y="88"/>
                  </a:lnTo>
                  <a:lnTo>
                    <a:pt x="59" y="123"/>
                  </a:lnTo>
                  <a:lnTo>
                    <a:pt x="18" y="123"/>
                  </a:lnTo>
                  <a:lnTo>
                    <a:pt x="18" y="88"/>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213" name="Freeform 10">
              <a:extLst>
                <a:ext uri="{FF2B5EF4-FFF2-40B4-BE49-F238E27FC236}">
                  <a16:creationId xmlns:a16="http://schemas.microsoft.com/office/drawing/2014/main" id="{47BE351D-08C3-44ED-AF25-D50247455BC0}"/>
                </a:ext>
              </a:extLst>
            </p:cNvPr>
            <p:cNvSpPr>
              <a:spLocks noEditPoints="1"/>
            </p:cNvSpPr>
            <p:nvPr/>
          </p:nvSpPr>
          <p:spPr bwMode="auto">
            <a:xfrm>
              <a:off x="7914891" y="4988716"/>
              <a:ext cx="421446" cy="1421595"/>
            </a:xfrm>
            <a:custGeom>
              <a:avLst/>
              <a:gdLst>
                <a:gd name="T0" fmla="*/ 71 w 134"/>
                <a:gd name="T1" fmla="*/ 0 h 452"/>
                <a:gd name="T2" fmla="*/ 44 w 134"/>
                <a:gd name="T3" fmla="*/ 46 h 452"/>
                <a:gd name="T4" fmla="*/ 17 w 134"/>
                <a:gd name="T5" fmla="*/ 46 h 452"/>
                <a:gd name="T6" fmla="*/ 17 w 134"/>
                <a:gd name="T7" fmla="*/ 81 h 452"/>
                <a:gd name="T8" fmla="*/ 0 w 134"/>
                <a:gd name="T9" fmla="*/ 81 h 452"/>
                <a:gd name="T10" fmla="*/ 0 w 134"/>
                <a:gd name="T11" fmla="*/ 452 h 452"/>
                <a:gd name="T12" fmla="*/ 134 w 134"/>
                <a:gd name="T13" fmla="*/ 452 h 452"/>
                <a:gd name="T14" fmla="*/ 134 w 134"/>
                <a:gd name="T15" fmla="*/ 0 h 452"/>
                <a:gd name="T16" fmla="*/ 71 w 134"/>
                <a:gd name="T17" fmla="*/ 0 h 452"/>
                <a:gd name="T18" fmla="*/ 64 w 134"/>
                <a:gd name="T19" fmla="*/ 185 h 452"/>
                <a:gd name="T20" fmla="*/ 24 w 134"/>
                <a:gd name="T21" fmla="*/ 185 h 452"/>
                <a:gd name="T22" fmla="*/ 24 w 134"/>
                <a:gd name="T23" fmla="*/ 150 h 452"/>
                <a:gd name="T24" fmla="*/ 64 w 134"/>
                <a:gd name="T25" fmla="*/ 150 h 452"/>
                <a:gd name="T26" fmla="*/ 64 w 134"/>
                <a:gd name="T27" fmla="*/ 185 h 452"/>
                <a:gd name="T28" fmla="*/ 110 w 134"/>
                <a:gd name="T29" fmla="*/ 388 h 452"/>
                <a:gd name="T30" fmla="*/ 70 w 134"/>
                <a:gd name="T31" fmla="*/ 388 h 452"/>
                <a:gd name="T32" fmla="*/ 70 w 134"/>
                <a:gd name="T33" fmla="*/ 359 h 452"/>
                <a:gd name="T34" fmla="*/ 110 w 134"/>
                <a:gd name="T35" fmla="*/ 359 h 452"/>
                <a:gd name="T36" fmla="*/ 110 w 134"/>
                <a:gd name="T37" fmla="*/ 388 h 452"/>
                <a:gd name="T38" fmla="*/ 70 w 134"/>
                <a:gd name="T39" fmla="*/ 254 h 452"/>
                <a:gd name="T40" fmla="*/ 110 w 134"/>
                <a:gd name="T41" fmla="*/ 254 h 452"/>
                <a:gd name="T42" fmla="*/ 110 w 134"/>
                <a:gd name="T43" fmla="*/ 284 h 452"/>
                <a:gd name="T44" fmla="*/ 70 w 134"/>
                <a:gd name="T45" fmla="*/ 284 h 452"/>
                <a:gd name="T46" fmla="*/ 70 w 134"/>
                <a:gd name="T47" fmla="*/ 254 h 452"/>
                <a:gd name="T48" fmla="*/ 70 w 134"/>
                <a:gd name="T49" fmla="*/ 150 h 452"/>
                <a:gd name="T50" fmla="*/ 110 w 134"/>
                <a:gd name="T51" fmla="*/ 150 h 452"/>
                <a:gd name="T52" fmla="*/ 110 w 134"/>
                <a:gd name="T53" fmla="*/ 185 h 452"/>
                <a:gd name="T54" fmla="*/ 70 w 134"/>
                <a:gd name="T55" fmla="*/ 185 h 452"/>
                <a:gd name="T56" fmla="*/ 70 w 134"/>
                <a:gd name="T57" fmla="*/ 150 h 452"/>
                <a:gd name="T58" fmla="*/ 70 w 134"/>
                <a:gd name="T59" fmla="*/ 203 h 452"/>
                <a:gd name="T60" fmla="*/ 110 w 134"/>
                <a:gd name="T61" fmla="*/ 203 h 452"/>
                <a:gd name="T62" fmla="*/ 110 w 134"/>
                <a:gd name="T63" fmla="*/ 238 h 452"/>
                <a:gd name="T64" fmla="*/ 70 w 134"/>
                <a:gd name="T65" fmla="*/ 238 h 452"/>
                <a:gd name="T66" fmla="*/ 70 w 134"/>
                <a:gd name="T67" fmla="*/ 203 h 452"/>
                <a:gd name="T68" fmla="*/ 24 w 134"/>
                <a:gd name="T69" fmla="*/ 307 h 452"/>
                <a:gd name="T70" fmla="*/ 64 w 134"/>
                <a:gd name="T71" fmla="*/ 307 h 452"/>
                <a:gd name="T72" fmla="*/ 64 w 134"/>
                <a:gd name="T73" fmla="*/ 342 h 452"/>
                <a:gd name="T74" fmla="*/ 24 w 134"/>
                <a:gd name="T75" fmla="*/ 342 h 452"/>
                <a:gd name="T76" fmla="*/ 24 w 134"/>
                <a:gd name="T77" fmla="*/ 307 h 452"/>
                <a:gd name="T78" fmla="*/ 24 w 134"/>
                <a:gd name="T79" fmla="*/ 203 h 452"/>
                <a:gd name="T80" fmla="*/ 64 w 134"/>
                <a:gd name="T81" fmla="*/ 203 h 452"/>
                <a:gd name="T82" fmla="*/ 64 w 134"/>
                <a:gd name="T83" fmla="*/ 238 h 452"/>
                <a:gd name="T84" fmla="*/ 24 w 134"/>
                <a:gd name="T85" fmla="*/ 238 h 452"/>
                <a:gd name="T86" fmla="*/ 24 w 134"/>
                <a:gd name="T87" fmla="*/ 203 h 452"/>
                <a:gd name="T88" fmla="*/ 24 w 134"/>
                <a:gd name="T89" fmla="*/ 254 h 452"/>
                <a:gd name="T90" fmla="*/ 64 w 134"/>
                <a:gd name="T91" fmla="*/ 254 h 452"/>
                <a:gd name="T92" fmla="*/ 64 w 134"/>
                <a:gd name="T93" fmla="*/ 284 h 452"/>
                <a:gd name="T94" fmla="*/ 24 w 134"/>
                <a:gd name="T95" fmla="*/ 284 h 452"/>
                <a:gd name="T96" fmla="*/ 24 w 134"/>
                <a:gd name="T97" fmla="*/ 25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4" h="452">
                  <a:moveTo>
                    <a:pt x="71" y="0"/>
                  </a:moveTo>
                  <a:lnTo>
                    <a:pt x="44" y="46"/>
                  </a:lnTo>
                  <a:lnTo>
                    <a:pt x="17" y="46"/>
                  </a:lnTo>
                  <a:lnTo>
                    <a:pt x="17" y="81"/>
                  </a:lnTo>
                  <a:lnTo>
                    <a:pt x="0" y="81"/>
                  </a:lnTo>
                  <a:lnTo>
                    <a:pt x="0" y="452"/>
                  </a:lnTo>
                  <a:lnTo>
                    <a:pt x="134" y="452"/>
                  </a:lnTo>
                  <a:lnTo>
                    <a:pt x="134" y="0"/>
                  </a:lnTo>
                  <a:lnTo>
                    <a:pt x="71" y="0"/>
                  </a:lnTo>
                  <a:close/>
                  <a:moveTo>
                    <a:pt x="64" y="185"/>
                  </a:moveTo>
                  <a:lnTo>
                    <a:pt x="24" y="185"/>
                  </a:lnTo>
                  <a:lnTo>
                    <a:pt x="24" y="150"/>
                  </a:lnTo>
                  <a:lnTo>
                    <a:pt x="64" y="150"/>
                  </a:lnTo>
                  <a:lnTo>
                    <a:pt x="64" y="185"/>
                  </a:lnTo>
                  <a:close/>
                  <a:moveTo>
                    <a:pt x="110" y="388"/>
                  </a:moveTo>
                  <a:lnTo>
                    <a:pt x="70" y="388"/>
                  </a:lnTo>
                  <a:lnTo>
                    <a:pt x="70" y="359"/>
                  </a:lnTo>
                  <a:lnTo>
                    <a:pt x="110" y="359"/>
                  </a:lnTo>
                  <a:lnTo>
                    <a:pt x="110" y="388"/>
                  </a:lnTo>
                  <a:close/>
                  <a:moveTo>
                    <a:pt x="70" y="254"/>
                  </a:moveTo>
                  <a:lnTo>
                    <a:pt x="110" y="254"/>
                  </a:lnTo>
                  <a:lnTo>
                    <a:pt x="110" y="284"/>
                  </a:lnTo>
                  <a:lnTo>
                    <a:pt x="70" y="284"/>
                  </a:lnTo>
                  <a:lnTo>
                    <a:pt x="70" y="254"/>
                  </a:lnTo>
                  <a:close/>
                  <a:moveTo>
                    <a:pt x="70" y="150"/>
                  </a:moveTo>
                  <a:lnTo>
                    <a:pt x="110" y="150"/>
                  </a:lnTo>
                  <a:lnTo>
                    <a:pt x="110" y="185"/>
                  </a:lnTo>
                  <a:lnTo>
                    <a:pt x="70" y="185"/>
                  </a:lnTo>
                  <a:lnTo>
                    <a:pt x="70" y="150"/>
                  </a:lnTo>
                  <a:close/>
                  <a:moveTo>
                    <a:pt x="70" y="203"/>
                  </a:moveTo>
                  <a:lnTo>
                    <a:pt x="110" y="203"/>
                  </a:lnTo>
                  <a:lnTo>
                    <a:pt x="110" y="238"/>
                  </a:lnTo>
                  <a:lnTo>
                    <a:pt x="70" y="238"/>
                  </a:lnTo>
                  <a:lnTo>
                    <a:pt x="70" y="203"/>
                  </a:lnTo>
                  <a:close/>
                  <a:moveTo>
                    <a:pt x="24" y="307"/>
                  </a:moveTo>
                  <a:lnTo>
                    <a:pt x="64" y="307"/>
                  </a:lnTo>
                  <a:lnTo>
                    <a:pt x="64" y="342"/>
                  </a:lnTo>
                  <a:lnTo>
                    <a:pt x="24" y="342"/>
                  </a:lnTo>
                  <a:lnTo>
                    <a:pt x="24" y="307"/>
                  </a:lnTo>
                  <a:close/>
                  <a:moveTo>
                    <a:pt x="24" y="203"/>
                  </a:moveTo>
                  <a:lnTo>
                    <a:pt x="64" y="203"/>
                  </a:lnTo>
                  <a:lnTo>
                    <a:pt x="64" y="238"/>
                  </a:lnTo>
                  <a:lnTo>
                    <a:pt x="24" y="238"/>
                  </a:lnTo>
                  <a:lnTo>
                    <a:pt x="24" y="203"/>
                  </a:lnTo>
                  <a:close/>
                  <a:moveTo>
                    <a:pt x="24" y="254"/>
                  </a:moveTo>
                  <a:lnTo>
                    <a:pt x="64" y="254"/>
                  </a:lnTo>
                  <a:lnTo>
                    <a:pt x="64" y="284"/>
                  </a:lnTo>
                  <a:lnTo>
                    <a:pt x="24" y="284"/>
                  </a:lnTo>
                  <a:lnTo>
                    <a:pt x="24" y="254"/>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grpSp>
      <p:sp>
        <p:nvSpPr>
          <p:cNvPr id="195" name="Oval 19">
            <a:extLst>
              <a:ext uri="{FF2B5EF4-FFF2-40B4-BE49-F238E27FC236}">
                <a16:creationId xmlns:a16="http://schemas.microsoft.com/office/drawing/2014/main" id="{2C7D7DA5-37A0-4314-852D-1241B17407FF}"/>
              </a:ext>
            </a:extLst>
          </p:cNvPr>
          <p:cNvSpPr>
            <a:spLocks noChangeAspect="1"/>
          </p:cNvSpPr>
          <p:nvPr/>
        </p:nvSpPr>
        <p:spPr bwMode="auto">
          <a:xfrm>
            <a:off x="6531580" y="5093268"/>
            <a:ext cx="1206281" cy="1194401"/>
          </a:xfrm>
          <a:prstGeom prst="ellipse">
            <a:avLst/>
          </a:prstGeom>
          <a:solidFill>
            <a:srgbClr val="D83B01">
              <a:alpha val="41000"/>
            </a:srgbClr>
          </a:solid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Freeform 38">
            <a:extLst>
              <a:ext uri="{FF2B5EF4-FFF2-40B4-BE49-F238E27FC236}">
                <a16:creationId xmlns:a16="http://schemas.microsoft.com/office/drawing/2014/main" id="{46468340-178C-4B44-9743-28A17A4C5519}"/>
              </a:ext>
            </a:extLst>
          </p:cNvPr>
          <p:cNvSpPr>
            <a:spLocks/>
          </p:cNvSpPr>
          <p:nvPr/>
        </p:nvSpPr>
        <p:spPr bwMode="auto">
          <a:xfrm>
            <a:off x="6601883" y="1956157"/>
            <a:ext cx="2221534" cy="136295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D2D2D2"/>
          </a:solidFill>
          <a:ln w="28575">
            <a:solidFill>
              <a:srgbClr val="002050"/>
            </a:solidFill>
          </a:ln>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pic>
        <p:nvPicPr>
          <p:cNvPr id="201" name="Picture 10">
            <a:extLst>
              <a:ext uri="{FF2B5EF4-FFF2-40B4-BE49-F238E27FC236}">
                <a16:creationId xmlns:a16="http://schemas.microsoft.com/office/drawing/2014/main" id="{40996B1F-596A-47E6-999C-EC96765B5B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1611" y="1901629"/>
            <a:ext cx="655542" cy="684720"/>
          </a:xfrm>
          <a:prstGeom prst="rect">
            <a:avLst/>
          </a:prstGeom>
        </p:spPr>
      </p:pic>
      <p:sp>
        <p:nvSpPr>
          <p:cNvPr id="202" name="TextBox 25">
            <a:extLst>
              <a:ext uri="{FF2B5EF4-FFF2-40B4-BE49-F238E27FC236}">
                <a16:creationId xmlns:a16="http://schemas.microsoft.com/office/drawing/2014/main" id="{67C7E436-C8B7-4EE9-8E95-DCC69ECD675A}"/>
              </a:ext>
            </a:extLst>
          </p:cNvPr>
          <p:cNvSpPr txBox="1"/>
          <p:nvPr/>
        </p:nvSpPr>
        <p:spPr>
          <a:xfrm>
            <a:off x="6621743" y="2531818"/>
            <a:ext cx="1484281" cy="611720"/>
          </a:xfrm>
          <a:prstGeom prst="rect">
            <a:avLst/>
          </a:prstGeom>
          <a:noFill/>
        </p:spPr>
        <p:txBody>
          <a:bodyPr wrap="square" rtlCol="0">
            <a:spAutoFit/>
          </a:bodyPr>
          <a:lstStyle/>
          <a:p>
            <a:pPr algn="ctr" fontAlgn="base">
              <a:spcBef>
                <a:spcPct val="0"/>
              </a:spcBef>
              <a:defRPr/>
            </a:pPr>
            <a:r>
              <a:rPr lang="en-US" sz="1049" cap="all">
                <a:gradFill>
                  <a:gsLst>
                    <a:gs pos="2917">
                      <a:srgbClr val="505050"/>
                    </a:gs>
                    <a:gs pos="30000">
                      <a:srgbClr val="505050"/>
                    </a:gs>
                  </a:gsLst>
                  <a:lin ang="5400000" scaled="0"/>
                </a:gradFill>
                <a:ea typeface="Segoe UI" pitchFamily="34" charset="0"/>
                <a:cs typeface="Segoe UI Semibold" panose="020B0702040204020203" pitchFamily="34" charset="0"/>
              </a:rPr>
              <a:t>Your</a:t>
            </a:r>
            <a:r>
              <a:rPr lang="en-US" sz="1000" kern="0" cap="all"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 </a:t>
            </a:r>
            <a:r>
              <a:rPr lang="en-US" sz="104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AZURE AD</a:t>
            </a:r>
            <a:endParaRPr lang="en-US" sz="900" cap="all">
              <a:gradFill>
                <a:gsLst>
                  <a:gs pos="2917">
                    <a:srgbClr val="505050"/>
                  </a:gs>
                  <a:gs pos="30000">
                    <a:srgbClr val="505050"/>
                  </a:gs>
                </a:gsLst>
                <a:lin ang="5400000" scaled="0"/>
              </a:gradFill>
              <a:ea typeface="Segoe UI" pitchFamily="34" charset="0"/>
              <a:cs typeface="Segoe UI Semibold" panose="020B0702040204020203" pitchFamily="34" charset="0"/>
            </a:endParaRPr>
          </a:p>
          <a:p>
            <a:pPr algn="ctr" fontAlgn="base">
              <a:spcBef>
                <a:spcPct val="0"/>
              </a:spcBef>
              <a:defRPr/>
            </a:pPr>
            <a:r>
              <a:rPr lang="en-US" sz="1049" cap="all">
                <a:gradFill>
                  <a:gsLst>
                    <a:gs pos="2917">
                      <a:srgbClr val="505050"/>
                    </a:gs>
                    <a:gs pos="30000">
                      <a:srgbClr val="505050"/>
                    </a:gs>
                  </a:gsLst>
                  <a:lin ang="5400000" scaled="0"/>
                </a:gradFill>
                <a:ea typeface="Segoe UI" pitchFamily="34" charset="0"/>
                <a:cs typeface="Segoe UI Semibold" panose="020B0702040204020203" pitchFamily="34" charset="0"/>
              </a:rPr>
              <a:t>TENANT</a:t>
            </a:r>
            <a:endParaRPr lang="en-US" sz="119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a:p>
            <a:pPr algn="ctr" fontAlgn="base">
              <a:spcBef>
                <a:spcPct val="0"/>
              </a:spcBef>
              <a:defRPr/>
            </a:pPr>
            <a:endParaRPr lang="en-US" sz="119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15" name="Groupe 214">
            <a:extLst>
              <a:ext uri="{FF2B5EF4-FFF2-40B4-BE49-F238E27FC236}">
                <a16:creationId xmlns:a16="http://schemas.microsoft.com/office/drawing/2014/main" id="{7C6536CA-E62E-4A3E-96C5-5BAF36CE3569}"/>
              </a:ext>
            </a:extLst>
          </p:cNvPr>
          <p:cNvGrpSpPr/>
          <p:nvPr/>
        </p:nvGrpSpPr>
        <p:grpSpPr>
          <a:xfrm>
            <a:off x="9175913" y="5446589"/>
            <a:ext cx="920952" cy="852352"/>
            <a:chOff x="7914891" y="4822025"/>
            <a:chExt cx="2209916" cy="1588286"/>
          </a:xfrm>
        </p:grpSpPr>
        <p:sp>
          <p:nvSpPr>
            <p:cNvPr id="230" name="Freeform 6">
              <a:extLst>
                <a:ext uri="{FF2B5EF4-FFF2-40B4-BE49-F238E27FC236}">
                  <a16:creationId xmlns:a16="http://schemas.microsoft.com/office/drawing/2014/main" id="{5D08DAD9-32AA-480C-AA9D-722084FED87B}"/>
                </a:ext>
              </a:extLst>
            </p:cNvPr>
            <p:cNvSpPr>
              <a:spLocks noEditPoints="1"/>
            </p:cNvSpPr>
            <p:nvPr/>
          </p:nvSpPr>
          <p:spPr bwMode="auto">
            <a:xfrm>
              <a:off x="9706506" y="5133391"/>
              <a:ext cx="418301" cy="1276920"/>
            </a:xfrm>
            <a:custGeom>
              <a:avLst/>
              <a:gdLst>
                <a:gd name="T0" fmla="*/ 133 w 133"/>
                <a:gd name="T1" fmla="*/ 406 h 406"/>
                <a:gd name="T2" fmla="*/ 0 w 133"/>
                <a:gd name="T3" fmla="*/ 0 h 406"/>
                <a:gd name="T4" fmla="*/ 69 w 133"/>
                <a:gd name="T5" fmla="*/ 35 h 406"/>
                <a:gd name="T6" fmla="*/ 104 w 133"/>
                <a:gd name="T7" fmla="*/ 69 h 406"/>
                <a:gd name="T8" fmla="*/ 69 w 133"/>
                <a:gd name="T9" fmla="*/ 35 h 406"/>
                <a:gd name="T10" fmla="*/ 104 w 133"/>
                <a:gd name="T11" fmla="*/ 139 h 406"/>
                <a:gd name="T12" fmla="*/ 69 w 133"/>
                <a:gd name="T13" fmla="*/ 168 h 406"/>
                <a:gd name="T14" fmla="*/ 69 w 133"/>
                <a:gd name="T15" fmla="*/ 192 h 406"/>
                <a:gd name="T16" fmla="*/ 104 w 133"/>
                <a:gd name="T17" fmla="*/ 227 h 406"/>
                <a:gd name="T18" fmla="*/ 69 w 133"/>
                <a:gd name="T19" fmla="*/ 192 h 406"/>
                <a:gd name="T20" fmla="*/ 58 w 133"/>
                <a:gd name="T21" fmla="*/ 82 h 406"/>
                <a:gd name="T22" fmla="*/ 24 w 133"/>
                <a:gd name="T23" fmla="*/ 117 h 406"/>
                <a:gd name="T24" fmla="*/ 24 w 133"/>
                <a:gd name="T25" fmla="*/ 238 h 406"/>
                <a:gd name="T26" fmla="*/ 58 w 133"/>
                <a:gd name="T27" fmla="*/ 272 h 406"/>
                <a:gd name="T28" fmla="*/ 24 w 133"/>
                <a:gd name="T29" fmla="*/ 238 h 406"/>
                <a:gd name="T30" fmla="*/ 24 w 133"/>
                <a:gd name="T31" fmla="*/ 331 h 406"/>
                <a:gd name="T32" fmla="*/ 58 w 133"/>
                <a:gd name="T33" fmla="*/ 296 h 406"/>
                <a:gd name="T34" fmla="*/ 58 w 133"/>
                <a:gd name="T35" fmla="*/ 227 h 406"/>
                <a:gd name="T36" fmla="*/ 24 w 133"/>
                <a:gd name="T37" fmla="*/ 192 h 406"/>
                <a:gd name="T38" fmla="*/ 58 w 133"/>
                <a:gd name="T39" fmla="*/ 227 h 406"/>
                <a:gd name="T40" fmla="*/ 24 w 133"/>
                <a:gd name="T41" fmla="*/ 168 h 406"/>
                <a:gd name="T42" fmla="*/ 58 w 133"/>
                <a:gd name="T43" fmla="*/ 139 h 406"/>
                <a:gd name="T44" fmla="*/ 58 w 133"/>
                <a:gd name="T45" fmla="*/ 69 h 406"/>
                <a:gd name="T46" fmla="*/ 24 w 133"/>
                <a:gd name="T47" fmla="*/ 35 h 406"/>
                <a:gd name="T48" fmla="*/ 58 w 133"/>
                <a:gd name="T49" fmla="*/ 69 h 406"/>
                <a:gd name="T50" fmla="*/ 69 w 133"/>
                <a:gd name="T51" fmla="*/ 331 h 406"/>
                <a:gd name="T52" fmla="*/ 104 w 133"/>
                <a:gd name="T53" fmla="*/ 296 h 406"/>
                <a:gd name="T54" fmla="*/ 104 w 133"/>
                <a:gd name="T55" fmla="*/ 272 h 406"/>
                <a:gd name="T56" fmla="*/ 69 w 133"/>
                <a:gd name="T57" fmla="*/ 238 h 406"/>
                <a:gd name="T58" fmla="*/ 104 w 133"/>
                <a:gd name="T59" fmla="*/ 272 h 406"/>
                <a:gd name="T60" fmla="*/ 69 w 133"/>
                <a:gd name="T61" fmla="*/ 117 h 406"/>
                <a:gd name="T62" fmla="*/ 104 w 133"/>
                <a:gd name="T63" fmla="*/ 8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406">
                  <a:moveTo>
                    <a:pt x="0" y="406"/>
                  </a:moveTo>
                  <a:lnTo>
                    <a:pt x="133" y="406"/>
                  </a:lnTo>
                  <a:lnTo>
                    <a:pt x="133" y="0"/>
                  </a:lnTo>
                  <a:lnTo>
                    <a:pt x="0" y="0"/>
                  </a:lnTo>
                  <a:lnTo>
                    <a:pt x="0" y="406"/>
                  </a:lnTo>
                  <a:close/>
                  <a:moveTo>
                    <a:pt x="69" y="35"/>
                  </a:moveTo>
                  <a:lnTo>
                    <a:pt x="104" y="35"/>
                  </a:lnTo>
                  <a:lnTo>
                    <a:pt x="104" y="69"/>
                  </a:lnTo>
                  <a:lnTo>
                    <a:pt x="69" y="69"/>
                  </a:lnTo>
                  <a:lnTo>
                    <a:pt x="69" y="35"/>
                  </a:lnTo>
                  <a:close/>
                  <a:moveTo>
                    <a:pt x="69" y="139"/>
                  </a:moveTo>
                  <a:lnTo>
                    <a:pt x="104" y="139"/>
                  </a:lnTo>
                  <a:lnTo>
                    <a:pt x="104" y="168"/>
                  </a:lnTo>
                  <a:lnTo>
                    <a:pt x="69" y="168"/>
                  </a:lnTo>
                  <a:lnTo>
                    <a:pt x="69" y="139"/>
                  </a:lnTo>
                  <a:close/>
                  <a:moveTo>
                    <a:pt x="69" y="192"/>
                  </a:moveTo>
                  <a:lnTo>
                    <a:pt x="104" y="192"/>
                  </a:lnTo>
                  <a:lnTo>
                    <a:pt x="104" y="227"/>
                  </a:lnTo>
                  <a:lnTo>
                    <a:pt x="69" y="227"/>
                  </a:lnTo>
                  <a:lnTo>
                    <a:pt x="69" y="192"/>
                  </a:lnTo>
                  <a:close/>
                  <a:moveTo>
                    <a:pt x="24" y="82"/>
                  </a:moveTo>
                  <a:lnTo>
                    <a:pt x="58" y="82"/>
                  </a:lnTo>
                  <a:lnTo>
                    <a:pt x="58" y="117"/>
                  </a:lnTo>
                  <a:lnTo>
                    <a:pt x="24" y="117"/>
                  </a:lnTo>
                  <a:lnTo>
                    <a:pt x="24" y="82"/>
                  </a:lnTo>
                  <a:close/>
                  <a:moveTo>
                    <a:pt x="24" y="238"/>
                  </a:moveTo>
                  <a:lnTo>
                    <a:pt x="58" y="238"/>
                  </a:lnTo>
                  <a:lnTo>
                    <a:pt x="58" y="272"/>
                  </a:lnTo>
                  <a:lnTo>
                    <a:pt x="24" y="272"/>
                  </a:lnTo>
                  <a:lnTo>
                    <a:pt x="24" y="238"/>
                  </a:lnTo>
                  <a:close/>
                  <a:moveTo>
                    <a:pt x="58" y="331"/>
                  </a:moveTo>
                  <a:lnTo>
                    <a:pt x="24" y="331"/>
                  </a:lnTo>
                  <a:lnTo>
                    <a:pt x="24" y="296"/>
                  </a:lnTo>
                  <a:lnTo>
                    <a:pt x="58" y="296"/>
                  </a:lnTo>
                  <a:lnTo>
                    <a:pt x="58" y="331"/>
                  </a:lnTo>
                  <a:close/>
                  <a:moveTo>
                    <a:pt x="58" y="227"/>
                  </a:moveTo>
                  <a:lnTo>
                    <a:pt x="24" y="227"/>
                  </a:lnTo>
                  <a:lnTo>
                    <a:pt x="24" y="192"/>
                  </a:lnTo>
                  <a:lnTo>
                    <a:pt x="58" y="192"/>
                  </a:lnTo>
                  <a:lnTo>
                    <a:pt x="58" y="227"/>
                  </a:lnTo>
                  <a:close/>
                  <a:moveTo>
                    <a:pt x="58" y="168"/>
                  </a:moveTo>
                  <a:lnTo>
                    <a:pt x="24" y="168"/>
                  </a:lnTo>
                  <a:lnTo>
                    <a:pt x="24" y="139"/>
                  </a:lnTo>
                  <a:lnTo>
                    <a:pt x="58" y="139"/>
                  </a:lnTo>
                  <a:lnTo>
                    <a:pt x="58" y="168"/>
                  </a:lnTo>
                  <a:close/>
                  <a:moveTo>
                    <a:pt x="58" y="69"/>
                  </a:moveTo>
                  <a:lnTo>
                    <a:pt x="24" y="69"/>
                  </a:lnTo>
                  <a:lnTo>
                    <a:pt x="24" y="35"/>
                  </a:lnTo>
                  <a:lnTo>
                    <a:pt x="58" y="35"/>
                  </a:lnTo>
                  <a:lnTo>
                    <a:pt x="58" y="69"/>
                  </a:lnTo>
                  <a:close/>
                  <a:moveTo>
                    <a:pt x="104" y="331"/>
                  </a:moveTo>
                  <a:lnTo>
                    <a:pt x="69" y="331"/>
                  </a:lnTo>
                  <a:lnTo>
                    <a:pt x="69" y="296"/>
                  </a:lnTo>
                  <a:lnTo>
                    <a:pt x="104" y="296"/>
                  </a:lnTo>
                  <a:lnTo>
                    <a:pt x="104" y="331"/>
                  </a:lnTo>
                  <a:close/>
                  <a:moveTo>
                    <a:pt x="104" y="272"/>
                  </a:moveTo>
                  <a:lnTo>
                    <a:pt x="69" y="272"/>
                  </a:lnTo>
                  <a:lnTo>
                    <a:pt x="69" y="238"/>
                  </a:lnTo>
                  <a:lnTo>
                    <a:pt x="104" y="238"/>
                  </a:lnTo>
                  <a:lnTo>
                    <a:pt x="104" y="272"/>
                  </a:lnTo>
                  <a:close/>
                  <a:moveTo>
                    <a:pt x="104" y="117"/>
                  </a:moveTo>
                  <a:lnTo>
                    <a:pt x="69" y="117"/>
                  </a:lnTo>
                  <a:lnTo>
                    <a:pt x="69" y="82"/>
                  </a:lnTo>
                  <a:lnTo>
                    <a:pt x="104" y="82"/>
                  </a:lnTo>
                  <a:lnTo>
                    <a:pt x="104" y="117"/>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231" name="Freeform 7">
              <a:extLst>
                <a:ext uri="{FF2B5EF4-FFF2-40B4-BE49-F238E27FC236}">
                  <a16:creationId xmlns:a16="http://schemas.microsoft.com/office/drawing/2014/main" id="{748765C9-9352-47BB-AF0E-C99D903D92A1}"/>
                </a:ext>
              </a:extLst>
            </p:cNvPr>
            <p:cNvSpPr>
              <a:spLocks noEditPoints="1"/>
            </p:cNvSpPr>
            <p:nvPr/>
          </p:nvSpPr>
          <p:spPr bwMode="auto">
            <a:xfrm>
              <a:off x="9250455" y="5627176"/>
              <a:ext cx="399431" cy="783135"/>
            </a:xfrm>
            <a:custGeom>
              <a:avLst/>
              <a:gdLst>
                <a:gd name="T0" fmla="*/ 0 w 127"/>
                <a:gd name="T1" fmla="*/ 249 h 249"/>
                <a:gd name="T2" fmla="*/ 127 w 127"/>
                <a:gd name="T3" fmla="*/ 249 h 249"/>
                <a:gd name="T4" fmla="*/ 127 w 127"/>
                <a:gd name="T5" fmla="*/ 0 h 249"/>
                <a:gd name="T6" fmla="*/ 0 w 127"/>
                <a:gd name="T7" fmla="*/ 0 h 249"/>
                <a:gd name="T8" fmla="*/ 0 w 127"/>
                <a:gd name="T9" fmla="*/ 249 h 249"/>
                <a:gd name="T10" fmla="*/ 52 w 127"/>
                <a:gd name="T11" fmla="*/ 64 h 249"/>
                <a:gd name="T12" fmla="*/ 22 w 127"/>
                <a:gd name="T13" fmla="*/ 64 h 249"/>
                <a:gd name="T14" fmla="*/ 22 w 127"/>
                <a:gd name="T15" fmla="*/ 35 h 249"/>
                <a:gd name="T16" fmla="*/ 52 w 127"/>
                <a:gd name="T17" fmla="*/ 35 h 249"/>
                <a:gd name="T18" fmla="*/ 52 w 127"/>
                <a:gd name="T19" fmla="*/ 64 h 249"/>
                <a:gd name="T20" fmla="*/ 110 w 127"/>
                <a:gd name="T21" fmla="*/ 115 h 249"/>
                <a:gd name="T22" fmla="*/ 75 w 127"/>
                <a:gd name="T23" fmla="*/ 115 h 249"/>
                <a:gd name="T24" fmla="*/ 75 w 127"/>
                <a:gd name="T25" fmla="*/ 81 h 249"/>
                <a:gd name="T26" fmla="*/ 110 w 127"/>
                <a:gd name="T27" fmla="*/ 81 h 249"/>
                <a:gd name="T28" fmla="*/ 110 w 127"/>
                <a:gd name="T29" fmla="*/ 115 h 249"/>
                <a:gd name="T30" fmla="*/ 75 w 127"/>
                <a:gd name="T31" fmla="*/ 139 h 249"/>
                <a:gd name="T32" fmla="*/ 110 w 127"/>
                <a:gd name="T33" fmla="*/ 139 h 249"/>
                <a:gd name="T34" fmla="*/ 110 w 127"/>
                <a:gd name="T35" fmla="*/ 168 h 249"/>
                <a:gd name="T36" fmla="*/ 75 w 127"/>
                <a:gd name="T37" fmla="*/ 168 h 249"/>
                <a:gd name="T38" fmla="*/ 75 w 127"/>
                <a:gd name="T39" fmla="*/ 139 h 249"/>
                <a:gd name="T40" fmla="*/ 75 w 127"/>
                <a:gd name="T41" fmla="*/ 35 h 249"/>
                <a:gd name="T42" fmla="*/ 110 w 127"/>
                <a:gd name="T43" fmla="*/ 35 h 249"/>
                <a:gd name="T44" fmla="*/ 110 w 127"/>
                <a:gd name="T45" fmla="*/ 64 h 249"/>
                <a:gd name="T46" fmla="*/ 75 w 127"/>
                <a:gd name="T47" fmla="*/ 64 h 249"/>
                <a:gd name="T48" fmla="*/ 75 w 127"/>
                <a:gd name="T49" fmla="*/ 35 h 249"/>
                <a:gd name="T50" fmla="*/ 22 w 127"/>
                <a:gd name="T51" fmla="*/ 139 h 249"/>
                <a:gd name="T52" fmla="*/ 52 w 127"/>
                <a:gd name="T53" fmla="*/ 139 h 249"/>
                <a:gd name="T54" fmla="*/ 52 w 127"/>
                <a:gd name="T55" fmla="*/ 168 h 249"/>
                <a:gd name="T56" fmla="*/ 22 w 127"/>
                <a:gd name="T57" fmla="*/ 168 h 249"/>
                <a:gd name="T58" fmla="*/ 22 w 127"/>
                <a:gd name="T59" fmla="*/ 139 h 249"/>
                <a:gd name="T60" fmla="*/ 22 w 127"/>
                <a:gd name="T61" fmla="*/ 81 h 249"/>
                <a:gd name="T62" fmla="*/ 52 w 127"/>
                <a:gd name="T63" fmla="*/ 81 h 249"/>
                <a:gd name="T64" fmla="*/ 52 w 127"/>
                <a:gd name="T65" fmla="*/ 115 h 249"/>
                <a:gd name="T66" fmla="*/ 22 w 127"/>
                <a:gd name="T67" fmla="*/ 115 h 249"/>
                <a:gd name="T68" fmla="*/ 22 w 127"/>
                <a:gd name="T69" fmla="*/ 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 h="249">
                  <a:moveTo>
                    <a:pt x="0" y="249"/>
                  </a:moveTo>
                  <a:lnTo>
                    <a:pt x="127" y="249"/>
                  </a:lnTo>
                  <a:lnTo>
                    <a:pt x="127" y="0"/>
                  </a:lnTo>
                  <a:lnTo>
                    <a:pt x="0" y="0"/>
                  </a:lnTo>
                  <a:lnTo>
                    <a:pt x="0" y="249"/>
                  </a:lnTo>
                  <a:close/>
                  <a:moveTo>
                    <a:pt x="52" y="64"/>
                  </a:moveTo>
                  <a:lnTo>
                    <a:pt x="22" y="64"/>
                  </a:lnTo>
                  <a:lnTo>
                    <a:pt x="22" y="35"/>
                  </a:lnTo>
                  <a:lnTo>
                    <a:pt x="52" y="35"/>
                  </a:lnTo>
                  <a:lnTo>
                    <a:pt x="52" y="64"/>
                  </a:lnTo>
                  <a:close/>
                  <a:moveTo>
                    <a:pt x="110" y="115"/>
                  </a:moveTo>
                  <a:lnTo>
                    <a:pt x="75" y="115"/>
                  </a:lnTo>
                  <a:lnTo>
                    <a:pt x="75" y="81"/>
                  </a:lnTo>
                  <a:lnTo>
                    <a:pt x="110" y="81"/>
                  </a:lnTo>
                  <a:lnTo>
                    <a:pt x="110" y="115"/>
                  </a:lnTo>
                  <a:close/>
                  <a:moveTo>
                    <a:pt x="75" y="139"/>
                  </a:moveTo>
                  <a:lnTo>
                    <a:pt x="110" y="139"/>
                  </a:lnTo>
                  <a:lnTo>
                    <a:pt x="110" y="168"/>
                  </a:lnTo>
                  <a:lnTo>
                    <a:pt x="75" y="168"/>
                  </a:lnTo>
                  <a:lnTo>
                    <a:pt x="75" y="139"/>
                  </a:lnTo>
                  <a:close/>
                  <a:moveTo>
                    <a:pt x="75" y="35"/>
                  </a:moveTo>
                  <a:lnTo>
                    <a:pt x="110" y="35"/>
                  </a:lnTo>
                  <a:lnTo>
                    <a:pt x="110" y="64"/>
                  </a:lnTo>
                  <a:lnTo>
                    <a:pt x="75" y="64"/>
                  </a:lnTo>
                  <a:lnTo>
                    <a:pt x="75" y="35"/>
                  </a:lnTo>
                  <a:close/>
                  <a:moveTo>
                    <a:pt x="22" y="139"/>
                  </a:moveTo>
                  <a:lnTo>
                    <a:pt x="52" y="139"/>
                  </a:lnTo>
                  <a:lnTo>
                    <a:pt x="52" y="168"/>
                  </a:lnTo>
                  <a:lnTo>
                    <a:pt x="22" y="168"/>
                  </a:lnTo>
                  <a:lnTo>
                    <a:pt x="22" y="139"/>
                  </a:lnTo>
                  <a:close/>
                  <a:moveTo>
                    <a:pt x="22" y="81"/>
                  </a:moveTo>
                  <a:lnTo>
                    <a:pt x="52" y="81"/>
                  </a:lnTo>
                  <a:lnTo>
                    <a:pt x="52" y="115"/>
                  </a:lnTo>
                  <a:lnTo>
                    <a:pt x="22" y="115"/>
                  </a:lnTo>
                  <a:lnTo>
                    <a:pt x="22" y="81"/>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232" name="Freeform 8">
              <a:extLst>
                <a:ext uri="{FF2B5EF4-FFF2-40B4-BE49-F238E27FC236}">
                  <a16:creationId xmlns:a16="http://schemas.microsoft.com/office/drawing/2014/main" id="{C1205DFE-5B38-4729-A10C-919F11717BEE}"/>
                </a:ext>
              </a:extLst>
            </p:cNvPr>
            <p:cNvSpPr>
              <a:spLocks noEditPoints="1"/>
            </p:cNvSpPr>
            <p:nvPr/>
          </p:nvSpPr>
          <p:spPr bwMode="auto">
            <a:xfrm>
              <a:off x="8864716" y="4822025"/>
              <a:ext cx="345963" cy="1588286"/>
            </a:xfrm>
            <a:custGeom>
              <a:avLst/>
              <a:gdLst>
                <a:gd name="T0" fmla="*/ 0 w 110"/>
                <a:gd name="T1" fmla="*/ 128 h 505"/>
                <a:gd name="T2" fmla="*/ 0 w 110"/>
                <a:gd name="T3" fmla="*/ 505 h 505"/>
                <a:gd name="T4" fmla="*/ 110 w 110"/>
                <a:gd name="T5" fmla="*/ 505 h 505"/>
                <a:gd name="T6" fmla="*/ 110 w 110"/>
                <a:gd name="T7" fmla="*/ 128 h 505"/>
                <a:gd name="T8" fmla="*/ 93 w 110"/>
                <a:gd name="T9" fmla="*/ 128 h 505"/>
                <a:gd name="T10" fmla="*/ 93 w 110"/>
                <a:gd name="T11" fmla="*/ 82 h 505"/>
                <a:gd name="T12" fmla="*/ 69 w 110"/>
                <a:gd name="T13" fmla="*/ 82 h 505"/>
                <a:gd name="T14" fmla="*/ 69 w 110"/>
                <a:gd name="T15" fmla="*/ 40 h 505"/>
                <a:gd name="T16" fmla="*/ 58 w 110"/>
                <a:gd name="T17" fmla="*/ 40 h 505"/>
                <a:gd name="T18" fmla="*/ 58 w 110"/>
                <a:gd name="T19" fmla="*/ 0 h 505"/>
                <a:gd name="T20" fmla="*/ 46 w 110"/>
                <a:gd name="T21" fmla="*/ 0 h 505"/>
                <a:gd name="T22" fmla="*/ 46 w 110"/>
                <a:gd name="T23" fmla="*/ 40 h 505"/>
                <a:gd name="T24" fmla="*/ 35 w 110"/>
                <a:gd name="T25" fmla="*/ 40 h 505"/>
                <a:gd name="T26" fmla="*/ 35 w 110"/>
                <a:gd name="T27" fmla="*/ 82 h 505"/>
                <a:gd name="T28" fmla="*/ 11 w 110"/>
                <a:gd name="T29" fmla="*/ 82 h 505"/>
                <a:gd name="T30" fmla="*/ 11 w 110"/>
                <a:gd name="T31" fmla="*/ 128 h 505"/>
                <a:gd name="T32" fmla="*/ 0 w 110"/>
                <a:gd name="T33" fmla="*/ 128 h 505"/>
                <a:gd name="T34" fmla="*/ 58 w 110"/>
                <a:gd name="T35" fmla="*/ 256 h 505"/>
                <a:gd name="T36" fmla="*/ 93 w 110"/>
                <a:gd name="T37" fmla="*/ 256 h 505"/>
                <a:gd name="T38" fmla="*/ 93 w 110"/>
                <a:gd name="T39" fmla="*/ 291 h 505"/>
                <a:gd name="T40" fmla="*/ 58 w 110"/>
                <a:gd name="T41" fmla="*/ 291 h 505"/>
                <a:gd name="T42" fmla="*/ 58 w 110"/>
                <a:gd name="T43" fmla="*/ 256 h 505"/>
                <a:gd name="T44" fmla="*/ 58 w 110"/>
                <a:gd name="T45" fmla="*/ 152 h 505"/>
                <a:gd name="T46" fmla="*/ 93 w 110"/>
                <a:gd name="T47" fmla="*/ 152 h 505"/>
                <a:gd name="T48" fmla="*/ 93 w 110"/>
                <a:gd name="T49" fmla="*/ 187 h 505"/>
                <a:gd name="T50" fmla="*/ 58 w 110"/>
                <a:gd name="T51" fmla="*/ 187 h 505"/>
                <a:gd name="T52" fmla="*/ 58 w 110"/>
                <a:gd name="T53" fmla="*/ 152 h 505"/>
                <a:gd name="T54" fmla="*/ 11 w 110"/>
                <a:gd name="T55" fmla="*/ 203 h 505"/>
                <a:gd name="T56" fmla="*/ 46 w 110"/>
                <a:gd name="T57" fmla="*/ 203 h 505"/>
                <a:gd name="T58" fmla="*/ 46 w 110"/>
                <a:gd name="T59" fmla="*/ 238 h 505"/>
                <a:gd name="T60" fmla="*/ 11 w 110"/>
                <a:gd name="T61" fmla="*/ 238 h 505"/>
                <a:gd name="T62" fmla="*/ 11 w 110"/>
                <a:gd name="T63" fmla="*/ 20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505">
                  <a:moveTo>
                    <a:pt x="0" y="128"/>
                  </a:moveTo>
                  <a:lnTo>
                    <a:pt x="0" y="505"/>
                  </a:lnTo>
                  <a:lnTo>
                    <a:pt x="110" y="505"/>
                  </a:lnTo>
                  <a:lnTo>
                    <a:pt x="110" y="128"/>
                  </a:lnTo>
                  <a:lnTo>
                    <a:pt x="93" y="128"/>
                  </a:lnTo>
                  <a:lnTo>
                    <a:pt x="93" y="82"/>
                  </a:lnTo>
                  <a:lnTo>
                    <a:pt x="69" y="82"/>
                  </a:lnTo>
                  <a:lnTo>
                    <a:pt x="69" y="40"/>
                  </a:lnTo>
                  <a:lnTo>
                    <a:pt x="58" y="40"/>
                  </a:lnTo>
                  <a:lnTo>
                    <a:pt x="58" y="0"/>
                  </a:lnTo>
                  <a:lnTo>
                    <a:pt x="46" y="0"/>
                  </a:lnTo>
                  <a:lnTo>
                    <a:pt x="46" y="40"/>
                  </a:lnTo>
                  <a:lnTo>
                    <a:pt x="35" y="40"/>
                  </a:lnTo>
                  <a:lnTo>
                    <a:pt x="35" y="82"/>
                  </a:lnTo>
                  <a:lnTo>
                    <a:pt x="11" y="82"/>
                  </a:lnTo>
                  <a:lnTo>
                    <a:pt x="11" y="128"/>
                  </a:lnTo>
                  <a:lnTo>
                    <a:pt x="0" y="128"/>
                  </a:lnTo>
                  <a:close/>
                  <a:moveTo>
                    <a:pt x="58" y="256"/>
                  </a:moveTo>
                  <a:lnTo>
                    <a:pt x="93" y="256"/>
                  </a:lnTo>
                  <a:lnTo>
                    <a:pt x="93" y="291"/>
                  </a:lnTo>
                  <a:lnTo>
                    <a:pt x="58" y="291"/>
                  </a:lnTo>
                  <a:lnTo>
                    <a:pt x="58" y="256"/>
                  </a:lnTo>
                  <a:close/>
                  <a:moveTo>
                    <a:pt x="58" y="152"/>
                  </a:moveTo>
                  <a:lnTo>
                    <a:pt x="93" y="152"/>
                  </a:lnTo>
                  <a:lnTo>
                    <a:pt x="93" y="187"/>
                  </a:lnTo>
                  <a:lnTo>
                    <a:pt x="58" y="187"/>
                  </a:lnTo>
                  <a:lnTo>
                    <a:pt x="58" y="152"/>
                  </a:lnTo>
                  <a:close/>
                  <a:moveTo>
                    <a:pt x="11" y="203"/>
                  </a:moveTo>
                  <a:lnTo>
                    <a:pt x="46" y="203"/>
                  </a:lnTo>
                  <a:lnTo>
                    <a:pt x="46" y="238"/>
                  </a:lnTo>
                  <a:lnTo>
                    <a:pt x="11" y="238"/>
                  </a:lnTo>
                  <a:lnTo>
                    <a:pt x="11" y="203"/>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233" name="Freeform 9">
              <a:extLst>
                <a:ext uri="{FF2B5EF4-FFF2-40B4-BE49-F238E27FC236}">
                  <a16:creationId xmlns:a16="http://schemas.microsoft.com/office/drawing/2014/main" id="{43B7DF5D-398A-429A-880A-EE69F9F0C088}"/>
                </a:ext>
              </a:extLst>
            </p:cNvPr>
            <p:cNvSpPr>
              <a:spLocks noEditPoints="1"/>
            </p:cNvSpPr>
            <p:nvPr/>
          </p:nvSpPr>
          <p:spPr bwMode="auto">
            <a:xfrm>
              <a:off x="8386658" y="5350405"/>
              <a:ext cx="402575" cy="1059906"/>
            </a:xfrm>
            <a:custGeom>
              <a:avLst/>
              <a:gdLst>
                <a:gd name="T0" fmla="*/ 0 w 128"/>
                <a:gd name="T1" fmla="*/ 337 h 337"/>
                <a:gd name="T2" fmla="*/ 128 w 128"/>
                <a:gd name="T3" fmla="*/ 337 h 337"/>
                <a:gd name="T4" fmla="*/ 128 w 128"/>
                <a:gd name="T5" fmla="*/ 0 h 337"/>
                <a:gd name="T6" fmla="*/ 0 w 128"/>
                <a:gd name="T7" fmla="*/ 0 h 337"/>
                <a:gd name="T8" fmla="*/ 0 w 128"/>
                <a:gd name="T9" fmla="*/ 337 h 337"/>
                <a:gd name="T10" fmla="*/ 59 w 128"/>
                <a:gd name="T11" fmla="*/ 70 h 337"/>
                <a:gd name="T12" fmla="*/ 18 w 128"/>
                <a:gd name="T13" fmla="*/ 70 h 337"/>
                <a:gd name="T14" fmla="*/ 18 w 128"/>
                <a:gd name="T15" fmla="*/ 35 h 337"/>
                <a:gd name="T16" fmla="*/ 59 w 128"/>
                <a:gd name="T17" fmla="*/ 35 h 337"/>
                <a:gd name="T18" fmla="*/ 59 w 128"/>
                <a:gd name="T19" fmla="*/ 70 h 337"/>
                <a:gd name="T20" fmla="*/ 112 w 128"/>
                <a:gd name="T21" fmla="*/ 267 h 337"/>
                <a:gd name="T22" fmla="*/ 82 w 128"/>
                <a:gd name="T23" fmla="*/ 267 h 337"/>
                <a:gd name="T24" fmla="*/ 82 w 128"/>
                <a:gd name="T25" fmla="*/ 233 h 337"/>
                <a:gd name="T26" fmla="*/ 112 w 128"/>
                <a:gd name="T27" fmla="*/ 233 h 337"/>
                <a:gd name="T28" fmla="*/ 112 w 128"/>
                <a:gd name="T29" fmla="*/ 267 h 337"/>
                <a:gd name="T30" fmla="*/ 82 w 128"/>
                <a:gd name="T31" fmla="*/ 139 h 337"/>
                <a:gd name="T32" fmla="*/ 112 w 128"/>
                <a:gd name="T33" fmla="*/ 139 h 337"/>
                <a:gd name="T34" fmla="*/ 112 w 128"/>
                <a:gd name="T35" fmla="*/ 169 h 337"/>
                <a:gd name="T36" fmla="*/ 82 w 128"/>
                <a:gd name="T37" fmla="*/ 169 h 337"/>
                <a:gd name="T38" fmla="*/ 82 w 128"/>
                <a:gd name="T39" fmla="*/ 139 h 337"/>
                <a:gd name="T40" fmla="*/ 82 w 128"/>
                <a:gd name="T41" fmla="*/ 35 h 337"/>
                <a:gd name="T42" fmla="*/ 112 w 128"/>
                <a:gd name="T43" fmla="*/ 35 h 337"/>
                <a:gd name="T44" fmla="*/ 112 w 128"/>
                <a:gd name="T45" fmla="*/ 70 h 337"/>
                <a:gd name="T46" fmla="*/ 82 w 128"/>
                <a:gd name="T47" fmla="*/ 70 h 337"/>
                <a:gd name="T48" fmla="*/ 82 w 128"/>
                <a:gd name="T49" fmla="*/ 35 h 337"/>
                <a:gd name="T50" fmla="*/ 18 w 128"/>
                <a:gd name="T51" fmla="*/ 187 h 337"/>
                <a:gd name="T52" fmla="*/ 59 w 128"/>
                <a:gd name="T53" fmla="*/ 187 h 337"/>
                <a:gd name="T54" fmla="*/ 59 w 128"/>
                <a:gd name="T55" fmla="*/ 214 h 337"/>
                <a:gd name="T56" fmla="*/ 18 w 128"/>
                <a:gd name="T57" fmla="*/ 214 h 337"/>
                <a:gd name="T58" fmla="*/ 18 w 128"/>
                <a:gd name="T59" fmla="*/ 187 h 337"/>
                <a:gd name="T60" fmla="*/ 18 w 128"/>
                <a:gd name="T61" fmla="*/ 88 h 337"/>
                <a:gd name="T62" fmla="*/ 59 w 128"/>
                <a:gd name="T63" fmla="*/ 88 h 337"/>
                <a:gd name="T64" fmla="*/ 59 w 128"/>
                <a:gd name="T65" fmla="*/ 123 h 337"/>
                <a:gd name="T66" fmla="*/ 18 w 128"/>
                <a:gd name="T67" fmla="*/ 123 h 337"/>
                <a:gd name="T68" fmla="*/ 18 w 128"/>
                <a:gd name="T69" fmla="*/ 8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337">
                  <a:moveTo>
                    <a:pt x="0" y="337"/>
                  </a:moveTo>
                  <a:lnTo>
                    <a:pt x="128" y="337"/>
                  </a:lnTo>
                  <a:lnTo>
                    <a:pt x="128" y="0"/>
                  </a:lnTo>
                  <a:lnTo>
                    <a:pt x="0" y="0"/>
                  </a:lnTo>
                  <a:lnTo>
                    <a:pt x="0" y="337"/>
                  </a:lnTo>
                  <a:close/>
                  <a:moveTo>
                    <a:pt x="59" y="70"/>
                  </a:moveTo>
                  <a:lnTo>
                    <a:pt x="18" y="70"/>
                  </a:lnTo>
                  <a:lnTo>
                    <a:pt x="18" y="35"/>
                  </a:lnTo>
                  <a:lnTo>
                    <a:pt x="59" y="35"/>
                  </a:lnTo>
                  <a:lnTo>
                    <a:pt x="59" y="70"/>
                  </a:lnTo>
                  <a:close/>
                  <a:moveTo>
                    <a:pt x="112" y="267"/>
                  </a:moveTo>
                  <a:lnTo>
                    <a:pt x="82" y="267"/>
                  </a:lnTo>
                  <a:lnTo>
                    <a:pt x="82" y="233"/>
                  </a:lnTo>
                  <a:lnTo>
                    <a:pt x="112" y="233"/>
                  </a:lnTo>
                  <a:lnTo>
                    <a:pt x="112" y="267"/>
                  </a:lnTo>
                  <a:close/>
                  <a:moveTo>
                    <a:pt x="82" y="139"/>
                  </a:moveTo>
                  <a:lnTo>
                    <a:pt x="112" y="139"/>
                  </a:lnTo>
                  <a:lnTo>
                    <a:pt x="112" y="169"/>
                  </a:lnTo>
                  <a:lnTo>
                    <a:pt x="82" y="169"/>
                  </a:lnTo>
                  <a:lnTo>
                    <a:pt x="82" y="139"/>
                  </a:lnTo>
                  <a:close/>
                  <a:moveTo>
                    <a:pt x="82" y="35"/>
                  </a:moveTo>
                  <a:lnTo>
                    <a:pt x="112" y="35"/>
                  </a:lnTo>
                  <a:lnTo>
                    <a:pt x="112" y="70"/>
                  </a:lnTo>
                  <a:lnTo>
                    <a:pt x="82" y="70"/>
                  </a:lnTo>
                  <a:lnTo>
                    <a:pt x="82" y="35"/>
                  </a:lnTo>
                  <a:close/>
                  <a:moveTo>
                    <a:pt x="18" y="187"/>
                  </a:moveTo>
                  <a:lnTo>
                    <a:pt x="59" y="187"/>
                  </a:lnTo>
                  <a:lnTo>
                    <a:pt x="59" y="214"/>
                  </a:lnTo>
                  <a:lnTo>
                    <a:pt x="18" y="214"/>
                  </a:lnTo>
                  <a:lnTo>
                    <a:pt x="18" y="187"/>
                  </a:lnTo>
                  <a:close/>
                  <a:moveTo>
                    <a:pt x="18" y="88"/>
                  </a:moveTo>
                  <a:lnTo>
                    <a:pt x="59" y="88"/>
                  </a:lnTo>
                  <a:lnTo>
                    <a:pt x="59" y="123"/>
                  </a:lnTo>
                  <a:lnTo>
                    <a:pt x="18" y="123"/>
                  </a:lnTo>
                  <a:lnTo>
                    <a:pt x="18" y="88"/>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sp>
          <p:nvSpPr>
            <p:cNvPr id="234" name="Freeform 10">
              <a:extLst>
                <a:ext uri="{FF2B5EF4-FFF2-40B4-BE49-F238E27FC236}">
                  <a16:creationId xmlns:a16="http://schemas.microsoft.com/office/drawing/2014/main" id="{32E58110-B8A7-4502-9DFF-2FB8B634CC0F}"/>
                </a:ext>
              </a:extLst>
            </p:cNvPr>
            <p:cNvSpPr>
              <a:spLocks noEditPoints="1"/>
            </p:cNvSpPr>
            <p:nvPr/>
          </p:nvSpPr>
          <p:spPr bwMode="auto">
            <a:xfrm>
              <a:off x="7914891" y="4988716"/>
              <a:ext cx="421446" cy="1421595"/>
            </a:xfrm>
            <a:custGeom>
              <a:avLst/>
              <a:gdLst>
                <a:gd name="T0" fmla="*/ 71 w 134"/>
                <a:gd name="T1" fmla="*/ 0 h 452"/>
                <a:gd name="T2" fmla="*/ 44 w 134"/>
                <a:gd name="T3" fmla="*/ 46 h 452"/>
                <a:gd name="T4" fmla="*/ 17 w 134"/>
                <a:gd name="T5" fmla="*/ 46 h 452"/>
                <a:gd name="T6" fmla="*/ 17 w 134"/>
                <a:gd name="T7" fmla="*/ 81 h 452"/>
                <a:gd name="T8" fmla="*/ 0 w 134"/>
                <a:gd name="T9" fmla="*/ 81 h 452"/>
                <a:gd name="T10" fmla="*/ 0 w 134"/>
                <a:gd name="T11" fmla="*/ 452 h 452"/>
                <a:gd name="T12" fmla="*/ 134 w 134"/>
                <a:gd name="T13" fmla="*/ 452 h 452"/>
                <a:gd name="T14" fmla="*/ 134 w 134"/>
                <a:gd name="T15" fmla="*/ 0 h 452"/>
                <a:gd name="T16" fmla="*/ 71 w 134"/>
                <a:gd name="T17" fmla="*/ 0 h 452"/>
                <a:gd name="T18" fmla="*/ 64 w 134"/>
                <a:gd name="T19" fmla="*/ 185 h 452"/>
                <a:gd name="T20" fmla="*/ 24 w 134"/>
                <a:gd name="T21" fmla="*/ 185 h 452"/>
                <a:gd name="T22" fmla="*/ 24 w 134"/>
                <a:gd name="T23" fmla="*/ 150 h 452"/>
                <a:gd name="T24" fmla="*/ 64 w 134"/>
                <a:gd name="T25" fmla="*/ 150 h 452"/>
                <a:gd name="T26" fmla="*/ 64 w 134"/>
                <a:gd name="T27" fmla="*/ 185 h 452"/>
                <a:gd name="T28" fmla="*/ 110 w 134"/>
                <a:gd name="T29" fmla="*/ 388 h 452"/>
                <a:gd name="T30" fmla="*/ 70 w 134"/>
                <a:gd name="T31" fmla="*/ 388 h 452"/>
                <a:gd name="T32" fmla="*/ 70 w 134"/>
                <a:gd name="T33" fmla="*/ 359 h 452"/>
                <a:gd name="T34" fmla="*/ 110 w 134"/>
                <a:gd name="T35" fmla="*/ 359 h 452"/>
                <a:gd name="T36" fmla="*/ 110 w 134"/>
                <a:gd name="T37" fmla="*/ 388 h 452"/>
                <a:gd name="T38" fmla="*/ 70 w 134"/>
                <a:gd name="T39" fmla="*/ 254 h 452"/>
                <a:gd name="T40" fmla="*/ 110 w 134"/>
                <a:gd name="T41" fmla="*/ 254 h 452"/>
                <a:gd name="T42" fmla="*/ 110 w 134"/>
                <a:gd name="T43" fmla="*/ 284 h 452"/>
                <a:gd name="T44" fmla="*/ 70 w 134"/>
                <a:gd name="T45" fmla="*/ 284 h 452"/>
                <a:gd name="T46" fmla="*/ 70 w 134"/>
                <a:gd name="T47" fmla="*/ 254 h 452"/>
                <a:gd name="T48" fmla="*/ 70 w 134"/>
                <a:gd name="T49" fmla="*/ 150 h 452"/>
                <a:gd name="T50" fmla="*/ 110 w 134"/>
                <a:gd name="T51" fmla="*/ 150 h 452"/>
                <a:gd name="T52" fmla="*/ 110 w 134"/>
                <a:gd name="T53" fmla="*/ 185 h 452"/>
                <a:gd name="T54" fmla="*/ 70 w 134"/>
                <a:gd name="T55" fmla="*/ 185 h 452"/>
                <a:gd name="T56" fmla="*/ 70 w 134"/>
                <a:gd name="T57" fmla="*/ 150 h 452"/>
                <a:gd name="T58" fmla="*/ 70 w 134"/>
                <a:gd name="T59" fmla="*/ 203 h 452"/>
                <a:gd name="T60" fmla="*/ 110 w 134"/>
                <a:gd name="T61" fmla="*/ 203 h 452"/>
                <a:gd name="T62" fmla="*/ 110 w 134"/>
                <a:gd name="T63" fmla="*/ 238 h 452"/>
                <a:gd name="T64" fmla="*/ 70 w 134"/>
                <a:gd name="T65" fmla="*/ 238 h 452"/>
                <a:gd name="T66" fmla="*/ 70 w 134"/>
                <a:gd name="T67" fmla="*/ 203 h 452"/>
                <a:gd name="T68" fmla="*/ 24 w 134"/>
                <a:gd name="T69" fmla="*/ 307 h 452"/>
                <a:gd name="T70" fmla="*/ 64 w 134"/>
                <a:gd name="T71" fmla="*/ 307 h 452"/>
                <a:gd name="T72" fmla="*/ 64 w 134"/>
                <a:gd name="T73" fmla="*/ 342 h 452"/>
                <a:gd name="T74" fmla="*/ 24 w 134"/>
                <a:gd name="T75" fmla="*/ 342 h 452"/>
                <a:gd name="T76" fmla="*/ 24 w 134"/>
                <a:gd name="T77" fmla="*/ 307 h 452"/>
                <a:gd name="T78" fmla="*/ 24 w 134"/>
                <a:gd name="T79" fmla="*/ 203 h 452"/>
                <a:gd name="T80" fmla="*/ 64 w 134"/>
                <a:gd name="T81" fmla="*/ 203 h 452"/>
                <a:gd name="T82" fmla="*/ 64 w 134"/>
                <a:gd name="T83" fmla="*/ 238 h 452"/>
                <a:gd name="T84" fmla="*/ 24 w 134"/>
                <a:gd name="T85" fmla="*/ 238 h 452"/>
                <a:gd name="T86" fmla="*/ 24 w 134"/>
                <a:gd name="T87" fmla="*/ 203 h 452"/>
                <a:gd name="T88" fmla="*/ 24 w 134"/>
                <a:gd name="T89" fmla="*/ 254 h 452"/>
                <a:gd name="T90" fmla="*/ 64 w 134"/>
                <a:gd name="T91" fmla="*/ 254 h 452"/>
                <a:gd name="T92" fmla="*/ 64 w 134"/>
                <a:gd name="T93" fmla="*/ 284 h 452"/>
                <a:gd name="T94" fmla="*/ 24 w 134"/>
                <a:gd name="T95" fmla="*/ 284 h 452"/>
                <a:gd name="T96" fmla="*/ 24 w 134"/>
                <a:gd name="T97" fmla="*/ 25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4" h="452">
                  <a:moveTo>
                    <a:pt x="71" y="0"/>
                  </a:moveTo>
                  <a:lnTo>
                    <a:pt x="44" y="46"/>
                  </a:lnTo>
                  <a:lnTo>
                    <a:pt x="17" y="46"/>
                  </a:lnTo>
                  <a:lnTo>
                    <a:pt x="17" y="81"/>
                  </a:lnTo>
                  <a:lnTo>
                    <a:pt x="0" y="81"/>
                  </a:lnTo>
                  <a:lnTo>
                    <a:pt x="0" y="452"/>
                  </a:lnTo>
                  <a:lnTo>
                    <a:pt x="134" y="452"/>
                  </a:lnTo>
                  <a:lnTo>
                    <a:pt x="134" y="0"/>
                  </a:lnTo>
                  <a:lnTo>
                    <a:pt x="71" y="0"/>
                  </a:lnTo>
                  <a:close/>
                  <a:moveTo>
                    <a:pt x="64" y="185"/>
                  </a:moveTo>
                  <a:lnTo>
                    <a:pt x="24" y="185"/>
                  </a:lnTo>
                  <a:lnTo>
                    <a:pt x="24" y="150"/>
                  </a:lnTo>
                  <a:lnTo>
                    <a:pt x="64" y="150"/>
                  </a:lnTo>
                  <a:lnTo>
                    <a:pt x="64" y="185"/>
                  </a:lnTo>
                  <a:close/>
                  <a:moveTo>
                    <a:pt x="110" y="388"/>
                  </a:moveTo>
                  <a:lnTo>
                    <a:pt x="70" y="388"/>
                  </a:lnTo>
                  <a:lnTo>
                    <a:pt x="70" y="359"/>
                  </a:lnTo>
                  <a:lnTo>
                    <a:pt x="110" y="359"/>
                  </a:lnTo>
                  <a:lnTo>
                    <a:pt x="110" y="388"/>
                  </a:lnTo>
                  <a:close/>
                  <a:moveTo>
                    <a:pt x="70" y="254"/>
                  </a:moveTo>
                  <a:lnTo>
                    <a:pt x="110" y="254"/>
                  </a:lnTo>
                  <a:lnTo>
                    <a:pt x="110" y="284"/>
                  </a:lnTo>
                  <a:lnTo>
                    <a:pt x="70" y="284"/>
                  </a:lnTo>
                  <a:lnTo>
                    <a:pt x="70" y="254"/>
                  </a:lnTo>
                  <a:close/>
                  <a:moveTo>
                    <a:pt x="70" y="150"/>
                  </a:moveTo>
                  <a:lnTo>
                    <a:pt x="110" y="150"/>
                  </a:lnTo>
                  <a:lnTo>
                    <a:pt x="110" y="185"/>
                  </a:lnTo>
                  <a:lnTo>
                    <a:pt x="70" y="185"/>
                  </a:lnTo>
                  <a:lnTo>
                    <a:pt x="70" y="150"/>
                  </a:lnTo>
                  <a:close/>
                  <a:moveTo>
                    <a:pt x="70" y="203"/>
                  </a:moveTo>
                  <a:lnTo>
                    <a:pt x="110" y="203"/>
                  </a:lnTo>
                  <a:lnTo>
                    <a:pt x="110" y="238"/>
                  </a:lnTo>
                  <a:lnTo>
                    <a:pt x="70" y="238"/>
                  </a:lnTo>
                  <a:lnTo>
                    <a:pt x="70" y="203"/>
                  </a:lnTo>
                  <a:close/>
                  <a:moveTo>
                    <a:pt x="24" y="307"/>
                  </a:moveTo>
                  <a:lnTo>
                    <a:pt x="64" y="307"/>
                  </a:lnTo>
                  <a:lnTo>
                    <a:pt x="64" y="342"/>
                  </a:lnTo>
                  <a:lnTo>
                    <a:pt x="24" y="342"/>
                  </a:lnTo>
                  <a:lnTo>
                    <a:pt x="24" y="307"/>
                  </a:lnTo>
                  <a:close/>
                  <a:moveTo>
                    <a:pt x="24" y="203"/>
                  </a:moveTo>
                  <a:lnTo>
                    <a:pt x="64" y="203"/>
                  </a:lnTo>
                  <a:lnTo>
                    <a:pt x="64" y="238"/>
                  </a:lnTo>
                  <a:lnTo>
                    <a:pt x="24" y="238"/>
                  </a:lnTo>
                  <a:lnTo>
                    <a:pt x="24" y="203"/>
                  </a:lnTo>
                  <a:close/>
                  <a:moveTo>
                    <a:pt x="24" y="254"/>
                  </a:moveTo>
                  <a:lnTo>
                    <a:pt x="64" y="254"/>
                  </a:lnTo>
                  <a:lnTo>
                    <a:pt x="64" y="284"/>
                  </a:lnTo>
                  <a:lnTo>
                    <a:pt x="24" y="284"/>
                  </a:lnTo>
                  <a:lnTo>
                    <a:pt x="24" y="254"/>
                  </a:lnTo>
                  <a:close/>
                </a:path>
              </a:pathLst>
            </a:custGeom>
            <a:solidFill>
              <a:srgbClr val="D2D2D2">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grpSp>
      <p:sp>
        <p:nvSpPr>
          <p:cNvPr id="216" name="Oval 19">
            <a:extLst>
              <a:ext uri="{FF2B5EF4-FFF2-40B4-BE49-F238E27FC236}">
                <a16:creationId xmlns:a16="http://schemas.microsoft.com/office/drawing/2014/main" id="{0698EB12-745D-48FB-9A7F-0C2E373C9113}"/>
              </a:ext>
            </a:extLst>
          </p:cNvPr>
          <p:cNvSpPr>
            <a:spLocks noChangeAspect="1"/>
          </p:cNvSpPr>
          <p:nvPr/>
        </p:nvSpPr>
        <p:spPr bwMode="auto">
          <a:xfrm>
            <a:off x="9494611" y="5093268"/>
            <a:ext cx="1206281" cy="1194401"/>
          </a:xfrm>
          <a:prstGeom prst="ellipse">
            <a:avLst/>
          </a:prstGeom>
          <a:solidFill>
            <a:srgbClr val="D83B01">
              <a:alpha val="41000"/>
            </a:srgbClr>
          </a:solid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Freeform 38">
            <a:extLst>
              <a:ext uri="{FF2B5EF4-FFF2-40B4-BE49-F238E27FC236}">
                <a16:creationId xmlns:a16="http://schemas.microsoft.com/office/drawing/2014/main" id="{63F16EBC-9E1C-48E5-A437-3C9C28117102}"/>
              </a:ext>
            </a:extLst>
          </p:cNvPr>
          <p:cNvSpPr>
            <a:spLocks/>
          </p:cNvSpPr>
          <p:nvPr/>
        </p:nvSpPr>
        <p:spPr bwMode="auto">
          <a:xfrm>
            <a:off x="9564914" y="1956157"/>
            <a:ext cx="2221534" cy="136295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D2D2D2"/>
          </a:solidFill>
          <a:ln w="28575">
            <a:solidFill>
              <a:srgbClr val="002050"/>
            </a:solidFill>
          </a:ln>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505050"/>
              </a:solidFill>
            </a:endParaRPr>
          </a:p>
        </p:txBody>
      </p:sp>
      <p:pic>
        <p:nvPicPr>
          <p:cNvPr id="222" name="Picture 10">
            <a:extLst>
              <a:ext uri="{FF2B5EF4-FFF2-40B4-BE49-F238E27FC236}">
                <a16:creationId xmlns:a16="http://schemas.microsoft.com/office/drawing/2014/main" id="{194DE56C-48B1-4A0B-874A-A20910E695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59528" y="1899705"/>
            <a:ext cx="655542" cy="684720"/>
          </a:xfrm>
          <a:prstGeom prst="rect">
            <a:avLst/>
          </a:prstGeom>
        </p:spPr>
      </p:pic>
      <p:sp>
        <p:nvSpPr>
          <p:cNvPr id="223" name="TextBox 25">
            <a:extLst>
              <a:ext uri="{FF2B5EF4-FFF2-40B4-BE49-F238E27FC236}">
                <a16:creationId xmlns:a16="http://schemas.microsoft.com/office/drawing/2014/main" id="{B5CF3B95-C43D-490C-A4C3-EA14B107805C}"/>
              </a:ext>
            </a:extLst>
          </p:cNvPr>
          <p:cNvSpPr txBox="1"/>
          <p:nvPr/>
        </p:nvSpPr>
        <p:spPr>
          <a:xfrm>
            <a:off x="9575246" y="2531559"/>
            <a:ext cx="1484281" cy="423508"/>
          </a:xfrm>
          <a:prstGeom prst="rect">
            <a:avLst/>
          </a:prstGeom>
          <a:noFill/>
        </p:spPr>
        <p:txBody>
          <a:bodyPr wrap="square" rtlCol="0">
            <a:spAutoFit/>
          </a:bodyPr>
          <a:lstStyle/>
          <a:p>
            <a:pPr algn="ctr" fontAlgn="base">
              <a:spcBef>
                <a:spcPct val="0"/>
              </a:spcBef>
              <a:defRPr/>
            </a:pPr>
            <a:r>
              <a:rPr lang="en-US" sz="1049" cap="all">
                <a:gradFill>
                  <a:gsLst>
                    <a:gs pos="2917">
                      <a:srgbClr val="505050"/>
                    </a:gs>
                    <a:gs pos="30000">
                      <a:srgbClr val="505050"/>
                    </a:gs>
                  </a:gsLst>
                  <a:lin ang="5400000" scaled="0"/>
                </a:gradFill>
                <a:ea typeface="Segoe UI" pitchFamily="34" charset="0"/>
                <a:cs typeface="Segoe UI Semibold" panose="020B0702040204020203" pitchFamily="34" charset="0"/>
              </a:rPr>
              <a:t>Your</a:t>
            </a:r>
            <a:r>
              <a:rPr lang="en-US" sz="1000" kern="0" cap="all"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 </a:t>
            </a:r>
            <a:r>
              <a:rPr lang="en-US" sz="104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AZURE AD</a:t>
            </a:r>
            <a:endParaRPr lang="en-US" sz="900" cap="all">
              <a:gradFill>
                <a:gsLst>
                  <a:gs pos="2917">
                    <a:srgbClr val="505050"/>
                  </a:gs>
                  <a:gs pos="30000">
                    <a:srgbClr val="505050"/>
                  </a:gs>
                </a:gsLst>
                <a:lin ang="5400000" scaled="0"/>
              </a:gradFill>
              <a:ea typeface="Segoe UI" pitchFamily="34" charset="0"/>
              <a:cs typeface="Segoe UI Semibold" panose="020B0702040204020203" pitchFamily="34" charset="0"/>
            </a:endParaRPr>
          </a:p>
          <a:p>
            <a:pPr algn="ctr" fontAlgn="base">
              <a:spcBef>
                <a:spcPct val="0"/>
              </a:spcBef>
              <a:defRPr/>
            </a:pPr>
            <a:r>
              <a:rPr lang="en-US" sz="1049" cap="all">
                <a:gradFill>
                  <a:gsLst>
                    <a:gs pos="2917">
                      <a:srgbClr val="505050"/>
                    </a:gs>
                    <a:gs pos="30000">
                      <a:srgbClr val="505050"/>
                    </a:gs>
                  </a:gsLst>
                  <a:lin ang="5400000" scaled="0"/>
                </a:gradFill>
                <a:ea typeface="Segoe UI" pitchFamily="34" charset="0"/>
                <a:cs typeface="Segoe UI Semibold" panose="020B0702040204020203" pitchFamily="34" charset="0"/>
              </a:rPr>
              <a:t>TENANT</a:t>
            </a:r>
            <a:endParaRPr lang="en-US" sz="119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27" name="Freeform: Shape 154">
            <a:extLst>
              <a:ext uri="{FF2B5EF4-FFF2-40B4-BE49-F238E27FC236}">
                <a16:creationId xmlns:a16="http://schemas.microsoft.com/office/drawing/2014/main" id="{3E618582-C6DC-42F2-825C-22DCB86026EC}"/>
              </a:ext>
            </a:extLst>
          </p:cNvPr>
          <p:cNvSpPr>
            <a:spLocks noChangeAspect="1"/>
          </p:cNvSpPr>
          <p:nvPr/>
        </p:nvSpPr>
        <p:spPr bwMode="auto">
          <a:xfrm>
            <a:off x="7003342" y="2937178"/>
            <a:ext cx="276802" cy="31538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2"/>
          </a:solidFill>
          <a:ln w="8255">
            <a:solidFill>
              <a:srgbClr val="D2D2D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29" name="Freeform: Shape 156">
            <a:extLst>
              <a:ext uri="{FF2B5EF4-FFF2-40B4-BE49-F238E27FC236}">
                <a16:creationId xmlns:a16="http://schemas.microsoft.com/office/drawing/2014/main" id="{ABB74412-BEF7-4216-8A4D-679D12AFA16B}"/>
              </a:ext>
            </a:extLst>
          </p:cNvPr>
          <p:cNvSpPr>
            <a:spLocks noChangeAspect="1"/>
          </p:cNvSpPr>
          <p:nvPr/>
        </p:nvSpPr>
        <p:spPr bwMode="auto">
          <a:xfrm>
            <a:off x="9959352" y="2937177"/>
            <a:ext cx="276802" cy="31538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rgbClr val="865FC5"/>
          </a:solidFill>
          <a:ln w="8255">
            <a:solidFill>
              <a:srgbClr val="D2D2D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7" name="Rectangle 6">
            <a:extLst>
              <a:ext uri="{FF2B5EF4-FFF2-40B4-BE49-F238E27FC236}">
                <a16:creationId xmlns:a16="http://schemas.microsoft.com/office/drawing/2014/main" id="{E0D8D417-F9AE-494A-8455-F1C230185BD3}"/>
              </a:ext>
            </a:extLst>
          </p:cNvPr>
          <p:cNvSpPr/>
          <p:nvPr/>
        </p:nvSpPr>
        <p:spPr>
          <a:xfrm>
            <a:off x="2800981" y="5019027"/>
            <a:ext cx="823564" cy="470593"/>
          </a:xfrm>
          <a:prstGeom prst="rect">
            <a:avLst/>
          </a:prstGeom>
        </p:spPr>
        <p:txBody>
          <a:bodyPr wrap="square">
            <a:spAutoFit/>
          </a:bodyPr>
          <a:lstStyle/>
          <a:p>
            <a:pPr algn="r" fontAlgn="base">
              <a:spcBef>
                <a:spcPct val="0"/>
              </a:spcBef>
              <a:defRPr/>
            </a:pPr>
            <a:r>
              <a:rPr lang="en-US" sz="1199">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Local Identity</a:t>
            </a:r>
          </a:p>
        </p:txBody>
      </p:sp>
      <p:sp>
        <p:nvSpPr>
          <p:cNvPr id="237" name="Rectangle 236">
            <a:extLst>
              <a:ext uri="{FF2B5EF4-FFF2-40B4-BE49-F238E27FC236}">
                <a16:creationId xmlns:a16="http://schemas.microsoft.com/office/drawing/2014/main" id="{C3BB65A3-EF50-4CE2-A7EC-B3A1344BC52C}"/>
              </a:ext>
            </a:extLst>
          </p:cNvPr>
          <p:cNvSpPr/>
          <p:nvPr/>
        </p:nvSpPr>
        <p:spPr bwMode="auto">
          <a:xfrm rot="10800000" flipH="1">
            <a:off x="7034068" y="5052780"/>
            <a:ext cx="199532" cy="60960"/>
          </a:xfrm>
          <a:prstGeom prst="rect">
            <a:avLst/>
          </a:prstGeom>
          <a:solidFill>
            <a:srgbClr val="D83B01"/>
          </a:solidFill>
          <a:ln w="10795" cap="flat" cmpd="sng" algn="ctr">
            <a:solidFill>
              <a:srgbClr val="D83B0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cap="all">
              <a:gradFill>
                <a:gsLst>
                  <a:gs pos="0">
                    <a:srgbClr val="FFFFFF"/>
                  </a:gs>
                  <a:gs pos="100000">
                    <a:srgbClr val="FFFFFF"/>
                  </a:gs>
                </a:gsLst>
                <a:lin ang="5400000" scaled="0"/>
              </a:gradFill>
              <a:latin typeface="Segoe UI"/>
            </a:endParaRPr>
          </a:p>
        </p:txBody>
      </p:sp>
      <p:cxnSp>
        <p:nvCxnSpPr>
          <p:cNvPr id="238" name="Straight Arrow Connector 296">
            <a:extLst>
              <a:ext uri="{FF2B5EF4-FFF2-40B4-BE49-F238E27FC236}">
                <a16:creationId xmlns:a16="http://schemas.microsoft.com/office/drawing/2014/main" id="{A4E4498F-045A-436A-940F-50F507234434}"/>
              </a:ext>
            </a:extLst>
          </p:cNvPr>
          <p:cNvCxnSpPr>
            <a:cxnSpLocks/>
            <a:stCxn id="237" idx="2"/>
            <a:endCxn id="239" idx="0"/>
          </p:cNvCxnSpPr>
          <p:nvPr/>
        </p:nvCxnSpPr>
        <p:spPr>
          <a:xfrm flipV="1">
            <a:off x="7133834" y="3400340"/>
            <a:ext cx="0" cy="1652441"/>
          </a:xfrm>
          <a:prstGeom prst="straightConnector1">
            <a:avLst/>
          </a:prstGeom>
          <a:noFill/>
          <a:ln w="22225" cap="rnd" cmpd="sng" algn="ctr">
            <a:solidFill>
              <a:srgbClr val="D83B01"/>
            </a:solidFill>
            <a:prstDash val="sysDot"/>
            <a:headEnd type="none" w="med" len="med"/>
            <a:tailEnd type="arrow" w="med" len="med"/>
          </a:ln>
          <a:effectLst/>
        </p:spPr>
      </p:cxnSp>
      <p:sp>
        <p:nvSpPr>
          <p:cNvPr id="239" name="Rectangle 238">
            <a:extLst>
              <a:ext uri="{FF2B5EF4-FFF2-40B4-BE49-F238E27FC236}">
                <a16:creationId xmlns:a16="http://schemas.microsoft.com/office/drawing/2014/main" id="{B5FAD7DE-A919-435E-A1F1-D1004B1703C2}"/>
              </a:ext>
            </a:extLst>
          </p:cNvPr>
          <p:cNvSpPr/>
          <p:nvPr/>
        </p:nvSpPr>
        <p:spPr bwMode="auto">
          <a:xfrm rot="10800000" flipH="1">
            <a:off x="7034068" y="3339379"/>
            <a:ext cx="199532" cy="60960"/>
          </a:xfrm>
          <a:prstGeom prst="rect">
            <a:avLst/>
          </a:prstGeom>
          <a:solidFill>
            <a:srgbClr val="D83B01"/>
          </a:solidFill>
          <a:ln w="10795" cap="flat" cmpd="sng" algn="ctr">
            <a:solidFill>
              <a:srgbClr val="D83B0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cap="all">
              <a:gradFill>
                <a:gsLst>
                  <a:gs pos="0">
                    <a:srgbClr val="FFFFFF"/>
                  </a:gs>
                  <a:gs pos="100000">
                    <a:srgbClr val="FFFFFF"/>
                  </a:gs>
                </a:gsLst>
                <a:lin ang="5400000" scaled="0"/>
              </a:gradFill>
              <a:latin typeface="Segoe UI"/>
            </a:endParaRPr>
          </a:p>
        </p:txBody>
      </p:sp>
      <p:sp>
        <p:nvSpPr>
          <p:cNvPr id="240" name="Rectangle 239">
            <a:extLst>
              <a:ext uri="{FF2B5EF4-FFF2-40B4-BE49-F238E27FC236}">
                <a16:creationId xmlns:a16="http://schemas.microsoft.com/office/drawing/2014/main" id="{6DA7E75D-437C-42FB-90C7-C71CA714A3E9}"/>
              </a:ext>
            </a:extLst>
          </p:cNvPr>
          <p:cNvSpPr/>
          <p:nvPr/>
        </p:nvSpPr>
        <p:spPr bwMode="auto">
          <a:xfrm rot="10800000" flipH="1">
            <a:off x="9991893" y="5036025"/>
            <a:ext cx="199532" cy="60960"/>
          </a:xfrm>
          <a:prstGeom prst="rect">
            <a:avLst/>
          </a:prstGeom>
          <a:solidFill>
            <a:srgbClr val="D83B01"/>
          </a:solidFill>
          <a:ln w="10795" cap="flat" cmpd="sng" algn="ctr">
            <a:solidFill>
              <a:srgbClr val="D83B0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cap="all">
              <a:gradFill>
                <a:gsLst>
                  <a:gs pos="0">
                    <a:srgbClr val="FFFFFF"/>
                  </a:gs>
                  <a:gs pos="100000">
                    <a:srgbClr val="FFFFFF"/>
                  </a:gs>
                </a:gsLst>
                <a:lin ang="5400000" scaled="0"/>
              </a:gradFill>
              <a:latin typeface="Segoe UI"/>
            </a:endParaRPr>
          </a:p>
        </p:txBody>
      </p:sp>
      <p:cxnSp>
        <p:nvCxnSpPr>
          <p:cNvPr id="241" name="Straight Arrow Connector 296">
            <a:extLst>
              <a:ext uri="{FF2B5EF4-FFF2-40B4-BE49-F238E27FC236}">
                <a16:creationId xmlns:a16="http://schemas.microsoft.com/office/drawing/2014/main" id="{92C766A4-DC46-4B76-843C-357C48F13A7E}"/>
              </a:ext>
            </a:extLst>
          </p:cNvPr>
          <p:cNvCxnSpPr>
            <a:cxnSpLocks/>
            <a:stCxn id="240" idx="2"/>
            <a:endCxn id="242" idx="0"/>
          </p:cNvCxnSpPr>
          <p:nvPr/>
        </p:nvCxnSpPr>
        <p:spPr>
          <a:xfrm flipV="1">
            <a:off x="10091659" y="3383583"/>
            <a:ext cx="0" cy="1652441"/>
          </a:xfrm>
          <a:prstGeom prst="straightConnector1">
            <a:avLst/>
          </a:prstGeom>
          <a:noFill/>
          <a:ln w="22225" cap="rnd" cmpd="sng" algn="ctr">
            <a:solidFill>
              <a:srgbClr val="D83B01"/>
            </a:solidFill>
            <a:prstDash val="sysDot"/>
            <a:headEnd type="none" w="med" len="med"/>
            <a:tailEnd type="arrow" w="med" len="med"/>
          </a:ln>
          <a:effectLst/>
        </p:spPr>
      </p:cxnSp>
      <p:sp>
        <p:nvSpPr>
          <p:cNvPr id="242" name="Rectangle 241">
            <a:extLst>
              <a:ext uri="{FF2B5EF4-FFF2-40B4-BE49-F238E27FC236}">
                <a16:creationId xmlns:a16="http://schemas.microsoft.com/office/drawing/2014/main" id="{94841E7C-B24A-441D-82BD-2D77D0C2064C}"/>
              </a:ext>
            </a:extLst>
          </p:cNvPr>
          <p:cNvSpPr/>
          <p:nvPr/>
        </p:nvSpPr>
        <p:spPr bwMode="auto">
          <a:xfrm rot="10800000" flipH="1">
            <a:off x="9991893" y="3322623"/>
            <a:ext cx="199532" cy="60960"/>
          </a:xfrm>
          <a:prstGeom prst="rect">
            <a:avLst/>
          </a:prstGeom>
          <a:solidFill>
            <a:srgbClr val="D83B01"/>
          </a:solidFill>
          <a:ln w="10795" cap="flat" cmpd="sng" algn="ctr">
            <a:solidFill>
              <a:srgbClr val="D83B0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cap="all">
              <a:gradFill>
                <a:gsLst>
                  <a:gs pos="0">
                    <a:srgbClr val="FFFFFF"/>
                  </a:gs>
                  <a:gs pos="100000">
                    <a:srgbClr val="FFFFFF"/>
                  </a:gs>
                </a:gsLst>
                <a:lin ang="5400000" scaled="0"/>
              </a:gradFill>
              <a:latin typeface="Segoe UI"/>
            </a:endParaRPr>
          </a:p>
        </p:txBody>
      </p:sp>
      <p:sp>
        <p:nvSpPr>
          <p:cNvPr id="244" name="TextBox 25">
            <a:extLst>
              <a:ext uri="{FF2B5EF4-FFF2-40B4-BE49-F238E27FC236}">
                <a16:creationId xmlns:a16="http://schemas.microsoft.com/office/drawing/2014/main" id="{101A3FE4-4D39-4FCF-AD79-EEE0F970B46D}"/>
              </a:ext>
            </a:extLst>
          </p:cNvPr>
          <p:cNvSpPr txBox="1"/>
          <p:nvPr/>
        </p:nvSpPr>
        <p:spPr>
          <a:xfrm>
            <a:off x="6429243" y="5564928"/>
            <a:ext cx="1412865" cy="423639"/>
          </a:xfrm>
          <a:prstGeom prst="rect">
            <a:avLst/>
          </a:prstGeom>
          <a:noFill/>
        </p:spPr>
        <p:txBody>
          <a:bodyPr wrap="square" rtlCol="0">
            <a:spAutoFit/>
          </a:bodyPr>
          <a:lstStyle/>
          <a:p>
            <a:pPr algn="ctr" fontAlgn="base">
              <a:spcBef>
                <a:spcPct val="0"/>
              </a:spcBef>
              <a:defRPr/>
            </a:pPr>
            <a:r>
              <a:rPr lang="en-US" sz="1000" cap="all">
                <a:gradFill>
                  <a:gsLst>
                    <a:gs pos="2917">
                      <a:srgbClr val="505050"/>
                    </a:gs>
                    <a:gs pos="30000">
                      <a:srgbClr val="505050"/>
                    </a:gs>
                  </a:gsLst>
                  <a:lin ang="5400000" scaled="0"/>
                </a:gradFill>
                <a:ea typeface="Segoe UI" pitchFamily="34" charset="0"/>
                <a:cs typeface="Segoe UI Semibold" panose="020B0702040204020203" pitchFamily="34" charset="0"/>
              </a:rPr>
              <a:t>Your on-premises</a:t>
            </a:r>
            <a:r>
              <a:rPr lang="en-US" sz="900"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 </a:t>
            </a:r>
            <a:endParaRPr lang="en-US" sz="109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a:p>
            <a:pPr algn="ctr" fontAlgn="base">
              <a:spcBef>
                <a:spcPct val="0"/>
              </a:spcBef>
              <a:defRPr/>
            </a:pPr>
            <a:r>
              <a:rPr lang="en-US" sz="109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DIRECTORY</a:t>
            </a:r>
          </a:p>
        </p:txBody>
      </p:sp>
      <p:sp>
        <p:nvSpPr>
          <p:cNvPr id="245" name="TextBox 25">
            <a:extLst>
              <a:ext uri="{FF2B5EF4-FFF2-40B4-BE49-F238E27FC236}">
                <a16:creationId xmlns:a16="http://schemas.microsoft.com/office/drawing/2014/main" id="{4C16B16A-0462-43AF-A0A7-A22979789D07}"/>
              </a:ext>
            </a:extLst>
          </p:cNvPr>
          <p:cNvSpPr txBox="1"/>
          <p:nvPr/>
        </p:nvSpPr>
        <p:spPr>
          <a:xfrm>
            <a:off x="9374793" y="5591156"/>
            <a:ext cx="1412865" cy="596155"/>
          </a:xfrm>
          <a:prstGeom prst="rect">
            <a:avLst/>
          </a:prstGeom>
          <a:noFill/>
        </p:spPr>
        <p:txBody>
          <a:bodyPr wrap="square" rtlCol="0">
            <a:spAutoFit/>
          </a:bodyPr>
          <a:lstStyle/>
          <a:p>
            <a:pPr algn="ctr" fontAlgn="base">
              <a:spcBef>
                <a:spcPct val="0"/>
              </a:spcBef>
              <a:defRPr/>
            </a:pPr>
            <a:r>
              <a:rPr lang="en-US" sz="1000" cap="all">
                <a:gradFill>
                  <a:gsLst>
                    <a:gs pos="2917">
                      <a:srgbClr val="505050"/>
                    </a:gs>
                    <a:gs pos="30000">
                      <a:srgbClr val="505050"/>
                    </a:gs>
                  </a:gsLst>
                  <a:lin ang="5400000" scaled="0"/>
                </a:gradFill>
                <a:ea typeface="Segoe UI" pitchFamily="34" charset="0"/>
                <a:cs typeface="Segoe UI Semibold" panose="020B0702040204020203" pitchFamily="34" charset="0"/>
              </a:rPr>
              <a:t>Your on-premises</a:t>
            </a:r>
            <a:r>
              <a:rPr lang="en-US" sz="900" kern="0" spc="98">
                <a:gradFill>
                  <a:gsLst>
                    <a:gs pos="0">
                      <a:srgbClr val="4B4B4B"/>
                    </a:gs>
                    <a:gs pos="100000">
                      <a:srgbClr val="4B4B4B"/>
                    </a:gs>
                  </a:gsLst>
                  <a:lin ang="5400000" scaled="1"/>
                </a:gradFill>
                <a:ea typeface="Segoe UI Black" panose="020B0A02040204020203" pitchFamily="34" charset="0"/>
                <a:cs typeface="Segoe UI Semibold" panose="020B0702040204020203" pitchFamily="34" charset="0"/>
              </a:rPr>
              <a:t> </a:t>
            </a:r>
          </a:p>
          <a:p>
            <a:pPr algn="ctr" fontAlgn="base">
              <a:spcBef>
                <a:spcPct val="0"/>
              </a:spcBef>
              <a:defRPr/>
            </a:pPr>
            <a:r>
              <a:rPr lang="en-US" sz="109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IDP/</a:t>
            </a:r>
          </a:p>
          <a:p>
            <a:pPr algn="ctr" fontAlgn="base">
              <a:spcBef>
                <a:spcPct val="0"/>
              </a:spcBef>
              <a:defRPr/>
            </a:pPr>
            <a:r>
              <a:rPr lang="en-US" sz="1099" b="1">
                <a:gradFill>
                  <a:gsLst>
                    <a:gs pos="2917">
                      <a:srgbClr val="505050"/>
                    </a:gs>
                    <a:gs pos="3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DIRECTORY</a:t>
            </a:r>
          </a:p>
        </p:txBody>
      </p:sp>
      <p:sp>
        <p:nvSpPr>
          <p:cNvPr id="246" name="TextBox 44">
            <a:extLst>
              <a:ext uri="{FF2B5EF4-FFF2-40B4-BE49-F238E27FC236}">
                <a16:creationId xmlns:a16="http://schemas.microsoft.com/office/drawing/2014/main" id="{843923B4-6D9B-49BA-8CCB-2CA77BC6BC0B}"/>
              </a:ext>
            </a:extLst>
          </p:cNvPr>
          <p:cNvSpPr txBox="1"/>
          <p:nvPr/>
        </p:nvSpPr>
        <p:spPr>
          <a:xfrm>
            <a:off x="617444" y="1059209"/>
            <a:ext cx="2279909" cy="357568"/>
          </a:xfrm>
          <a:prstGeom prst="rect">
            <a:avLst/>
          </a:prstGeom>
          <a:noFill/>
        </p:spPr>
        <p:txBody>
          <a:bodyPr wrap="square" lIns="93247" tIns="93247" rIns="93247" bIns="93247" rtlCol="0">
            <a:spAutoFit/>
          </a:bodyPr>
          <a:lstStyle/>
          <a:p>
            <a:pPr algn="ctr"/>
            <a:r>
              <a:rPr lang="en-US" sz="1099" b="1" cap="all">
                <a:solidFill>
                  <a:srgbClr val="0072C6"/>
                </a:solidFill>
                <a:latin typeface="Segoe UI Semibold" panose="020B0702040204020203" pitchFamily="34" charset="0"/>
                <a:ea typeface="Segoe UI" pitchFamily="34" charset="0"/>
                <a:cs typeface="Segoe UI Semibold" panose="020B0702040204020203" pitchFamily="34" charset="0"/>
              </a:rPr>
              <a:t>Cloud/ManageD</a:t>
            </a:r>
            <a:r>
              <a:rPr lang="en-US" sz="1049" cap="all" spc="-90">
                <a:solidFill>
                  <a:srgbClr val="0072C6"/>
                </a:solidFill>
              </a:rPr>
              <a:t> </a:t>
            </a:r>
            <a:r>
              <a:rPr lang="en-US" sz="1099" cap="all">
                <a:gradFill>
                  <a:gsLst>
                    <a:gs pos="2917">
                      <a:srgbClr val="505050"/>
                    </a:gs>
                    <a:gs pos="30000">
                      <a:srgbClr val="505050"/>
                    </a:gs>
                  </a:gsLst>
                  <a:lin ang="5400000" scaled="0"/>
                </a:gradFill>
                <a:ea typeface="Segoe UI" pitchFamily="34" charset="0"/>
                <a:cs typeface="Segoe UI Semibold" panose="020B0702040204020203" pitchFamily="34" charset="0"/>
              </a:rPr>
              <a:t>IdentitY</a:t>
            </a:r>
            <a:endParaRPr lang="en-US" sz="1099" cap="all">
              <a:solidFill>
                <a:srgbClr val="0072C6"/>
              </a:solidFill>
              <a:ea typeface="Segoe UI" pitchFamily="34" charset="0"/>
              <a:cs typeface="Segoe UI Semibold" panose="020B0702040204020203" pitchFamily="34" charset="0"/>
            </a:endParaRPr>
          </a:p>
        </p:txBody>
      </p:sp>
      <p:sp>
        <p:nvSpPr>
          <p:cNvPr id="247" name="TextBox 44">
            <a:extLst>
              <a:ext uri="{FF2B5EF4-FFF2-40B4-BE49-F238E27FC236}">
                <a16:creationId xmlns:a16="http://schemas.microsoft.com/office/drawing/2014/main" id="{D488C096-B177-490B-A809-44F41CA1D74F}"/>
              </a:ext>
            </a:extLst>
          </p:cNvPr>
          <p:cNvSpPr txBox="1"/>
          <p:nvPr/>
        </p:nvSpPr>
        <p:spPr>
          <a:xfrm>
            <a:off x="9494612" y="1059209"/>
            <a:ext cx="2279909" cy="357568"/>
          </a:xfrm>
          <a:prstGeom prst="rect">
            <a:avLst/>
          </a:prstGeom>
          <a:noFill/>
        </p:spPr>
        <p:txBody>
          <a:bodyPr wrap="square" lIns="93247" tIns="93247" rIns="93247" bIns="93247" rtlCol="0">
            <a:spAutoFit/>
          </a:bodyPr>
          <a:lstStyle/>
          <a:p>
            <a:pPr algn="ctr"/>
            <a:r>
              <a:rPr lang="en-US" sz="1099" b="1" cap="all">
                <a:solidFill>
                  <a:schemeClr val="accent1"/>
                </a:solidFill>
                <a:latin typeface="Segoe UI Semibold" panose="020B0702040204020203" pitchFamily="34" charset="0"/>
                <a:ea typeface="Segoe UI" pitchFamily="34" charset="0"/>
                <a:cs typeface="Segoe UI Semibold" panose="020B0702040204020203" pitchFamily="34" charset="0"/>
              </a:rPr>
              <a:t>FEDERATED</a:t>
            </a:r>
            <a:r>
              <a:rPr lang="en-US" sz="1049" cap="all">
                <a:gradFill>
                  <a:gsLst>
                    <a:gs pos="2917">
                      <a:srgbClr val="505050"/>
                    </a:gs>
                    <a:gs pos="30000">
                      <a:srgbClr val="505050"/>
                    </a:gs>
                  </a:gsLst>
                  <a:lin ang="5400000" scaled="0"/>
                </a:gradFill>
                <a:ea typeface="Segoe UI" pitchFamily="34" charset="0"/>
                <a:cs typeface="Segoe UI Semibold" panose="020B0702040204020203" pitchFamily="34" charset="0"/>
              </a:rPr>
              <a:t> IdentitY</a:t>
            </a:r>
            <a:r>
              <a:rPr lang="en-US" sz="1049" cap="all" spc="-90">
                <a:gradFill>
                  <a:gsLst>
                    <a:gs pos="3670">
                      <a:schemeClr val="tx2"/>
                    </a:gs>
                    <a:gs pos="18367">
                      <a:schemeClr val="tx2"/>
                    </a:gs>
                  </a:gsLst>
                  <a:lin ang="5400000" scaled="0"/>
                </a:gradFill>
              </a:rPr>
              <a:t> </a:t>
            </a:r>
            <a:endParaRPr lang="en-US" sz="1099" cap="all">
              <a:gradFill>
                <a:gsLst>
                  <a:gs pos="2917">
                    <a:srgbClr val="505050"/>
                  </a:gs>
                  <a:gs pos="30000">
                    <a:srgbClr val="505050"/>
                  </a:gs>
                </a:gsLst>
                <a:lin ang="5400000" scaled="0"/>
              </a:gradFill>
              <a:ea typeface="Segoe UI" pitchFamily="34" charset="0"/>
              <a:cs typeface="Segoe UI Semibold" panose="020B0702040204020203" pitchFamily="34" charset="0"/>
            </a:endParaRPr>
          </a:p>
        </p:txBody>
      </p:sp>
      <p:sp>
        <p:nvSpPr>
          <p:cNvPr id="248" name="TextBox 44">
            <a:extLst>
              <a:ext uri="{FF2B5EF4-FFF2-40B4-BE49-F238E27FC236}">
                <a16:creationId xmlns:a16="http://schemas.microsoft.com/office/drawing/2014/main" id="{40B906CD-3269-45C3-832B-DC22F164AE62}"/>
              </a:ext>
            </a:extLst>
          </p:cNvPr>
          <p:cNvSpPr txBox="1"/>
          <p:nvPr/>
        </p:nvSpPr>
        <p:spPr>
          <a:xfrm>
            <a:off x="3249850" y="1059208"/>
            <a:ext cx="3113897" cy="502088"/>
          </a:xfrm>
          <a:prstGeom prst="rect">
            <a:avLst/>
          </a:prstGeom>
          <a:noFill/>
        </p:spPr>
        <p:txBody>
          <a:bodyPr wrap="square" lIns="93247" tIns="93247" rIns="93247" bIns="93247" rtlCol="0">
            <a:spAutoFit/>
          </a:bodyPr>
          <a:lstStyle/>
          <a:p>
            <a:pPr algn="ctr"/>
            <a:r>
              <a:rPr lang="en-US" sz="1099" b="1" cap="all">
                <a:solidFill>
                  <a:schemeClr val="accent1"/>
                </a:solidFill>
                <a:latin typeface="Segoe UI Semibold" panose="020B0702040204020203" pitchFamily="34" charset="0"/>
                <a:ea typeface="Segoe UI" pitchFamily="34" charset="0"/>
                <a:cs typeface="Segoe UI Semibold" panose="020B0702040204020203" pitchFamily="34" charset="0"/>
              </a:rPr>
              <a:t>SynchroniZED </a:t>
            </a:r>
            <a:r>
              <a:rPr lang="en-US" sz="1099" cap="all">
                <a:gradFill>
                  <a:gsLst>
                    <a:gs pos="2917">
                      <a:srgbClr val="505050"/>
                    </a:gs>
                    <a:gs pos="30000">
                      <a:srgbClr val="505050"/>
                    </a:gs>
                  </a:gsLst>
                  <a:lin ang="5400000" scaled="0"/>
                </a:gradFill>
                <a:ea typeface="Segoe UI" pitchFamily="34" charset="0"/>
                <a:cs typeface="Segoe UI Semibold" panose="020B0702040204020203" pitchFamily="34" charset="0"/>
              </a:rPr>
              <a:t>IdentitY </a:t>
            </a:r>
            <a:endParaRPr lang="en-US" sz="1099" b="1" cap="all">
              <a:solidFill>
                <a:schemeClr val="accent1"/>
              </a:solidFill>
              <a:latin typeface="Segoe UI Semibold" panose="020B0702040204020203" pitchFamily="34" charset="0"/>
              <a:ea typeface="Segoe UI" pitchFamily="34" charset="0"/>
              <a:cs typeface="Segoe UI Semibold" panose="020B0702040204020203" pitchFamily="34" charset="0"/>
            </a:endParaRPr>
          </a:p>
          <a:p>
            <a:pPr algn="ctr"/>
            <a:r>
              <a:rPr lang="en-US" sz="900" cap="all">
                <a:gradFill>
                  <a:gsLst>
                    <a:gs pos="2917">
                      <a:srgbClr val="505050"/>
                    </a:gs>
                    <a:gs pos="30000">
                      <a:srgbClr val="505050"/>
                    </a:gs>
                  </a:gsLst>
                  <a:lin ang="5400000" scaled="0"/>
                </a:gradFill>
                <a:cs typeface="Segoe UI Semibold" panose="020B0702040204020203" pitchFamily="34" charset="0"/>
              </a:rPr>
              <a:t>(WITH OR WITHOUT PASSWORD synchroniZation)</a:t>
            </a:r>
            <a:endParaRPr lang="en-US" sz="900" cap="all">
              <a:gradFill>
                <a:gsLst>
                  <a:gs pos="2917">
                    <a:srgbClr val="505050"/>
                  </a:gs>
                  <a:gs pos="30000">
                    <a:srgbClr val="505050"/>
                  </a:gs>
                </a:gsLst>
                <a:lin ang="5400000" scaled="0"/>
              </a:gradFill>
              <a:ea typeface="Segoe UI" pitchFamily="34" charset="0"/>
              <a:cs typeface="Segoe UI Semibold" panose="020B0702040204020203" pitchFamily="34" charset="0"/>
            </a:endParaRPr>
          </a:p>
        </p:txBody>
      </p:sp>
      <p:sp>
        <p:nvSpPr>
          <p:cNvPr id="249" name="TextBox 44">
            <a:extLst>
              <a:ext uri="{FF2B5EF4-FFF2-40B4-BE49-F238E27FC236}">
                <a16:creationId xmlns:a16="http://schemas.microsoft.com/office/drawing/2014/main" id="{C2C2CF59-2F82-43F6-93EC-5DC137C2EAE9}"/>
              </a:ext>
            </a:extLst>
          </p:cNvPr>
          <p:cNvSpPr txBox="1"/>
          <p:nvPr/>
        </p:nvSpPr>
        <p:spPr>
          <a:xfrm>
            <a:off x="6388515" y="1059208"/>
            <a:ext cx="2652609" cy="502088"/>
          </a:xfrm>
          <a:prstGeom prst="rect">
            <a:avLst/>
          </a:prstGeom>
          <a:noFill/>
        </p:spPr>
        <p:txBody>
          <a:bodyPr wrap="square" lIns="93247" tIns="93247" rIns="93247" bIns="93247" rtlCol="0">
            <a:spAutoFit/>
          </a:bodyPr>
          <a:lstStyle/>
          <a:p>
            <a:pPr algn="ctr"/>
            <a:r>
              <a:rPr lang="en-US" sz="1099" b="1" cap="all">
                <a:solidFill>
                  <a:schemeClr val="accent1"/>
                </a:solidFill>
                <a:latin typeface="Segoe UI Semibold" panose="020B0702040204020203" pitchFamily="34" charset="0"/>
                <a:ea typeface="Segoe UI" pitchFamily="34" charset="0"/>
                <a:cs typeface="Segoe UI Semibold" panose="020B0702040204020203" pitchFamily="34" charset="0"/>
              </a:rPr>
              <a:t>SynchroniZED </a:t>
            </a:r>
            <a:r>
              <a:rPr lang="en-US" sz="1099" cap="all">
                <a:gradFill>
                  <a:gsLst>
                    <a:gs pos="2917">
                      <a:srgbClr val="505050"/>
                    </a:gs>
                    <a:gs pos="30000">
                      <a:srgbClr val="505050"/>
                    </a:gs>
                  </a:gsLst>
                  <a:lin ang="5400000" scaled="0"/>
                </a:gradFill>
                <a:ea typeface="Segoe UI" pitchFamily="34" charset="0"/>
                <a:cs typeface="Segoe UI Semibold" panose="020B0702040204020203" pitchFamily="34" charset="0"/>
              </a:rPr>
              <a:t>IdentitY </a:t>
            </a:r>
            <a:endParaRPr lang="en-US" sz="1099" b="1" cap="all">
              <a:solidFill>
                <a:schemeClr val="accent1"/>
              </a:solidFill>
              <a:latin typeface="Segoe UI Semibold" panose="020B0702040204020203" pitchFamily="34" charset="0"/>
              <a:ea typeface="Segoe UI" pitchFamily="34" charset="0"/>
              <a:cs typeface="Segoe UI Semibold" panose="020B0702040204020203" pitchFamily="34" charset="0"/>
            </a:endParaRPr>
          </a:p>
          <a:p>
            <a:pPr algn="ctr"/>
            <a:r>
              <a:rPr lang="en-US" sz="900" cap="all">
                <a:gradFill>
                  <a:gsLst>
                    <a:gs pos="2917">
                      <a:srgbClr val="505050"/>
                    </a:gs>
                    <a:gs pos="30000">
                      <a:srgbClr val="505050"/>
                    </a:gs>
                  </a:gsLst>
                  <a:lin ang="5400000" scaled="0"/>
                </a:gradFill>
                <a:cs typeface="Segoe UI Semibold" panose="020B0702040204020203" pitchFamily="34" charset="0"/>
              </a:rPr>
              <a:t>(WITH</a:t>
            </a:r>
            <a:r>
              <a:rPr lang="en-US" sz="900" b="1" cap="all">
                <a:solidFill>
                  <a:schemeClr val="accent1"/>
                </a:solidFill>
                <a:latin typeface="Segoe UI Semibold" panose="020B0702040204020203" pitchFamily="34" charset="0"/>
                <a:ea typeface="Segoe UI" pitchFamily="34" charset="0"/>
                <a:cs typeface="Segoe UI Semibold" panose="020B0702040204020203" pitchFamily="34" charset="0"/>
              </a:rPr>
              <a:t> </a:t>
            </a:r>
            <a:r>
              <a:rPr lang="en-US" sz="900" cap="all">
                <a:gradFill>
                  <a:gsLst>
                    <a:gs pos="2917">
                      <a:srgbClr val="505050"/>
                    </a:gs>
                    <a:gs pos="30000">
                      <a:srgbClr val="505050"/>
                    </a:gs>
                  </a:gsLst>
                  <a:lin ang="5400000" scaled="0"/>
                </a:gradFill>
                <a:cs typeface="Segoe UI Semibold" panose="020B0702040204020203" pitchFamily="34" charset="0"/>
              </a:rPr>
              <a:t>PASS-TRHOUGH uthentication (PTA))</a:t>
            </a:r>
            <a:endParaRPr lang="en-US" sz="1000" cap="all">
              <a:gradFill>
                <a:gsLst>
                  <a:gs pos="2917">
                    <a:srgbClr val="505050"/>
                  </a:gs>
                  <a:gs pos="30000">
                    <a:srgbClr val="505050"/>
                  </a:gs>
                </a:gsLst>
                <a:lin ang="5400000" scaled="0"/>
              </a:gradFill>
              <a:cs typeface="Segoe UI Semibold" panose="020B0702040204020203" pitchFamily="34" charset="0"/>
            </a:endParaRPr>
          </a:p>
        </p:txBody>
      </p:sp>
      <p:sp>
        <p:nvSpPr>
          <p:cNvPr id="250" name="Rectangle 249">
            <a:extLst>
              <a:ext uri="{FF2B5EF4-FFF2-40B4-BE49-F238E27FC236}">
                <a16:creationId xmlns:a16="http://schemas.microsoft.com/office/drawing/2014/main" id="{B6E3C45E-0D9E-4C66-915C-A2C5688DE18B}"/>
              </a:ext>
            </a:extLst>
          </p:cNvPr>
          <p:cNvSpPr/>
          <p:nvPr/>
        </p:nvSpPr>
        <p:spPr bwMode="auto">
          <a:xfrm>
            <a:off x="3479321" y="4315548"/>
            <a:ext cx="1371591" cy="625563"/>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049" cap="all">
                <a:solidFill>
                  <a:schemeClr val="bg1"/>
                </a:solidFill>
                <a:latin typeface="Segoe UI Semibold" panose="020B0702040204020203" pitchFamily="34" charset="0"/>
                <a:cs typeface="Segoe UI Semibold" panose="020B0702040204020203" pitchFamily="34" charset="0"/>
              </a:rPr>
              <a:t>Azure AD COnnect</a:t>
            </a:r>
          </a:p>
        </p:txBody>
      </p:sp>
      <p:sp>
        <p:nvSpPr>
          <p:cNvPr id="252" name="Rectangle 251">
            <a:extLst>
              <a:ext uri="{FF2B5EF4-FFF2-40B4-BE49-F238E27FC236}">
                <a16:creationId xmlns:a16="http://schemas.microsoft.com/office/drawing/2014/main" id="{1B9FA42D-F824-4952-898A-356019B672D9}"/>
              </a:ext>
            </a:extLst>
          </p:cNvPr>
          <p:cNvSpPr/>
          <p:nvPr/>
        </p:nvSpPr>
        <p:spPr bwMode="auto">
          <a:xfrm>
            <a:off x="3564346" y="1764173"/>
            <a:ext cx="1371591" cy="625563"/>
          </a:xfrm>
          <a:prstGeom prst="rect">
            <a:avLst/>
          </a:prstGeom>
          <a:solidFill>
            <a:schemeClr val="bg1">
              <a:lumMod val="85000"/>
            </a:schemeClr>
          </a:solidFill>
          <a:ln w="1905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049" cap="all">
                <a:gradFill>
                  <a:gsLst>
                    <a:gs pos="2917">
                      <a:srgbClr val="505050"/>
                    </a:gs>
                    <a:gs pos="30000">
                      <a:srgbClr val="505050"/>
                    </a:gs>
                  </a:gsLst>
                  <a:lin ang="5400000" scaled="0"/>
                </a:gradFill>
                <a:cs typeface="Segoe UI Semibold" panose="020B0702040204020203" pitchFamily="34" charset="0"/>
              </a:rPr>
              <a:t>Azure AD Connect HeAlth</a:t>
            </a:r>
          </a:p>
        </p:txBody>
      </p:sp>
      <p:sp>
        <p:nvSpPr>
          <p:cNvPr id="253" name="Rectangle 252">
            <a:extLst>
              <a:ext uri="{FF2B5EF4-FFF2-40B4-BE49-F238E27FC236}">
                <a16:creationId xmlns:a16="http://schemas.microsoft.com/office/drawing/2014/main" id="{85185BEF-2A2D-4550-9626-BB26EDD1EF18}"/>
              </a:ext>
            </a:extLst>
          </p:cNvPr>
          <p:cNvSpPr/>
          <p:nvPr/>
        </p:nvSpPr>
        <p:spPr bwMode="auto">
          <a:xfrm>
            <a:off x="6440955" y="1785996"/>
            <a:ext cx="1371591" cy="625563"/>
          </a:xfrm>
          <a:prstGeom prst="rect">
            <a:avLst/>
          </a:prstGeom>
          <a:solidFill>
            <a:schemeClr val="bg1">
              <a:lumMod val="85000"/>
            </a:schemeClr>
          </a:solidFill>
          <a:ln w="1905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049" cap="all">
                <a:gradFill>
                  <a:gsLst>
                    <a:gs pos="2917">
                      <a:srgbClr val="505050"/>
                    </a:gs>
                    <a:gs pos="30000">
                      <a:srgbClr val="505050"/>
                    </a:gs>
                  </a:gsLst>
                  <a:lin ang="5400000" scaled="0"/>
                </a:gradFill>
                <a:cs typeface="Segoe UI Semibold" panose="020B0702040204020203" pitchFamily="34" charset="0"/>
              </a:rPr>
              <a:t>Azure AD Connect HeAlth</a:t>
            </a:r>
          </a:p>
        </p:txBody>
      </p:sp>
      <p:sp>
        <p:nvSpPr>
          <p:cNvPr id="254" name="Rectangle 253">
            <a:extLst>
              <a:ext uri="{FF2B5EF4-FFF2-40B4-BE49-F238E27FC236}">
                <a16:creationId xmlns:a16="http://schemas.microsoft.com/office/drawing/2014/main" id="{77B8602A-B0BF-4101-9A29-322B30046036}"/>
              </a:ext>
            </a:extLst>
          </p:cNvPr>
          <p:cNvSpPr/>
          <p:nvPr/>
        </p:nvSpPr>
        <p:spPr bwMode="auto">
          <a:xfrm>
            <a:off x="6448038" y="4317350"/>
            <a:ext cx="1371591" cy="625563"/>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049" cap="all">
                <a:solidFill>
                  <a:schemeClr val="bg1"/>
                </a:solidFill>
                <a:latin typeface="Segoe UI Semibold" panose="020B0702040204020203" pitchFamily="34" charset="0"/>
                <a:cs typeface="Segoe UI Semibold" panose="020B0702040204020203" pitchFamily="34" charset="0"/>
              </a:rPr>
              <a:t>Azure AD COnnect</a:t>
            </a:r>
          </a:p>
        </p:txBody>
      </p:sp>
      <p:sp>
        <p:nvSpPr>
          <p:cNvPr id="255" name="Rectangle 254">
            <a:extLst>
              <a:ext uri="{FF2B5EF4-FFF2-40B4-BE49-F238E27FC236}">
                <a16:creationId xmlns:a16="http://schemas.microsoft.com/office/drawing/2014/main" id="{B7F5F6A2-D571-4F1A-96DD-D4B2BB9F0895}"/>
              </a:ext>
            </a:extLst>
          </p:cNvPr>
          <p:cNvSpPr/>
          <p:nvPr/>
        </p:nvSpPr>
        <p:spPr bwMode="auto">
          <a:xfrm>
            <a:off x="9351545" y="4337198"/>
            <a:ext cx="1371591" cy="625563"/>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049" cap="all">
                <a:solidFill>
                  <a:schemeClr val="bg1"/>
                </a:solidFill>
                <a:latin typeface="Segoe UI Semibold" panose="020B0702040204020203" pitchFamily="34" charset="0"/>
                <a:cs typeface="Segoe UI Semibold" panose="020B0702040204020203" pitchFamily="34" charset="0"/>
              </a:rPr>
              <a:t>Azure AD COnnect</a:t>
            </a:r>
          </a:p>
        </p:txBody>
      </p:sp>
      <p:sp>
        <p:nvSpPr>
          <p:cNvPr id="256" name="Rectangle 255">
            <a:extLst>
              <a:ext uri="{FF2B5EF4-FFF2-40B4-BE49-F238E27FC236}">
                <a16:creationId xmlns:a16="http://schemas.microsoft.com/office/drawing/2014/main" id="{77C43CDA-346F-497D-99B3-859E8CB30D53}"/>
              </a:ext>
            </a:extLst>
          </p:cNvPr>
          <p:cNvSpPr/>
          <p:nvPr/>
        </p:nvSpPr>
        <p:spPr bwMode="auto">
          <a:xfrm>
            <a:off x="10777454" y="4337198"/>
            <a:ext cx="1371591" cy="625563"/>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049" cap="all">
                <a:solidFill>
                  <a:schemeClr val="bg1"/>
                </a:solidFill>
                <a:latin typeface="Segoe UI Semibold" panose="020B0702040204020203" pitchFamily="34" charset="0"/>
                <a:cs typeface="Segoe UI Semibold" panose="020B0702040204020203" pitchFamily="34" charset="0"/>
              </a:rPr>
              <a:t>FEdEration</a:t>
            </a:r>
          </a:p>
        </p:txBody>
      </p:sp>
      <p:sp>
        <p:nvSpPr>
          <p:cNvPr id="257" name="Rectangle 256">
            <a:extLst>
              <a:ext uri="{FF2B5EF4-FFF2-40B4-BE49-F238E27FC236}">
                <a16:creationId xmlns:a16="http://schemas.microsoft.com/office/drawing/2014/main" id="{A33284C4-BEAF-4C2E-AE1D-D10929A28B3B}"/>
              </a:ext>
            </a:extLst>
          </p:cNvPr>
          <p:cNvSpPr/>
          <p:nvPr/>
        </p:nvSpPr>
        <p:spPr>
          <a:xfrm>
            <a:off x="5768570" y="5058404"/>
            <a:ext cx="823564" cy="470593"/>
          </a:xfrm>
          <a:prstGeom prst="rect">
            <a:avLst/>
          </a:prstGeom>
        </p:spPr>
        <p:txBody>
          <a:bodyPr wrap="square">
            <a:spAutoFit/>
          </a:bodyPr>
          <a:lstStyle/>
          <a:p>
            <a:pPr algn="r" fontAlgn="base">
              <a:spcBef>
                <a:spcPct val="0"/>
              </a:spcBef>
              <a:defRPr/>
            </a:pPr>
            <a:r>
              <a:rPr lang="en-US" sz="1199">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Local Identity</a:t>
            </a:r>
          </a:p>
        </p:txBody>
      </p:sp>
      <p:sp>
        <p:nvSpPr>
          <p:cNvPr id="258" name="Rectangle 257">
            <a:extLst>
              <a:ext uri="{FF2B5EF4-FFF2-40B4-BE49-F238E27FC236}">
                <a16:creationId xmlns:a16="http://schemas.microsoft.com/office/drawing/2014/main" id="{2CDBE451-A62D-482D-9D3A-7BE0CF1C1745}"/>
              </a:ext>
            </a:extLst>
          </p:cNvPr>
          <p:cNvSpPr/>
          <p:nvPr/>
        </p:nvSpPr>
        <p:spPr>
          <a:xfrm>
            <a:off x="8736249" y="5064302"/>
            <a:ext cx="823564" cy="470593"/>
          </a:xfrm>
          <a:prstGeom prst="rect">
            <a:avLst/>
          </a:prstGeom>
        </p:spPr>
        <p:txBody>
          <a:bodyPr wrap="square">
            <a:spAutoFit/>
          </a:bodyPr>
          <a:lstStyle/>
          <a:p>
            <a:pPr algn="r" fontAlgn="base">
              <a:spcBef>
                <a:spcPct val="0"/>
              </a:spcBef>
              <a:defRPr/>
            </a:pPr>
            <a:r>
              <a:rPr lang="en-US" sz="1199">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Local Identity</a:t>
            </a:r>
          </a:p>
        </p:txBody>
      </p:sp>
      <p:sp>
        <p:nvSpPr>
          <p:cNvPr id="259" name="Rectangle 258">
            <a:extLst>
              <a:ext uri="{FF2B5EF4-FFF2-40B4-BE49-F238E27FC236}">
                <a16:creationId xmlns:a16="http://schemas.microsoft.com/office/drawing/2014/main" id="{99C02073-217F-47E8-AE14-380E7E2472AE}"/>
              </a:ext>
            </a:extLst>
          </p:cNvPr>
          <p:cNvSpPr/>
          <p:nvPr/>
        </p:nvSpPr>
        <p:spPr bwMode="auto">
          <a:xfrm>
            <a:off x="9372515" y="1785996"/>
            <a:ext cx="1371591" cy="625563"/>
          </a:xfrm>
          <a:prstGeom prst="rect">
            <a:avLst/>
          </a:prstGeom>
          <a:solidFill>
            <a:schemeClr val="bg1">
              <a:lumMod val="85000"/>
            </a:schemeClr>
          </a:solidFill>
          <a:ln w="1905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049" cap="all">
                <a:gradFill>
                  <a:gsLst>
                    <a:gs pos="2917">
                      <a:srgbClr val="505050"/>
                    </a:gs>
                    <a:gs pos="30000">
                      <a:srgbClr val="505050"/>
                    </a:gs>
                  </a:gsLst>
                  <a:lin ang="5400000" scaled="0"/>
                </a:gradFill>
                <a:cs typeface="Segoe UI Semibold" panose="020B0702040204020203" pitchFamily="34" charset="0"/>
              </a:rPr>
              <a:t>Azure AD Connect HeAlth</a:t>
            </a:r>
          </a:p>
        </p:txBody>
      </p:sp>
      <p:cxnSp>
        <p:nvCxnSpPr>
          <p:cNvPr id="260" name="Straight Arrow Connector 296">
            <a:extLst>
              <a:ext uri="{FF2B5EF4-FFF2-40B4-BE49-F238E27FC236}">
                <a16:creationId xmlns:a16="http://schemas.microsoft.com/office/drawing/2014/main" id="{A4F41BF6-AEFC-4335-888E-C2F45E3E28AE}"/>
              </a:ext>
            </a:extLst>
          </p:cNvPr>
          <p:cNvCxnSpPr>
            <a:cxnSpLocks/>
          </p:cNvCxnSpPr>
          <p:nvPr/>
        </p:nvCxnSpPr>
        <p:spPr>
          <a:xfrm>
            <a:off x="7941725" y="3318907"/>
            <a:ext cx="3430" cy="1862677"/>
          </a:xfrm>
          <a:prstGeom prst="straightConnector1">
            <a:avLst/>
          </a:prstGeom>
          <a:noFill/>
          <a:ln w="22225" cap="rnd" cmpd="sng" algn="ctr">
            <a:solidFill>
              <a:schemeClr val="tx1">
                <a:lumMod val="50000"/>
              </a:schemeClr>
            </a:solidFill>
            <a:prstDash val="sysDot"/>
            <a:headEnd type="none" w="med" len="med"/>
            <a:tailEnd type="arrow" w="med" len="med"/>
          </a:ln>
          <a:effectLst/>
        </p:spPr>
      </p:cxnSp>
      <p:sp>
        <p:nvSpPr>
          <p:cNvPr id="265" name="Freeform 192">
            <a:extLst>
              <a:ext uri="{FF2B5EF4-FFF2-40B4-BE49-F238E27FC236}">
                <a16:creationId xmlns:a16="http://schemas.microsoft.com/office/drawing/2014/main" id="{DB4C1442-CBAB-4858-B4DE-27B8E0EF9446}"/>
              </a:ext>
            </a:extLst>
          </p:cNvPr>
          <p:cNvSpPr>
            <a:spLocks noEditPoints="1"/>
          </p:cNvSpPr>
          <p:nvPr/>
        </p:nvSpPr>
        <p:spPr bwMode="auto">
          <a:xfrm rot="5400000">
            <a:off x="7773517" y="5190285"/>
            <a:ext cx="341945" cy="317492"/>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chemeClr val="bg2">
              <a:lumMod val="10000"/>
            </a:schemeClr>
          </a:solidFill>
          <a:ln w="0">
            <a:solidFill>
              <a:schemeClr val="tx1">
                <a:lumMod val="50000"/>
              </a:schemeClr>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latin typeface="Segoe UI"/>
            </a:endParaRPr>
          </a:p>
        </p:txBody>
      </p:sp>
      <p:cxnSp>
        <p:nvCxnSpPr>
          <p:cNvPr id="17" name="Connecteur : en angle 16">
            <a:extLst>
              <a:ext uri="{FF2B5EF4-FFF2-40B4-BE49-F238E27FC236}">
                <a16:creationId xmlns:a16="http://schemas.microsoft.com/office/drawing/2014/main" id="{1FC789F9-127E-4BD7-BE9F-1F6224D80CBA}"/>
              </a:ext>
            </a:extLst>
          </p:cNvPr>
          <p:cNvCxnSpPr>
            <a:cxnSpLocks/>
            <a:stCxn id="265" idx="8"/>
            <a:endCxn id="195" idx="6"/>
          </p:cNvCxnSpPr>
          <p:nvPr/>
        </p:nvCxnSpPr>
        <p:spPr>
          <a:xfrm rot="5400000">
            <a:off x="7753311" y="5495863"/>
            <a:ext cx="179159" cy="210057"/>
          </a:xfrm>
          <a:prstGeom prst="bentConnector2">
            <a:avLst/>
          </a:prstGeom>
          <a:noFill/>
          <a:ln w="22225" cap="rnd" cmpd="sng" algn="ctr">
            <a:solidFill>
              <a:schemeClr val="tx1">
                <a:lumMod val="50000"/>
              </a:schemeClr>
            </a:solidFill>
            <a:prstDash val="sysDot"/>
            <a:headEnd type="none" w="med" len="med"/>
            <a:tailEnd type="arrow" w="med" len="med"/>
          </a:ln>
          <a:effectLst/>
        </p:spPr>
      </p:cxnSp>
      <p:cxnSp>
        <p:nvCxnSpPr>
          <p:cNvPr id="268" name="Straight Arrow Connector 296">
            <a:extLst>
              <a:ext uri="{FF2B5EF4-FFF2-40B4-BE49-F238E27FC236}">
                <a16:creationId xmlns:a16="http://schemas.microsoft.com/office/drawing/2014/main" id="{7B0BAC2C-AED3-4306-A8C6-CE06C10E227C}"/>
              </a:ext>
            </a:extLst>
          </p:cNvPr>
          <p:cNvCxnSpPr>
            <a:cxnSpLocks/>
          </p:cNvCxnSpPr>
          <p:nvPr/>
        </p:nvCxnSpPr>
        <p:spPr>
          <a:xfrm>
            <a:off x="11482068" y="3318906"/>
            <a:ext cx="0" cy="1018292"/>
          </a:xfrm>
          <a:prstGeom prst="straightConnector1">
            <a:avLst/>
          </a:prstGeom>
          <a:noFill/>
          <a:ln w="22225" cap="rnd" cmpd="sng" algn="ctr">
            <a:solidFill>
              <a:schemeClr val="tx1">
                <a:lumMod val="50000"/>
              </a:schemeClr>
            </a:solidFill>
            <a:prstDash val="sysDot"/>
            <a:headEnd type="none" w="med" len="med"/>
            <a:tailEnd type="arrow" w="med" len="med"/>
          </a:ln>
          <a:effectLst/>
        </p:spPr>
      </p:cxnSp>
      <p:cxnSp>
        <p:nvCxnSpPr>
          <p:cNvPr id="270" name="Connecteur : en angle 269">
            <a:extLst>
              <a:ext uri="{FF2B5EF4-FFF2-40B4-BE49-F238E27FC236}">
                <a16:creationId xmlns:a16="http://schemas.microsoft.com/office/drawing/2014/main" id="{321C3C4E-030C-4B77-8907-0DFED7419649}"/>
              </a:ext>
            </a:extLst>
          </p:cNvPr>
          <p:cNvCxnSpPr>
            <a:cxnSpLocks/>
            <a:stCxn id="256" idx="2"/>
          </p:cNvCxnSpPr>
          <p:nvPr/>
        </p:nvCxnSpPr>
        <p:spPr>
          <a:xfrm rot="5400000">
            <a:off x="10686665" y="4913883"/>
            <a:ext cx="727707" cy="825463"/>
          </a:xfrm>
          <a:prstGeom prst="bentConnector2">
            <a:avLst/>
          </a:prstGeom>
          <a:noFill/>
          <a:ln w="22225" cap="rnd" cmpd="sng" algn="ctr">
            <a:solidFill>
              <a:schemeClr val="tx1">
                <a:lumMod val="50000"/>
              </a:schemeClr>
            </a:solidFill>
            <a:prstDash val="sysDot"/>
            <a:headEnd type="none" w="med" len="med"/>
            <a:tailEnd type="arrow" w="med" len="med"/>
          </a:ln>
          <a:effectLst/>
        </p:spPr>
      </p:cxnSp>
      <p:grpSp>
        <p:nvGrpSpPr>
          <p:cNvPr id="274" name="Groupe 273">
            <a:extLst>
              <a:ext uri="{FF2B5EF4-FFF2-40B4-BE49-F238E27FC236}">
                <a16:creationId xmlns:a16="http://schemas.microsoft.com/office/drawing/2014/main" id="{EE3ECCE8-CE99-4BDF-9569-667A7E225686}"/>
              </a:ext>
            </a:extLst>
          </p:cNvPr>
          <p:cNvGrpSpPr/>
          <p:nvPr/>
        </p:nvGrpSpPr>
        <p:grpSpPr>
          <a:xfrm>
            <a:off x="3866981" y="4852456"/>
            <a:ext cx="630056" cy="609069"/>
            <a:chOff x="8129179" y="4869349"/>
            <a:chExt cx="755694" cy="765845"/>
          </a:xfrm>
        </p:grpSpPr>
        <p:sp>
          <p:nvSpPr>
            <p:cNvPr id="275" name="Ellipse 274">
              <a:extLst>
                <a:ext uri="{FF2B5EF4-FFF2-40B4-BE49-F238E27FC236}">
                  <a16:creationId xmlns:a16="http://schemas.microsoft.com/office/drawing/2014/main" id="{88650420-66C4-402A-9288-F0E7E457F15C}"/>
                </a:ext>
              </a:extLst>
            </p:cNvPr>
            <p:cNvSpPr/>
            <p:nvPr/>
          </p:nvSpPr>
          <p:spPr bwMode="auto">
            <a:xfrm>
              <a:off x="8129179" y="4869349"/>
              <a:ext cx="755694" cy="765845"/>
            </a:xfrm>
            <a:prstGeom prst="ellipse">
              <a:avLst/>
            </a:prstGeom>
            <a:solidFill>
              <a:schemeClr val="bg1"/>
            </a:solidFill>
            <a:ln w="28575">
              <a:solidFill>
                <a:schemeClr val="tx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76" name="Freeform: Shape 13">
              <a:extLst>
                <a:ext uri="{FF2B5EF4-FFF2-40B4-BE49-F238E27FC236}">
                  <a16:creationId xmlns:a16="http://schemas.microsoft.com/office/drawing/2014/main" id="{AB53850F-C7FD-4D69-B5A6-3765E453B2F1}"/>
                </a:ext>
              </a:extLst>
            </p:cNvPr>
            <p:cNvSpPr>
              <a:spLocks noChangeAspect="1"/>
            </p:cNvSpPr>
            <p:nvPr/>
          </p:nvSpPr>
          <p:spPr bwMode="auto">
            <a:xfrm>
              <a:off x="8363939" y="5084659"/>
              <a:ext cx="286174" cy="32004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grpSp>
        <p:nvGrpSpPr>
          <p:cNvPr id="277" name="Groupe 276">
            <a:extLst>
              <a:ext uri="{FF2B5EF4-FFF2-40B4-BE49-F238E27FC236}">
                <a16:creationId xmlns:a16="http://schemas.microsoft.com/office/drawing/2014/main" id="{73C257EF-3A76-4EA0-94DD-B7F9B85922CB}"/>
              </a:ext>
            </a:extLst>
          </p:cNvPr>
          <p:cNvGrpSpPr/>
          <p:nvPr/>
        </p:nvGrpSpPr>
        <p:grpSpPr>
          <a:xfrm>
            <a:off x="6819694" y="4846166"/>
            <a:ext cx="630056" cy="609069"/>
            <a:chOff x="8129179" y="4869349"/>
            <a:chExt cx="755694" cy="765845"/>
          </a:xfrm>
        </p:grpSpPr>
        <p:sp>
          <p:nvSpPr>
            <p:cNvPr id="278" name="Ellipse 277">
              <a:extLst>
                <a:ext uri="{FF2B5EF4-FFF2-40B4-BE49-F238E27FC236}">
                  <a16:creationId xmlns:a16="http://schemas.microsoft.com/office/drawing/2014/main" id="{AAAAC8C9-077F-4483-AEEE-4029DDB2752F}"/>
                </a:ext>
              </a:extLst>
            </p:cNvPr>
            <p:cNvSpPr/>
            <p:nvPr/>
          </p:nvSpPr>
          <p:spPr bwMode="auto">
            <a:xfrm>
              <a:off x="8129179" y="4869349"/>
              <a:ext cx="755694" cy="765845"/>
            </a:xfrm>
            <a:prstGeom prst="ellipse">
              <a:avLst/>
            </a:prstGeom>
            <a:solidFill>
              <a:schemeClr val="bg1"/>
            </a:solidFill>
            <a:ln w="28575">
              <a:solidFill>
                <a:schemeClr val="tx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79" name="Freeform: Shape 13">
              <a:extLst>
                <a:ext uri="{FF2B5EF4-FFF2-40B4-BE49-F238E27FC236}">
                  <a16:creationId xmlns:a16="http://schemas.microsoft.com/office/drawing/2014/main" id="{EF0147D2-4B8E-47C3-B6C6-9C821BE9E325}"/>
                </a:ext>
              </a:extLst>
            </p:cNvPr>
            <p:cNvSpPr>
              <a:spLocks noChangeAspect="1"/>
            </p:cNvSpPr>
            <p:nvPr/>
          </p:nvSpPr>
          <p:spPr bwMode="auto">
            <a:xfrm>
              <a:off x="8363939" y="5084659"/>
              <a:ext cx="286174" cy="32004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grpSp>
        <p:nvGrpSpPr>
          <p:cNvPr id="280" name="Groupe 279">
            <a:extLst>
              <a:ext uri="{FF2B5EF4-FFF2-40B4-BE49-F238E27FC236}">
                <a16:creationId xmlns:a16="http://schemas.microsoft.com/office/drawing/2014/main" id="{F39DFF18-35F2-4783-899A-446D9E78D070}"/>
              </a:ext>
            </a:extLst>
          </p:cNvPr>
          <p:cNvGrpSpPr/>
          <p:nvPr/>
        </p:nvGrpSpPr>
        <p:grpSpPr>
          <a:xfrm>
            <a:off x="9801102" y="4836499"/>
            <a:ext cx="630056" cy="609069"/>
            <a:chOff x="8129179" y="4869349"/>
            <a:chExt cx="755694" cy="765845"/>
          </a:xfrm>
        </p:grpSpPr>
        <p:sp>
          <p:nvSpPr>
            <p:cNvPr id="281" name="Ellipse 280">
              <a:extLst>
                <a:ext uri="{FF2B5EF4-FFF2-40B4-BE49-F238E27FC236}">
                  <a16:creationId xmlns:a16="http://schemas.microsoft.com/office/drawing/2014/main" id="{E5A8B1A4-886B-4300-9A04-ED151DA2DF68}"/>
                </a:ext>
              </a:extLst>
            </p:cNvPr>
            <p:cNvSpPr/>
            <p:nvPr/>
          </p:nvSpPr>
          <p:spPr bwMode="auto">
            <a:xfrm>
              <a:off x="8129179" y="4869349"/>
              <a:ext cx="755694" cy="765845"/>
            </a:xfrm>
            <a:prstGeom prst="ellipse">
              <a:avLst/>
            </a:prstGeom>
            <a:solidFill>
              <a:schemeClr val="bg1"/>
            </a:solidFill>
            <a:ln w="28575">
              <a:solidFill>
                <a:schemeClr val="tx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82" name="Freeform: Shape 13">
              <a:extLst>
                <a:ext uri="{FF2B5EF4-FFF2-40B4-BE49-F238E27FC236}">
                  <a16:creationId xmlns:a16="http://schemas.microsoft.com/office/drawing/2014/main" id="{9A0EA1AF-1470-4BF8-8C60-658C8015FC8C}"/>
                </a:ext>
              </a:extLst>
            </p:cNvPr>
            <p:cNvSpPr>
              <a:spLocks noChangeAspect="1"/>
            </p:cNvSpPr>
            <p:nvPr/>
          </p:nvSpPr>
          <p:spPr bwMode="auto">
            <a:xfrm>
              <a:off x="8363939" y="5084659"/>
              <a:ext cx="286174" cy="32004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sp>
        <p:nvSpPr>
          <p:cNvPr id="295" name="Text Placeholder 1">
            <a:extLst>
              <a:ext uri="{FF2B5EF4-FFF2-40B4-BE49-F238E27FC236}">
                <a16:creationId xmlns:a16="http://schemas.microsoft.com/office/drawing/2014/main" id="{0B836BA6-9FC2-44FF-9141-9F07D17F4D86}"/>
              </a:ext>
            </a:extLst>
          </p:cNvPr>
          <p:cNvSpPr>
            <a:spLocks noGrp="1"/>
          </p:cNvSpPr>
          <p:nvPr>
            <p:ph type="body" sz="quarter" idx="10"/>
          </p:nvPr>
        </p:nvSpPr>
        <p:spPr>
          <a:xfrm>
            <a:off x="5734302" y="6406010"/>
            <a:ext cx="2784892" cy="627546"/>
          </a:xfrm>
        </p:spPr>
        <p:txBody>
          <a:bodyPr/>
          <a:lstStyle/>
          <a:p>
            <a:pPr algn="ctr"/>
            <a:r>
              <a:rPr lang="en-US" sz="1399">
                <a:solidFill>
                  <a:srgbClr val="0072C6"/>
                </a:solidFill>
                <a:latin typeface="+mn-lt"/>
              </a:rPr>
              <a:t>aka.ms/</a:t>
            </a:r>
            <a:r>
              <a:rPr lang="en-US" sz="1399" err="1">
                <a:solidFill>
                  <a:srgbClr val="0072C6"/>
                </a:solidFill>
                <a:latin typeface="+mn-lt"/>
              </a:rPr>
              <a:t>ptauth</a:t>
            </a:r>
            <a:endParaRPr lang="en-US" sz="1399">
              <a:solidFill>
                <a:srgbClr val="0072C6"/>
              </a:solidFill>
              <a:latin typeface="+mn-lt"/>
            </a:endParaRPr>
          </a:p>
          <a:p>
            <a:pPr algn="ctr"/>
            <a:r>
              <a:rPr lang="en-US" sz="1399">
                <a:solidFill>
                  <a:srgbClr val="0072C6"/>
                </a:solidFill>
                <a:latin typeface="+mn-lt"/>
              </a:rPr>
              <a:t>aka.ms/hybrid/</a:t>
            </a:r>
            <a:r>
              <a:rPr lang="en-US" sz="1399" err="1">
                <a:solidFill>
                  <a:srgbClr val="0072C6"/>
                </a:solidFill>
                <a:latin typeface="+mn-lt"/>
              </a:rPr>
              <a:t>sso</a:t>
            </a:r>
            <a:endParaRPr lang="en-US" sz="1399">
              <a:solidFill>
                <a:srgbClr val="0072C6"/>
              </a:solidFill>
              <a:latin typeface="+mn-lt"/>
            </a:endParaRPr>
          </a:p>
        </p:txBody>
      </p:sp>
      <p:sp>
        <p:nvSpPr>
          <p:cNvPr id="296" name="Text Placeholder 1">
            <a:extLst>
              <a:ext uri="{FF2B5EF4-FFF2-40B4-BE49-F238E27FC236}">
                <a16:creationId xmlns:a16="http://schemas.microsoft.com/office/drawing/2014/main" id="{E2ABE415-01B9-4C39-A89A-64195C42D1B9}"/>
              </a:ext>
            </a:extLst>
          </p:cNvPr>
          <p:cNvSpPr txBox="1">
            <a:spLocks/>
          </p:cNvSpPr>
          <p:nvPr/>
        </p:nvSpPr>
        <p:spPr>
          <a:xfrm>
            <a:off x="2691196" y="6542406"/>
            <a:ext cx="2784892" cy="38226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18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399">
                <a:solidFill>
                  <a:srgbClr val="0072C6"/>
                </a:solidFill>
                <a:latin typeface="+mn-lt"/>
              </a:rPr>
              <a:t>aka.ms/hybrid/sso</a:t>
            </a:r>
          </a:p>
        </p:txBody>
      </p:sp>
      <p:sp>
        <p:nvSpPr>
          <p:cNvPr id="297" name="Rectangle 296">
            <a:extLst>
              <a:ext uri="{FF2B5EF4-FFF2-40B4-BE49-F238E27FC236}">
                <a16:creationId xmlns:a16="http://schemas.microsoft.com/office/drawing/2014/main" id="{57504F7A-E167-4E8E-AF11-B5E24F4E062D}"/>
              </a:ext>
            </a:extLst>
          </p:cNvPr>
          <p:cNvSpPr/>
          <p:nvPr/>
        </p:nvSpPr>
        <p:spPr>
          <a:xfrm>
            <a:off x="2874800" y="3645446"/>
            <a:ext cx="1328806" cy="282383"/>
          </a:xfrm>
          <a:prstGeom prst="rect">
            <a:avLst/>
          </a:prstGeom>
        </p:spPr>
        <p:txBody>
          <a:bodyPr wrap="square">
            <a:spAutoFit/>
          </a:bodyPr>
          <a:lstStyle/>
          <a:p>
            <a:pPr algn="r" fontAlgn="base">
              <a:spcBef>
                <a:spcPct val="0"/>
              </a:spcBef>
              <a:defRPr/>
            </a:pPr>
            <a:r>
              <a:rPr lang="en-US" sz="1199">
                <a:solidFill>
                  <a:schemeClr val="tx1">
                    <a:lumMod val="50000"/>
                  </a:schemeClr>
                </a:solidFill>
                <a:latin typeface="Segoe UI Semibold" panose="020B0702040204020203" pitchFamily="34" charset="0"/>
                <a:cs typeface="Segoe UI Semibold" panose="020B0702040204020203" pitchFamily="34" charset="0"/>
              </a:rPr>
              <a:t>Local identity</a:t>
            </a:r>
          </a:p>
        </p:txBody>
      </p:sp>
      <p:sp>
        <p:nvSpPr>
          <p:cNvPr id="298" name="Rectangle 297">
            <a:extLst>
              <a:ext uri="{FF2B5EF4-FFF2-40B4-BE49-F238E27FC236}">
                <a16:creationId xmlns:a16="http://schemas.microsoft.com/office/drawing/2014/main" id="{1BA06FEE-12FA-405D-B435-7BA04334E54D}"/>
              </a:ext>
            </a:extLst>
          </p:cNvPr>
          <p:cNvSpPr/>
          <p:nvPr/>
        </p:nvSpPr>
        <p:spPr>
          <a:xfrm>
            <a:off x="5812935" y="3667479"/>
            <a:ext cx="1328806" cy="282383"/>
          </a:xfrm>
          <a:prstGeom prst="rect">
            <a:avLst/>
          </a:prstGeom>
        </p:spPr>
        <p:txBody>
          <a:bodyPr wrap="square">
            <a:spAutoFit/>
          </a:bodyPr>
          <a:lstStyle/>
          <a:p>
            <a:pPr algn="r" fontAlgn="base">
              <a:spcBef>
                <a:spcPct val="0"/>
              </a:spcBef>
              <a:defRPr/>
            </a:pPr>
            <a:r>
              <a:rPr lang="en-US" sz="1199">
                <a:solidFill>
                  <a:schemeClr val="tx1">
                    <a:lumMod val="50000"/>
                  </a:schemeClr>
                </a:solidFill>
                <a:latin typeface="Segoe UI Semibold" panose="020B0702040204020203" pitchFamily="34" charset="0"/>
                <a:cs typeface="Segoe UI Semibold" panose="020B0702040204020203" pitchFamily="34" charset="0"/>
              </a:rPr>
              <a:t>Local identity</a:t>
            </a:r>
          </a:p>
        </p:txBody>
      </p:sp>
      <p:sp>
        <p:nvSpPr>
          <p:cNvPr id="299" name="Rectangle 298">
            <a:extLst>
              <a:ext uri="{FF2B5EF4-FFF2-40B4-BE49-F238E27FC236}">
                <a16:creationId xmlns:a16="http://schemas.microsoft.com/office/drawing/2014/main" id="{7D0CF071-09E8-435D-B518-59090A462D1E}"/>
              </a:ext>
            </a:extLst>
          </p:cNvPr>
          <p:cNvSpPr/>
          <p:nvPr/>
        </p:nvSpPr>
        <p:spPr>
          <a:xfrm>
            <a:off x="8754950" y="3639777"/>
            <a:ext cx="1328806" cy="282383"/>
          </a:xfrm>
          <a:prstGeom prst="rect">
            <a:avLst/>
          </a:prstGeom>
        </p:spPr>
        <p:txBody>
          <a:bodyPr wrap="square">
            <a:spAutoFit/>
          </a:bodyPr>
          <a:lstStyle/>
          <a:p>
            <a:pPr algn="r" fontAlgn="base">
              <a:spcBef>
                <a:spcPct val="0"/>
              </a:spcBef>
              <a:defRPr/>
            </a:pPr>
            <a:r>
              <a:rPr lang="en-US" sz="1199">
                <a:solidFill>
                  <a:schemeClr val="tx1">
                    <a:lumMod val="50000"/>
                  </a:schemeClr>
                </a:solidFill>
                <a:latin typeface="Segoe UI Semibold" panose="020B0702040204020203" pitchFamily="34" charset="0"/>
                <a:cs typeface="Segoe UI Semibold" panose="020B0702040204020203" pitchFamily="34" charset="0"/>
              </a:rPr>
              <a:t>Local identity</a:t>
            </a:r>
          </a:p>
        </p:txBody>
      </p:sp>
      <p:sp>
        <p:nvSpPr>
          <p:cNvPr id="300" name="Rectangle 299">
            <a:extLst>
              <a:ext uri="{FF2B5EF4-FFF2-40B4-BE49-F238E27FC236}">
                <a16:creationId xmlns:a16="http://schemas.microsoft.com/office/drawing/2014/main" id="{79692B45-21D6-4735-B30F-7564EAF3EEBB}"/>
              </a:ext>
            </a:extLst>
          </p:cNvPr>
          <p:cNvSpPr/>
          <p:nvPr/>
        </p:nvSpPr>
        <p:spPr>
          <a:xfrm>
            <a:off x="1401516" y="2961792"/>
            <a:ext cx="1322560" cy="266687"/>
          </a:xfrm>
          <a:prstGeom prst="rect">
            <a:avLst/>
          </a:prstGeom>
        </p:spPr>
        <p:txBody>
          <a:bodyPr wrap="square">
            <a:spAutoFit/>
          </a:bodyPr>
          <a:lstStyle/>
          <a:p>
            <a:pPr fontAlgn="base">
              <a:spcBef>
                <a:spcPct val="0"/>
              </a:spcBef>
              <a:defRPr/>
            </a:pPr>
            <a:r>
              <a:rPr lang="en-US" sz="1099">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Cloud Identity</a:t>
            </a:r>
          </a:p>
        </p:txBody>
      </p:sp>
      <p:sp>
        <p:nvSpPr>
          <p:cNvPr id="301" name="Rectangle 300">
            <a:extLst>
              <a:ext uri="{FF2B5EF4-FFF2-40B4-BE49-F238E27FC236}">
                <a16:creationId xmlns:a16="http://schemas.microsoft.com/office/drawing/2014/main" id="{41C8DA3F-21A3-4D5D-A9D8-55423D55EA4A}"/>
              </a:ext>
            </a:extLst>
          </p:cNvPr>
          <p:cNvSpPr/>
          <p:nvPr/>
        </p:nvSpPr>
        <p:spPr>
          <a:xfrm>
            <a:off x="4303340" y="2976315"/>
            <a:ext cx="1682462" cy="266687"/>
          </a:xfrm>
          <a:prstGeom prst="rect">
            <a:avLst/>
          </a:prstGeom>
        </p:spPr>
        <p:txBody>
          <a:bodyPr wrap="square">
            <a:spAutoFit/>
          </a:bodyPr>
          <a:lstStyle/>
          <a:p>
            <a:pPr fontAlgn="base">
              <a:spcBef>
                <a:spcPct val="0"/>
              </a:spcBef>
              <a:defRPr/>
            </a:pPr>
            <a:r>
              <a:rPr lang="en-US" sz="1099">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Synchronized Identity</a:t>
            </a:r>
          </a:p>
        </p:txBody>
      </p:sp>
      <p:sp>
        <p:nvSpPr>
          <p:cNvPr id="302" name="Rectangle 301">
            <a:extLst>
              <a:ext uri="{FF2B5EF4-FFF2-40B4-BE49-F238E27FC236}">
                <a16:creationId xmlns:a16="http://schemas.microsoft.com/office/drawing/2014/main" id="{30B53444-8605-47F8-96CE-CB6457D6EE6B}"/>
              </a:ext>
            </a:extLst>
          </p:cNvPr>
          <p:cNvSpPr/>
          <p:nvPr/>
        </p:nvSpPr>
        <p:spPr>
          <a:xfrm>
            <a:off x="7260379" y="2907017"/>
            <a:ext cx="1682462" cy="439204"/>
          </a:xfrm>
          <a:prstGeom prst="rect">
            <a:avLst/>
          </a:prstGeom>
        </p:spPr>
        <p:txBody>
          <a:bodyPr wrap="square">
            <a:spAutoFit/>
          </a:bodyPr>
          <a:lstStyle/>
          <a:p>
            <a:pPr fontAlgn="base">
              <a:spcBef>
                <a:spcPct val="0"/>
              </a:spcBef>
              <a:defRPr/>
            </a:pPr>
            <a:r>
              <a:rPr lang="en-US" sz="1099">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Synchronized Identity</a:t>
            </a:r>
          </a:p>
          <a:p>
            <a:pPr fontAlgn="base">
              <a:spcBef>
                <a:spcPct val="0"/>
              </a:spcBef>
              <a:defRPr/>
            </a:pPr>
            <a:r>
              <a:rPr lang="en-US" sz="1099">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with PTA</a:t>
            </a:r>
          </a:p>
        </p:txBody>
      </p:sp>
      <p:sp>
        <p:nvSpPr>
          <p:cNvPr id="303" name="Rectangle 302">
            <a:extLst>
              <a:ext uri="{FF2B5EF4-FFF2-40B4-BE49-F238E27FC236}">
                <a16:creationId xmlns:a16="http://schemas.microsoft.com/office/drawing/2014/main" id="{C4526716-3D44-4A64-8A0E-4196C3C61C10}"/>
              </a:ext>
            </a:extLst>
          </p:cNvPr>
          <p:cNvSpPr/>
          <p:nvPr/>
        </p:nvSpPr>
        <p:spPr>
          <a:xfrm>
            <a:off x="10244647" y="2997455"/>
            <a:ext cx="1682462" cy="266687"/>
          </a:xfrm>
          <a:prstGeom prst="rect">
            <a:avLst/>
          </a:prstGeom>
        </p:spPr>
        <p:txBody>
          <a:bodyPr wrap="square">
            <a:spAutoFit/>
          </a:bodyPr>
          <a:lstStyle/>
          <a:p>
            <a:pPr fontAlgn="base">
              <a:spcBef>
                <a:spcPct val="0"/>
              </a:spcBef>
              <a:defRPr/>
            </a:pPr>
            <a:r>
              <a:rPr lang="en-US" sz="1099">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Federated Identity</a:t>
            </a:r>
          </a:p>
        </p:txBody>
      </p:sp>
      <p:sp>
        <p:nvSpPr>
          <p:cNvPr id="314" name="Rectangle 313">
            <a:extLst>
              <a:ext uri="{FF2B5EF4-FFF2-40B4-BE49-F238E27FC236}">
                <a16:creationId xmlns:a16="http://schemas.microsoft.com/office/drawing/2014/main" id="{42245D59-F0F6-444F-9AB7-33BC5A33AE55}"/>
              </a:ext>
            </a:extLst>
          </p:cNvPr>
          <p:cNvSpPr/>
          <p:nvPr/>
        </p:nvSpPr>
        <p:spPr>
          <a:xfrm>
            <a:off x="10317387" y="6441398"/>
            <a:ext cx="1900556" cy="313772"/>
          </a:xfrm>
          <a:prstGeom prst="rect">
            <a:avLst/>
          </a:prstGeom>
        </p:spPr>
        <p:txBody>
          <a:bodyPr wrap="none">
            <a:spAutoFit/>
          </a:bodyPr>
          <a:lstStyle/>
          <a:p>
            <a:r>
              <a:rPr lang="en-US" sz="1399">
                <a:solidFill>
                  <a:srgbClr val="0072C6"/>
                </a:solidFill>
              </a:rPr>
              <a:t>aka.ms/</a:t>
            </a:r>
            <a:r>
              <a:rPr lang="en-US" sz="1399" err="1">
                <a:solidFill>
                  <a:srgbClr val="0072C6"/>
                </a:solidFill>
              </a:rPr>
              <a:t>SSOProviders</a:t>
            </a:r>
            <a:r>
              <a:rPr lang="en-US" sz="1399">
                <a:solidFill>
                  <a:srgbClr val="0072C6"/>
                </a:solidFill>
              </a:rPr>
              <a:t> </a:t>
            </a:r>
          </a:p>
        </p:txBody>
      </p:sp>
      <p:sp>
        <p:nvSpPr>
          <p:cNvPr id="315" name="Rectangle 314">
            <a:extLst>
              <a:ext uri="{FF2B5EF4-FFF2-40B4-BE49-F238E27FC236}">
                <a16:creationId xmlns:a16="http://schemas.microsoft.com/office/drawing/2014/main" id="{433569AC-8116-4CAD-824C-1E8D1CEC5EBF}"/>
              </a:ext>
            </a:extLst>
          </p:cNvPr>
          <p:cNvSpPr/>
          <p:nvPr/>
        </p:nvSpPr>
        <p:spPr>
          <a:xfrm>
            <a:off x="10134315" y="3665564"/>
            <a:ext cx="1394917" cy="282383"/>
          </a:xfrm>
          <a:prstGeom prst="rect">
            <a:avLst/>
          </a:prstGeom>
        </p:spPr>
        <p:txBody>
          <a:bodyPr wrap="square">
            <a:spAutoFit/>
          </a:bodyPr>
          <a:lstStyle/>
          <a:p>
            <a:pPr algn="r" fontAlgn="base">
              <a:spcBef>
                <a:spcPct val="0"/>
              </a:spcBef>
              <a:defRPr/>
            </a:pPr>
            <a:r>
              <a:rPr lang="en-US" sz="1199">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Authentication</a:t>
            </a:r>
          </a:p>
        </p:txBody>
      </p:sp>
      <p:sp>
        <p:nvSpPr>
          <p:cNvPr id="319" name="Rectangle 318">
            <a:extLst>
              <a:ext uri="{FF2B5EF4-FFF2-40B4-BE49-F238E27FC236}">
                <a16:creationId xmlns:a16="http://schemas.microsoft.com/office/drawing/2014/main" id="{CC24ECCE-BAC5-4C48-A15B-41584CC1107C}"/>
              </a:ext>
            </a:extLst>
          </p:cNvPr>
          <p:cNvSpPr/>
          <p:nvPr/>
        </p:nvSpPr>
        <p:spPr>
          <a:xfrm>
            <a:off x="7937811" y="4510463"/>
            <a:ext cx="1394917" cy="282383"/>
          </a:xfrm>
          <a:prstGeom prst="rect">
            <a:avLst/>
          </a:prstGeom>
        </p:spPr>
        <p:txBody>
          <a:bodyPr wrap="square">
            <a:spAutoFit/>
          </a:bodyPr>
          <a:lstStyle/>
          <a:p>
            <a:pPr fontAlgn="base">
              <a:spcBef>
                <a:spcPct val="0"/>
              </a:spcBef>
              <a:defRPr/>
            </a:pPr>
            <a:r>
              <a:rPr lang="en-US" sz="1199">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2693904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Management Groups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389029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Understand the </a:t>
            </a:r>
            <a:r>
              <a:rPr lang="en-US" sz="2800" dirty="0">
                <a:hlinkClick r:id="rId3"/>
              </a:rPr>
              <a:t>Root Management Group</a:t>
            </a:r>
            <a:endParaRPr lang="en-US" sz="2800" dirty="0"/>
          </a:p>
          <a:p>
            <a:pPr marL="514350" indent="-514350">
              <a:buFont typeface="+mj-lt"/>
              <a:buAutoNum type="arabicPeriod"/>
            </a:pPr>
            <a:r>
              <a:rPr lang="en-US" sz="2800" dirty="0"/>
              <a:t>Initial Setup</a:t>
            </a:r>
          </a:p>
          <a:p>
            <a:pPr marL="514350" indent="-514350">
              <a:buFont typeface="+mj-lt"/>
              <a:buAutoNum type="arabicPeriod"/>
            </a:pPr>
            <a:r>
              <a:rPr lang="en-US" sz="2800" dirty="0"/>
              <a:t>Management Group Access</a:t>
            </a:r>
          </a:p>
          <a:p>
            <a:pPr marL="514350" indent="-514350">
              <a:buFont typeface="+mj-lt"/>
              <a:buAutoNum type="arabicPeriod"/>
            </a:pPr>
            <a:r>
              <a:rPr lang="en-US" sz="2800" dirty="0"/>
              <a:t>Custom Role definition and assignment</a:t>
            </a:r>
          </a:p>
          <a:p>
            <a:pPr marL="514350" indent="-514350">
              <a:buFont typeface="+mj-lt"/>
              <a:buAutoNum type="arabicPeriod"/>
            </a:pPr>
            <a:r>
              <a:rPr lang="en-US" sz="2800" dirty="0"/>
              <a:t>Move them!</a:t>
            </a:r>
          </a:p>
          <a:p>
            <a:pPr marL="514350" indent="-514350">
              <a:buFont typeface="+mj-lt"/>
              <a:buAutoNum type="arabicPeriod"/>
            </a:pPr>
            <a:r>
              <a:rPr lang="en-US" sz="2800" dirty="0"/>
              <a:t>Audit them!</a:t>
            </a:r>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2DD591F-5BA3-48F6-8180-539FE8FC948A}"/>
              </a:ext>
            </a:extLst>
          </p:cNvPr>
          <p:cNvSpPr txBox="1"/>
          <p:nvPr/>
        </p:nvSpPr>
        <p:spPr>
          <a:xfrm>
            <a:off x="138547" y="6247506"/>
            <a:ext cx="12482944" cy="369332"/>
          </a:xfrm>
          <a:prstGeom prst="rect">
            <a:avLst/>
          </a:prstGeom>
          <a:noFill/>
        </p:spPr>
        <p:txBody>
          <a:bodyPr wrap="square">
            <a:spAutoFit/>
          </a:bodyPr>
          <a:lstStyle/>
          <a:p>
            <a:r>
              <a:rPr lang="en-US" dirty="0">
                <a:hlinkClick r:id="rId4"/>
              </a:rPr>
              <a:t>https://docs.microsoft.com/en-us/azure/governance/management-groups/overview#initial-setup-of-management-groups</a:t>
            </a:r>
            <a:r>
              <a:rPr lang="en-US" dirty="0"/>
              <a:t> </a:t>
            </a:r>
          </a:p>
        </p:txBody>
      </p:sp>
      <p:pic>
        <p:nvPicPr>
          <p:cNvPr id="5" name="Picture 4">
            <a:extLst>
              <a:ext uri="{FF2B5EF4-FFF2-40B4-BE49-F238E27FC236}">
                <a16:creationId xmlns:a16="http://schemas.microsoft.com/office/drawing/2014/main" id="{5C3A6FA2-17B8-4E60-A249-64F0B66DE019}"/>
              </a:ext>
            </a:extLst>
          </p:cNvPr>
          <p:cNvPicPr>
            <a:picLocks noChangeAspect="1"/>
          </p:cNvPicPr>
          <p:nvPr/>
        </p:nvPicPr>
        <p:blipFill>
          <a:blip r:embed="rId5"/>
          <a:stretch>
            <a:fillRect/>
          </a:stretch>
        </p:blipFill>
        <p:spPr>
          <a:xfrm>
            <a:off x="8966014" y="1359077"/>
            <a:ext cx="2346288" cy="37393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632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Manage password sync and writeback</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5675400"/>
          </a:xfrm>
        </p:spPr>
        <p:txBody>
          <a:bodyPr/>
          <a:lstStyle/>
          <a:p>
            <a:r>
              <a:rPr lang="en-US" sz="2800" dirty="0"/>
              <a:t>Writeback Features</a:t>
            </a:r>
          </a:p>
          <a:p>
            <a:pPr marL="466298" indent="-466298">
              <a:buFont typeface="Arial" panose="020B0604020202020204" pitchFamily="34" charset="0"/>
              <a:buChar char="•"/>
            </a:pPr>
            <a:r>
              <a:rPr lang="en-US" sz="2000" dirty="0"/>
              <a:t>Additional Security to Trusted Devices</a:t>
            </a:r>
          </a:p>
          <a:p>
            <a:pPr marL="466298" indent="-466298">
              <a:buFont typeface="Arial" panose="020B0604020202020204" pitchFamily="34" charset="0"/>
              <a:buChar char="•"/>
            </a:pPr>
            <a:r>
              <a:rPr lang="en-US" sz="2000" dirty="0"/>
              <a:t>Single Forest only</a:t>
            </a:r>
          </a:p>
          <a:p>
            <a:pPr marL="466298" indent="-466298">
              <a:buFont typeface="Arial" panose="020B0604020202020204" pitchFamily="34" charset="0"/>
              <a:buChar char="•"/>
            </a:pPr>
            <a:r>
              <a:rPr lang="en-US" sz="2000" dirty="0"/>
              <a:t>FFDL 2012 R2 or higher</a:t>
            </a:r>
          </a:p>
          <a:p>
            <a:pPr marL="466298" indent="-466298">
              <a:buFont typeface="Arial" panose="020B0604020202020204" pitchFamily="34" charset="0"/>
              <a:buChar char="•"/>
            </a:pPr>
            <a:r>
              <a:rPr lang="en-US" sz="2000" dirty="0"/>
              <a:t>Azure AD Premium required</a:t>
            </a:r>
          </a:p>
          <a:p>
            <a:pPr marL="466298" indent="-466298">
              <a:buFont typeface="Arial" panose="020B0604020202020204" pitchFamily="34" charset="0"/>
              <a:buChar char="•"/>
            </a:pPr>
            <a:r>
              <a:rPr lang="en-US" sz="2000" dirty="0"/>
              <a:t>Azure AD Connect drive it</a:t>
            </a:r>
          </a:p>
          <a:p>
            <a:r>
              <a:rPr lang="en-US" sz="2800" dirty="0"/>
              <a:t>Writeback Scenarios</a:t>
            </a:r>
          </a:p>
          <a:p>
            <a:pPr marL="466298" indent="-466298">
              <a:buFont typeface="Arial" panose="020B0604020202020204" pitchFamily="34" charset="0"/>
              <a:buChar char="•"/>
            </a:pPr>
            <a:r>
              <a:rPr lang="en-US" sz="2000" dirty="0"/>
              <a:t>Windows Hello for Business using hybrid certificate trust deployment</a:t>
            </a:r>
          </a:p>
          <a:p>
            <a:pPr marL="466298" indent="-466298">
              <a:buFont typeface="Arial" panose="020B0604020202020204" pitchFamily="34" charset="0"/>
              <a:buChar char="•"/>
            </a:pPr>
            <a:r>
              <a:rPr lang="en-US" sz="2000" dirty="0"/>
              <a:t>Enable </a:t>
            </a:r>
            <a:r>
              <a:rPr lang="en-US" sz="2000" b="1" dirty="0"/>
              <a:t>Conditional Access </a:t>
            </a:r>
            <a:r>
              <a:rPr lang="en-US" sz="2000" dirty="0"/>
              <a:t>based on devices to </a:t>
            </a:r>
            <a:r>
              <a:rPr lang="en-US" sz="2000" b="1" dirty="0"/>
              <a:t>ADFS</a:t>
            </a:r>
            <a:r>
              <a:rPr lang="en-US" sz="2000" dirty="0"/>
              <a:t> (2012 R2 or higher) protected applications (relying party trusts).</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A46CBC3E-D182-4973-B4CC-26A0856431C3}"/>
              </a:ext>
            </a:extLst>
          </p:cNvPr>
          <p:cNvPicPr>
            <a:picLocks noChangeAspect="1"/>
          </p:cNvPicPr>
          <p:nvPr/>
        </p:nvPicPr>
        <p:blipFill>
          <a:blip r:embed="rId3"/>
          <a:stretch>
            <a:fillRect/>
          </a:stretch>
        </p:blipFill>
        <p:spPr>
          <a:xfrm>
            <a:off x="5717369" y="1690525"/>
            <a:ext cx="3916816" cy="233117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3C0D761-007F-431B-951B-EFC93A0F759F}"/>
              </a:ext>
            </a:extLst>
          </p:cNvPr>
          <p:cNvPicPr>
            <a:picLocks noChangeAspect="1"/>
          </p:cNvPicPr>
          <p:nvPr/>
        </p:nvPicPr>
        <p:blipFill>
          <a:blip r:embed="rId4"/>
          <a:stretch>
            <a:fillRect/>
          </a:stretch>
        </p:blipFill>
        <p:spPr>
          <a:xfrm>
            <a:off x="6438522" y="3580696"/>
            <a:ext cx="4928287" cy="134089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192490F-C79A-4A99-B8F2-B97176ED36CE}"/>
              </a:ext>
            </a:extLst>
          </p:cNvPr>
          <p:cNvPicPr>
            <a:picLocks noChangeAspect="1"/>
          </p:cNvPicPr>
          <p:nvPr/>
        </p:nvPicPr>
        <p:blipFill>
          <a:blip r:embed="rId5"/>
          <a:stretch>
            <a:fillRect/>
          </a:stretch>
        </p:blipFill>
        <p:spPr>
          <a:xfrm>
            <a:off x="5717369" y="1647063"/>
            <a:ext cx="6006777" cy="3515122"/>
          </a:xfrm>
          <a:prstGeom prst="rect">
            <a:avLst/>
          </a:prstGeom>
        </p:spPr>
      </p:pic>
      <p:sp>
        <p:nvSpPr>
          <p:cNvPr id="7" name="Oval 6">
            <a:extLst>
              <a:ext uri="{FF2B5EF4-FFF2-40B4-BE49-F238E27FC236}">
                <a16:creationId xmlns:a16="http://schemas.microsoft.com/office/drawing/2014/main" id="{90D736C1-6D4E-44FB-B2B6-6E859A9D3391}"/>
              </a:ext>
            </a:extLst>
          </p:cNvPr>
          <p:cNvSpPr/>
          <p:nvPr/>
        </p:nvSpPr>
        <p:spPr bwMode="auto">
          <a:xfrm>
            <a:off x="5360032" y="4087384"/>
            <a:ext cx="4619705" cy="954504"/>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70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Manage Azure Active Directory (AD)</a:t>
            </a:r>
            <a:br>
              <a:rPr lang="en-US" sz="4000" dirty="0"/>
            </a:br>
            <a:r>
              <a:rPr lang="en-US" sz="1800" dirty="0"/>
              <a:t>Azure AD Join</a:t>
            </a:r>
            <a:br>
              <a:rPr lang="en-US" sz="1800" dirty="0"/>
            </a:br>
            <a:endParaRPr lang="en-US" sz="4000" dirty="0"/>
          </a:p>
        </p:txBody>
      </p:sp>
      <p:sp>
        <p:nvSpPr>
          <p:cNvPr id="6" name="Text Placeholder 5"/>
          <p:cNvSpPr>
            <a:spLocks noGrp="1"/>
          </p:cNvSpPr>
          <p:nvPr>
            <p:ph type="body" sz="quarter" idx="10"/>
          </p:nvPr>
        </p:nvSpPr>
        <p:spPr>
          <a:xfrm>
            <a:off x="599302" y="1690525"/>
            <a:ext cx="5141688" cy="4718921"/>
          </a:xfrm>
        </p:spPr>
        <p:txBody>
          <a:bodyPr/>
          <a:lstStyle/>
          <a:p>
            <a:r>
              <a:rPr lang="en-US" sz="3200"/>
              <a:t>Requires </a:t>
            </a:r>
          </a:p>
          <a:p>
            <a:pPr marL="466298" indent="-466298">
              <a:buFont typeface="Arial" panose="020B0604020202020204" pitchFamily="34" charset="0"/>
              <a:buChar char="•"/>
            </a:pPr>
            <a:r>
              <a:rPr lang="en-US" sz="2400"/>
              <a:t>Azure AD + Subscription</a:t>
            </a:r>
          </a:p>
          <a:p>
            <a:pPr marL="466298" indent="-466298">
              <a:buFont typeface="Arial" panose="020B0604020202020204" pitchFamily="34" charset="0"/>
              <a:buChar char="•"/>
            </a:pPr>
            <a:r>
              <a:rPr lang="en-US" sz="2400"/>
              <a:t>Windows 10 (Pro/Ent)</a:t>
            </a:r>
          </a:p>
          <a:p>
            <a:r>
              <a:rPr lang="en-US" sz="2400"/>
              <a:t>Admin Tasks</a:t>
            </a:r>
          </a:p>
          <a:p>
            <a:pPr marL="349724" indent="-349724">
              <a:buFont typeface="Arial" panose="020B0604020202020204" pitchFamily="34" charset="0"/>
              <a:buChar char="•"/>
            </a:pPr>
            <a:r>
              <a:rPr lang="en-US" sz="2400"/>
              <a:t>See picture -&gt;</a:t>
            </a:r>
          </a:p>
          <a:p>
            <a:r>
              <a:rPr lang="en-US" sz="2400"/>
              <a:t>User Tasks</a:t>
            </a:r>
          </a:p>
          <a:p>
            <a:pPr marL="582873" lvl="1" indent="-349724">
              <a:buFont typeface="Arial" panose="020B0604020202020204" pitchFamily="34" charset="0"/>
              <a:buChar char="•"/>
            </a:pPr>
            <a:r>
              <a:rPr lang="en-US" sz="1600">
                <a:hlinkClick r:id="rId3"/>
              </a:rPr>
              <a:t>Register Windows 10 Device</a:t>
            </a:r>
            <a:r>
              <a:rPr lang="en-US" sz="1600"/>
              <a:t> – BYOD</a:t>
            </a:r>
          </a:p>
          <a:p>
            <a:pPr marL="582873" lvl="1" indent="-349724">
              <a:buFont typeface="Arial" panose="020B0604020202020204" pitchFamily="34" charset="0"/>
              <a:buChar char="•"/>
            </a:pPr>
            <a:r>
              <a:rPr lang="en-US" sz="1600"/>
              <a:t>Join Corp Device</a:t>
            </a:r>
          </a:p>
          <a:p>
            <a:pPr marL="816022" lvl="2" indent="-349724">
              <a:buFont typeface="Arial" panose="020B0604020202020204" pitchFamily="34" charset="0"/>
              <a:buChar char="•"/>
            </a:pPr>
            <a:r>
              <a:rPr lang="en-US" sz="1200"/>
              <a:t>Settings, Account, Access Work or School</a:t>
            </a:r>
          </a:p>
          <a:p>
            <a:pPr marL="349724" indent="-349724">
              <a:buFont typeface="Arial" panose="020B0604020202020204" pitchFamily="34" charset="0"/>
              <a:buChar char="•"/>
            </a:pPr>
            <a:r>
              <a:rPr lang="en-US" sz="2400"/>
              <a:t>Verify </a:t>
            </a:r>
          </a:p>
          <a:p>
            <a:pPr marL="582873" lvl="1" indent="-349724">
              <a:buFont typeface="Arial" panose="020B0604020202020204" pitchFamily="34" charset="0"/>
              <a:buChar char="•"/>
            </a:pPr>
            <a:endParaRPr lang="en-US" sz="1600"/>
          </a:p>
          <a:p>
            <a:endParaRPr lang="en-US" sz="3200"/>
          </a:p>
        </p:txBody>
      </p:sp>
      <p:sp>
        <p:nvSpPr>
          <p:cNvPr id="2" name="Rectangle 1">
            <a:extLst>
              <a:ext uri="{FF2B5EF4-FFF2-40B4-BE49-F238E27FC236}">
                <a16:creationId xmlns:a16="http://schemas.microsoft.com/office/drawing/2014/main" id="{B3EC3050-5B82-47F7-A194-C3143D90DD7A}"/>
              </a:ext>
            </a:extLst>
          </p:cNvPr>
          <p:cNvSpPr/>
          <p:nvPr/>
        </p:nvSpPr>
        <p:spPr>
          <a:xfrm>
            <a:off x="9457330" y="577406"/>
            <a:ext cx="2653662" cy="382308"/>
          </a:xfrm>
          <a:prstGeom prst="rect">
            <a:avLst/>
          </a:prstGeom>
        </p:spPr>
        <p:txBody>
          <a:bodyPr wrap="none">
            <a:spAutoFit/>
          </a:bodyPr>
          <a:lstStyle/>
          <a:p>
            <a:r>
              <a:rPr lang="en-US" sz="1836">
                <a:hlinkClick r:id="rId4"/>
              </a:rPr>
              <a:t>aka.ms/Azure/Roaming</a:t>
            </a:r>
            <a:r>
              <a:rPr lang="en-US" sz="1836"/>
              <a:t> </a:t>
            </a:r>
          </a:p>
        </p:txBody>
      </p:sp>
      <p:pic>
        <p:nvPicPr>
          <p:cNvPr id="7" name="Picture 6">
            <a:extLst>
              <a:ext uri="{FF2B5EF4-FFF2-40B4-BE49-F238E27FC236}">
                <a16:creationId xmlns:a16="http://schemas.microsoft.com/office/drawing/2014/main" id="{D83E5959-7AF1-45BD-9B62-0DA0B86F4152}"/>
              </a:ext>
            </a:extLst>
          </p:cNvPr>
          <p:cNvPicPr preferRelativeResize="0">
            <a:picLocks/>
          </p:cNvPicPr>
          <p:nvPr/>
        </p:nvPicPr>
        <p:blipFill rotWithShape="1">
          <a:blip r:embed="rId5"/>
          <a:srcRect b="8333"/>
          <a:stretch/>
        </p:blipFill>
        <p:spPr>
          <a:xfrm>
            <a:off x="5264142" y="1623184"/>
            <a:ext cx="6808004" cy="4103455"/>
          </a:xfrm>
          <a:prstGeom prst="rect">
            <a:avLst/>
          </a:prstGeom>
        </p:spPr>
      </p:pic>
      <p:pic>
        <p:nvPicPr>
          <p:cNvPr id="4" name="Picture 3">
            <a:extLst>
              <a:ext uri="{FF2B5EF4-FFF2-40B4-BE49-F238E27FC236}">
                <a16:creationId xmlns:a16="http://schemas.microsoft.com/office/drawing/2014/main" id="{6367E9EE-EC1F-415C-B882-541D1B944895}"/>
              </a:ext>
            </a:extLst>
          </p:cNvPr>
          <p:cNvPicPr>
            <a:picLocks noChangeAspect="1"/>
          </p:cNvPicPr>
          <p:nvPr/>
        </p:nvPicPr>
        <p:blipFill>
          <a:blip r:embed="rId6"/>
          <a:stretch>
            <a:fillRect/>
          </a:stretch>
        </p:blipFill>
        <p:spPr>
          <a:xfrm>
            <a:off x="4830171" y="1581398"/>
            <a:ext cx="4915632" cy="3575006"/>
          </a:xfrm>
          <a:prstGeom prst="rect">
            <a:avLst/>
          </a:prstGeom>
        </p:spPr>
      </p:pic>
      <p:pic>
        <p:nvPicPr>
          <p:cNvPr id="5" name="Picture 4">
            <a:extLst>
              <a:ext uri="{FF2B5EF4-FFF2-40B4-BE49-F238E27FC236}">
                <a16:creationId xmlns:a16="http://schemas.microsoft.com/office/drawing/2014/main" id="{DF460448-85E7-4602-BECA-79FB5267DFFD}"/>
              </a:ext>
            </a:extLst>
          </p:cNvPr>
          <p:cNvPicPr>
            <a:picLocks noChangeAspect="1"/>
          </p:cNvPicPr>
          <p:nvPr/>
        </p:nvPicPr>
        <p:blipFill>
          <a:blip r:embed="rId7"/>
          <a:stretch>
            <a:fillRect/>
          </a:stretch>
        </p:blipFill>
        <p:spPr>
          <a:xfrm>
            <a:off x="5602873" y="2804668"/>
            <a:ext cx="6084642" cy="284232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C23034E-2091-4128-9930-16C2F4B62EC1}"/>
              </a:ext>
            </a:extLst>
          </p:cNvPr>
          <p:cNvPicPr>
            <a:picLocks noChangeAspect="1"/>
          </p:cNvPicPr>
          <p:nvPr/>
        </p:nvPicPr>
        <p:blipFill>
          <a:blip r:embed="rId8"/>
          <a:stretch>
            <a:fillRect/>
          </a:stretch>
        </p:blipFill>
        <p:spPr>
          <a:xfrm>
            <a:off x="2433707" y="5223744"/>
            <a:ext cx="9112683" cy="17933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938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xit" presetSubtype="0" fill="hold" nodeType="with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Azure AD Join</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4872103"/>
          </a:xfrm>
        </p:spPr>
        <p:txBody>
          <a:bodyPr/>
          <a:lstStyle/>
          <a:p>
            <a:r>
              <a:rPr lang="en-US" sz="2800" dirty="0"/>
              <a:t>Capabilities</a:t>
            </a:r>
          </a:p>
          <a:p>
            <a:pPr marL="466298" indent="-466298">
              <a:buFont typeface="Arial" panose="020B0604020202020204" pitchFamily="34" charset="0"/>
              <a:buChar char="•"/>
            </a:pPr>
            <a:r>
              <a:rPr lang="en-US" sz="2000" dirty="0"/>
              <a:t>AuthN to Azure AD</a:t>
            </a:r>
          </a:p>
          <a:p>
            <a:pPr marL="466298" indent="-466298">
              <a:buFont typeface="Arial" panose="020B0604020202020204" pitchFamily="34" charset="0"/>
              <a:buChar char="•"/>
            </a:pPr>
            <a:r>
              <a:rPr lang="en-US" sz="2000" dirty="0"/>
              <a:t>Conditional Access Policies</a:t>
            </a:r>
          </a:p>
          <a:p>
            <a:pPr marL="466298" indent="-466298">
              <a:buFont typeface="Arial" panose="020B0604020202020204" pitchFamily="34" charset="0"/>
              <a:buChar char="•"/>
            </a:pPr>
            <a:r>
              <a:rPr lang="en-US" sz="2000" dirty="0"/>
              <a:t>Can Secure with MDM</a:t>
            </a:r>
          </a:p>
          <a:p>
            <a:pPr marL="694898" lvl="1" indent="-466298">
              <a:buFont typeface="Arial" panose="020B0604020202020204" pitchFamily="34" charset="0"/>
              <a:buChar char="•"/>
            </a:pPr>
            <a:r>
              <a:rPr lang="en-US" sz="1800" dirty="0">
                <a:latin typeface="+mj-lt"/>
              </a:rPr>
              <a:t>Intune or SCCM</a:t>
            </a:r>
          </a:p>
          <a:p>
            <a:pPr marL="466298" indent="-466298">
              <a:buFont typeface="Arial" panose="020B0604020202020204" pitchFamily="34" charset="0"/>
              <a:buChar char="•"/>
            </a:pPr>
            <a:r>
              <a:rPr lang="en-US" sz="2000" dirty="0"/>
              <a:t>Can Still AuthN On-Prem</a:t>
            </a:r>
          </a:p>
          <a:p>
            <a:r>
              <a:rPr lang="en-US" sz="2800" dirty="0"/>
              <a:t>Self Service</a:t>
            </a:r>
          </a:p>
          <a:p>
            <a:pPr marL="349724" indent="-349724">
              <a:buFont typeface="Arial" panose="020B0604020202020204" pitchFamily="34" charset="0"/>
              <a:buChar char="•"/>
            </a:pPr>
            <a:r>
              <a:rPr lang="en-US" sz="2000" dirty="0"/>
              <a:t>OOBE</a:t>
            </a:r>
          </a:p>
          <a:p>
            <a:pPr marL="349724" indent="-349724">
              <a:buFont typeface="Arial" panose="020B0604020202020204" pitchFamily="34" charset="0"/>
              <a:buChar char="•"/>
            </a:pPr>
            <a:r>
              <a:rPr lang="en-US" sz="2000" dirty="0"/>
              <a:t>Bulk Enrollment</a:t>
            </a:r>
          </a:p>
          <a:p>
            <a:pPr marL="349724" indent="-349724">
              <a:buFont typeface="Arial" panose="020B0604020202020204" pitchFamily="34" charset="0"/>
              <a:buChar char="•"/>
            </a:pPr>
            <a:r>
              <a:rPr lang="en-US" sz="2000" dirty="0"/>
              <a:t>Windows Autopilot</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3DE55343-17D1-4E00-BAAD-D6EB680E5051}"/>
              </a:ext>
            </a:extLst>
          </p:cNvPr>
          <p:cNvPicPr>
            <a:picLocks noChangeAspect="1"/>
          </p:cNvPicPr>
          <p:nvPr/>
        </p:nvPicPr>
        <p:blipFill>
          <a:blip r:embed="rId3"/>
          <a:stretch>
            <a:fillRect/>
          </a:stretch>
        </p:blipFill>
        <p:spPr>
          <a:xfrm>
            <a:off x="5227749" y="1031328"/>
            <a:ext cx="5372329" cy="47548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107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Manage Guest User Accounts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801498" cy="5650778"/>
          </a:xfrm>
        </p:spPr>
        <p:txBody>
          <a:bodyPr/>
          <a:lstStyle/>
          <a:p>
            <a:r>
              <a:rPr lang="en-US" sz="2800" dirty="0"/>
              <a:t>Features</a:t>
            </a:r>
          </a:p>
          <a:p>
            <a:pPr marL="466298" indent="-466298">
              <a:buFont typeface="Arial" panose="020B0604020202020204" pitchFamily="34" charset="0"/>
              <a:buChar char="•"/>
            </a:pPr>
            <a:r>
              <a:rPr lang="en-US" sz="2000" dirty="0"/>
              <a:t>Partners use their own identities</a:t>
            </a:r>
          </a:p>
          <a:p>
            <a:pPr marL="466298" indent="-466298">
              <a:buFont typeface="Arial" panose="020B0604020202020204" pitchFamily="34" charset="0"/>
              <a:buChar char="•"/>
            </a:pPr>
            <a:r>
              <a:rPr lang="en-US" sz="2000" dirty="0"/>
              <a:t>Azure AD NOT required</a:t>
            </a:r>
          </a:p>
          <a:p>
            <a:pPr marL="466298" indent="-466298">
              <a:buFont typeface="Arial" panose="020B0604020202020204" pitchFamily="34" charset="0"/>
              <a:buChar char="•"/>
            </a:pPr>
            <a:r>
              <a:rPr lang="en-US" sz="2000" dirty="0"/>
              <a:t>No management of external accounts</a:t>
            </a:r>
          </a:p>
          <a:p>
            <a:pPr marL="466298" indent="-466298">
              <a:buFont typeface="Arial" panose="020B0604020202020204" pitchFamily="34" charset="0"/>
              <a:buChar char="•"/>
            </a:pPr>
            <a:r>
              <a:rPr lang="en-US" sz="2000" dirty="0"/>
              <a:t>No need to Sync Accounts</a:t>
            </a:r>
          </a:p>
          <a:p>
            <a:pPr marL="466298" indent="-466298">
              <a:buFont typeface="Arial" panose="020B0604020202020204" pitchFamily="34" charset="0"/>
              <a:buChar char="•"/>
            </a:pPr>
            <a:r>
              <a:rPr lang="en-US" sz="2000" dirty="0"/>
              <a:t>Sign in with Work, School or social identities </a:t>
            </a:r>
          </a:p>
          <a:p>
            <a:pPr marL="466298" indent="-466298">
              <a:buFont typeface="Arial" panose="020B0604020202020204" pitchFamily="34" charset="0"/>
              <a:buChar char="•"/>
            </a:pPr>
            <a:r>
              <a:rPr lang="en-US" sz="2000" dirty="0"/>
              <a:t>Apply Conditional Access Policies</a:t>
            </a:r>
          </a:p>
          <a:p>
            <a:r>
              <a:rPr lang="en-US" sz="2800" dirty="0"/>
              <a:t>Invitation Process</a:t>
            </a:r>
          </a:p>
          <a:p>
            <a:pPr marL="349724" indent="-349724">
              <a:buFont typeface="Arial" panose="020B0604020202020204" pitchFamily="34" charset="0"/>
              <a:buChar char="•"/>
            </a:pPr>
            <a:r>
              <a:rPr lang="en-US" sz="2000" dirty="0"/>
              <a:t>Add users in the Portal</a:t>
            </a:r>
          </a:p>
          <a:p>
            <a:pPr marL="349724" indent="-349724">
              <a:buFont typeface="Arial" panose="020B0604020202020204" pitchFamily="34" charset="0"/>
              <a:buChar char="•"/>
            </a:pPr>
            <a:r>
              <a:rPr lang="en-US" sz="2000" dirty="0"/>
              <a:t>Bulk invite with CSV</a:t>
            </a:r>
          </a:p>
          <a:p>
            <a:pPr marL="578324" lvl="1" indent="-349724">
              <a:buFont typeface="Arial" panose="020B0604020202020204" pitchFamily="34" charset="0"/>
              <a:buChar char="•"/>
            </a:pPr>
            <a:r>
              <a:rPr lang="en-US" sz="1200" b="1" dirty="0"/>
              <a:t>Invitations.csv</a:t>
            </a:r>
          </a:p>
          <a:p>
            <a:pPr marL="349724" indent="-349724">
              <a:buFont typeface="Arial" panose="020B0604020202020204" pitchFamily="34" charset="0"/>
              <a:buChar char="•"/>
            </a:pPr>
            <a:r>
              <a:rPr lang="en-US" sz="2000" dirty="0"/>
              <a:t>Add with PowerShell</a:t>
            </a:r>
          </a:p>
          <a:p>
            <a:pPr marL="578324" lvl="1" indent="-349724">
              <a:buFont typeface="Arial" panose="020B0604020202020204" pitchFamily="34" charset="0"/>
              <a:buChar char="•"/>
            </a:pPr>
            <a:r>
              <a:rPr lang="en-US" sz="1200" b="1" dirty="0"/>
              <a:t>New-</a:t>
            </a:r>
            <a:r>
              <a:rPr lang="en-US" sz="1200" b="1" dirty="0" err="1"/>
              <a:t>AzureADMSInvitation</a:t>
            </a:r>
            <a:endParaRPr lang="en-US" sz="1200" b="1" dirty="0"/>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474D6918-10D7-4F1D-8E54-2AD836D99DDA}"/>
              </a:ext>
            </a:extLst>
          </p:cNvPr>
          <p:cNvPicPr>
            <a:picLocks noChangeAspect="1"/>
          </p:cNvPicPr>
          <p:nvPr/>
        </p:nvPicPr>
        <p:blipFill>
          <a:blip r:embed="rId3"/>
          <a:stretch>
            <a:fillRect/>
          </a:stretch>
        </p:blipFill>
        <p:spPr>
          <a:xfrm>
            <a:off x="6688535" y="1371219"/>
            <a:ext cx="4589065" cy="481235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D1C7E16B-2286-4CB5-AAC0-F75E4D3D0EDA}"/>
              </a:ext>
            </a:extLst>
          </p:cNvPr>
          <p:cNvPicPr>
            <a:picLocks noChangeAspect="1"/>
          </p:cNvPicPr>
          <p:nvPr/>
        </p:nvPicPr>
        <p:blipFill>
          <a:blip r:embed="rId4"/>
          <a:stretch>
            <a:fillRect/>
          </a:stretch>
        </p:blipFill>
        <p:spPr>
          <a:xfrm>
            <a:off x="6262364" y="1690525"/>
            <a:ext cx="4924425" cy="22002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492DD17-A293-42AF-8E30-80EB8C768F8B}"/>
              </a:ext>
            </a:extLst>
          </p:cNvPr>
          <p:cNvPicPr>
            <a:picLocks noChangeAspect="1"/>
          </p:cNvPicPr>
          <p:nvPr/>
        </p:nvPicPr>
        <p:blipFill>
          <a:blip r:embed="rId5"/>
          <a:stretch>
            <a:fillRect/>
          </a:stretch>
        </p:blipFill>
        <p:spPr>
          <a:xfrm>
            <a:off x="6129013" y="4333557"/>
            <a:ext cx="5191125" cy="1619250"/>
          </a:xfrm>
          <a:prstGeom prst="rect">
            <a:avLst/>
          </a:prstGeom>
        </p:spPr>
      </p:pic>
      <p:pic>
        <p:nvPicPr>
          <p:cNvPr id="7" name="Picture 6">
            <a:extLst>
              <a:ext uri="{FF2B5EF4-FFF2-40B4-BE49-F238E27FC236}">
                <a16:creationId xmlns:a16="http://schemas.microsoft.com/office/drawing/2014/main" id="{A3368A36-5DA7-4004-9725-D989E2445B43}"/>
              </a:ext>
            </a:extLst>
          </p:cNvPr>
          <p:cNvPicPr>
            <a:picLocks noChangeAspect="1"/>
          </p:cNvPicPr>
          <p:nvPr/>
        </p:nvPicPr>
        <p:blipFill>
          <a:blip r:embed="rId6"/>
          <a:stretch>
            <a:fillRect/>
          </a:stretch>
        </p:blipFill>
        <p:spPr>
          <a:xfrm>
            <a:off x="599301" y="1371219"/>
            <a:ext cx="11735615" cy="4959912"/>
          </a:xfrm>
          <a:prstGeom prst="rect">
            <a:avLst/>
          </a:prstGeom>
        </p:spPr>
      </p:pic>
    </p:spTree>
    <p:extLst>
      <p:ext uri="{BB962C8B-B14F-4D97-AF65-F5344CB8AC3E}">
        <p14:creationId xmlns:p14="http://schemas.microsoft.com/office/powerpoint/2010/main" val="416812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wipe(left)">
                                      <p:cBhvr>
                                        <p:cTn id="7" dur="500"/>
                                        <p:tgtEl>
                                          <p:spTgt spid="6">
                                            <p:txEl>
                                              <p:pRg st="8" end="8"/>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xit" presetSubtype="0" fill="hold" nodeType="with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animEffect transition="in" filter="wipe(left)">
                                      <p:cBhvr>
                                        <p:cTn id="19" dur="500"/>
                                        <p:tgtEl>
                                          <p:spTgt spid="6">
                                            <p:txEl>
                                              <p:pRg st="9" end="9"/>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wipe(left)">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11" end="11"/>
                                            </p:txEl>
                                          </p:spTgt>
                                        </p:tgtEl>
                                        <p:attrNameLst>
                                          <p:attrName>style.visibility</p:attrName>
                                        </p:attrNameLst>
                                      </p:cBhvr>
                                      <p:to>
                                        <p:strVal val="visible"/>
                                      </p:to>
                                    </p:set>
                                    <p:animEffect transition="in" filter="wipe(left)">
                                      <p:cBhvr>
                                        <p:cTn id="32" dur="500"/>
                                        <p:tgtEl>
                                          <p:spTgt spid="6">
                                            <p:txEl>
                                              <p:pRg st="11" end="11"/>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6">
                                            <p:txEl>
                                              <p:pRg st="12" end="12"/>
                                            </p:txEl>
                                          </p:spTgt>
                                        </p:tgtEl>
                                        <p:attrNameLst>
                                          <p:attrName>style.visibility</p:attrName>
                                        </p:attrNameLst>
                                      </p:cBhvr>
                                      <p:to>
                                        <p:strVal val="visible"/>
                                      </p:to>
                                    </p:set>
                                    <p:animEffect transition="in" filter="wipe(left)">
                                      <p:cBhvr>
                                        <p:cTn id="36" dur="500"/>
                                        <p:tgtEl>
                                          <p:spTgt spid="6">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Dynamic Group Membership</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475612" y="1257432"/>
            <a:ext cx="5141688" cy="6395597"/>
          </a:xfrm>
        </p:spPr>
        <p:txBody>
          <a:bodyPr/>
          <a:lstStyle/>
          <a:p>
            <a:r>
              <a:rPr lang="en-US" sz="2800" dirty="0"/>
              <a:t>Features</a:t>
            </a:r>
          </a:p>
          <a:p>
            <a:pPr marL="466298" indent="-466298">
              <a:buFont typeface="Arial" panose="020B0604020202020204" pitchFamily="34" charset="0"/>
              <a:buChar char="•"/>
            </a:pPr>
            <a:r>
              <a:rPr lang="en-US" sz="2000" dirty="0"/>
              <a:t>Add users to</a:t>
            </a:r>
          </a:p>
          <a:p>
            <a:pPr marL="466298" indent="-466298">
              <a:buFont typeface="Arial" panose="020B0604020202020204" pitchFamily="34" charset="0"/>
              <a:buChar char="•"/>
            </a:pPr>
            <a:r>
              <a:rPr lang="en-US" sz="2000" dirty="0"/>
              <a:t>Security Groups</a:t>
            </a:r>
          </a:p>
          <a:p>
            <a:pPr marL="466298" indent="-466298">
              <a:buFont typeface="Arial" panose="020B0604020202020204" pitchFamily="34" charset="0"/>
              <a:buChar char="•"/>
            </a:pPr>
            <a:r>
              <a:rPr lang="en-US" sz="2000" dirty="0"/>
              <a:t>Office 365 Groups</a:t>
            </a:r>
          </a:p>
          <a:p>
            <a:pPr marL="466298" indent="-466298">
              <a:buFont typeface="Arial" panose="020B0604020202020204" pitchFamily="34" charset="0"/>
              <a:buChar char="•"/>
            </a:pPr>
            <a:r>
              <a:rPr lang="en-US" sz="2000" dirty="0"/>
              <a:t>Change of User or Device properties</a:t>
            </a:r>
          </a:p>
          <a:p>
            <a:r>
              <a:rPr lang="en-US" sz="2800" dirty="0"/>
              <a:t>Requirements</a:t>
            </a:r>
          </a:p>
          <a:p>
            <a:pPr marL="349724" indent="-349724">
              <a:buFont typeface="Arial" panose="020B0604020202020204" pitchFamily="34" charset="0"/>
              <a:buChar char="•"/>
            </a:pPr>
            <a:r>
              <a:rPr lang="en-US" sz="2000" dirty="0"/>
              <a:t>1 Azure AD Premium license</a:t>
            </a:r>
          </a:p>
          <a:p>
            <a:pPr marL="349724" indent="-349724">
              <a:buFont typeface="Arial" panose="020B0604020202020204" pitchFamily="34" charset="0"/>
              <a:buChar char="•"/>
            </a:pPr>
            <a:r>
              <a:rPr lang="en-US" sz="2000" dirty="0"/>
              <a:t>For Global Admin</a:t>
            </a:r>
          </a:p>
          <a:p>
            <a:pPr marL="349724" indent="-349724">
              <a:buFont typeface="Arial" panose="020B0604020202020204" pitchFamily="34" charset="0"/>
              <a:buChar char="•"/>
            </a:pPr>
            <a:r>
              <a:rPr lang="en-US" sz="2000" dirty="0"/>
              <a:t>Not required to assign users</a:t>
            </a:r>
          </a:p>
          <a:p>
            <a:pPr marL="349724" indent="-349724">
              <a:buFont typeface="Arial" panose="020B0604020202020204" pitchFamily="34" charset="0"/>
              <a:buChar char="•"/>
            </a:pPr>
            <a:endParaRPr lang="en-US" sz="2000" dirty="0"/>
          </a:p>
          <a:p>
            <a:r>
              <a:rPr lang="en-US" sz="2800" dirty="0"/>
              <a:t>Other points</a:t>
            </a:r>
            <a:endParaRPr lang="en-US" sz="2000" dirty="0"/>
          </a:p>
          <a:p>
            <a:pPr marL="349724" indent="-349724">
              <a:buFont typeface="Arial" panose="020B0604020202020204" pitchFamily="34" charset="0"/>
              <a:buChar char="•"/>
            </a:pPr>
            <a:r>
              <a:rPr lang="en-US" sz="2000" dirty="0"/>
              <a:t>Deletion and recreate - &gt; 24 hours </a:t>
            </a:r>
          </a:p>
          <a:p>
            <a:pPr marL="349724" indent="-349724">
              <a:buFont typeface="Arial" panose="020B0604020202020204" pitchFamily="34" charset="0"/>
              <a:buChar char="•"/>
            </a:pPr>
            <a:r>
              <a:rPr lang="en-US" sz="2000" dirty="0"/>
              <a:t>Group Expires 1 day after notification</a:t>
            </a:r>
          </a:p>
          <a:p>
            <a:pPr marL="349724" indent="-349724">
              <a:buFont typeface="Arial" panose="020B0604020202020204" pitchFamily="34" charset="0"/>
              <a:buChar char="•"/>
            </a:pPr>
            <a:r>
              <a:rPr lang="en-US" sz="2000" dirty="0"/>
              <a:t>Can be restored within 30 days</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43BB673A-03B6-49BA-B3C5-8FF70F272815}"/>
              </a:ext>
            </a:extLst>
          </p:cNvPr>
          <p:cNvPicPr>
            <a:picLocks noChangeAspect="1"/>
          </p:cNvPicPr>
          <p:nvPr/>
        </p:nvPicPr>
        <p:blipFill>
          <a:blip r:embed="rId3"/>
          <a:stretch>
            <a:fillRect/>
          </a:stretch>
        </p:blipFill>
        <p:spPr>
          <a:xfrm>
            <a:off x="6225120" y="1533343"/>
            <a:ext cx="5141689" cy="4527319"/>
          </a:xfrm>
          <a:prstGeom prst="rect">
            <a:avLst/>
          </a:prstGeom>
        </p:spPr>
      </p:pic>
    </p:spTree>
    <p:extLst>
      <p:ext uri="{BB962C8B-B14F-4D97-AF65-F5344CB8AC3E}">
        <p14:creationId xmlns:p14="http://schemas.microsoft.com/office/powerpoint/2010/main" val="179755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8AEC-0B91-4A68-A3C3-65B367885B16}"/>
              </a:ext>
            </a:extLst>
          </p:cNvPr>
          <p:cNvSpPr>
            <a:spLocks noGrp="1"/>
          </p:cNvSpPr>
          <p:nvPr>
            <p:ph type="title"/>
          </p:nvPr>
        </p:nvSpPr>
        <p:spPr/>
        <p:txBody>
          <a:bodyPr/>
          <a:lstStyle/>
          <a:p>
            <a:r>
              <a:rPr lang="en-US" dirty="0"/>
              <a:t>Subscription Governance</a:t>
            </a:r>
          </a:p>
        </p:txBody>
      </p:sp>
      <p:sp>
        <p:nvSpPr>
          <p:cNvPr id="3" name="Text Placeholder 2">
            <a:extLst>
              <a:ext uri="{FF2B5EF4-FFF2-40B4-BE49-F238E27FC236}">
                <a16:creationId xmlns:a16="http://schemas.microsoft.com/office/drawing/2014/main" id="{AB6A0B49-CBE7-421B-A2DE-2EEAB8F1B058}"/>
              </a:ext>
            </a:extLst>
          </p:cNvPr>
          <p:cNvSpPr>
            <a:spLocks noGrp="1"/>
          </p:cNvSpPr>
          <p:nvPr>
            <p:ph type="body" sz="quarter" idx="10"/>
          </p:nvPr>
        </p:nvSpPr>
        <p:spPr>
          <a:xfrm>
            <a:off x="274638" y="1212850"/>
            <a:ext cx="11888787" cy="4838248"/>
          </a:xfrm>
        </p:spPr>
        <p:txBody>
          <a:bodyPr/>
          <a:lstStyle/>
          <a:p>
            <a:r>
              <a:rPr lang="en-US" dirty="0"/>
              <a:t>configure Azure policies</a:t>
            </a:r>
          </a:p>
          <a:p>
            <a:r>
              <a:rPr lang="en-US" dirty="0"/>
              <a:t>configure resource locks</a:t>
            </a:r>
          </a:p>
          <a:p>
            <a:r>
              <a:rPr lang="en-US" dirty="0"/>
              <a:t>apply tags</a:t>
            </a:r>
          </a:p>
          <a:p>
            <a:r>
              <a:rPr lang="en-US" dirty="0"/>
              <a:t>create and manage resource groups o move resources o remove RGs</a:t>
            </a:r>
          </a:p>
          <a:p>
            <a:r>
              <a:rPr lang="en-US" dirty="0"/>
              <a:t>manage subscriptions</a:t>
            </a:r>
          </a:p>
          <a:p>
            <a:r>
              <a:rPr lang="en-US" dirty="0"/>
              <a:t>configure Cost Management</a:t>
            </a:r>
          </a:p>
          <a:p>
            <a:r>
              <a:rPr lang="en-US" dirty="0"/>
              <a:t>configure management groups</a:t>
            </a:r>
          </a:p>
        </p:txBody>
      </p:sp>
    </p:spTree>
    <p:extLst>
      <p:ext uri="{BB962C8B-B14F-4D97-AF65-F5344CB8AC3E}">
        <p14:creationId xmlns:p14="http://schemas.microsoft.com/office/powerpoint/2010/main" val="361648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329A-344C-440A-B052-3FC265956D8D}"/>
              </a:ext>
            </a:extLst>
          </p:cNvPr>
          <p:cNvSpPr>
            <a:spLocks noGrp="1"/>
          </p:cNvSpPr>
          <p:nvPr>
            <p:ph type="title"/>
          </p:nvPr>
        </p:nvSpPr>
        <p:spPr/>
        <p:txBody>
          <a:bodyPr/>
          <a:lstStyle/>
          <a:p>
            <a:r>
              <a:rPr lang="en-US" dirty="0"/>
              <a:t>Considerations before you Lock!</a:t>
            </a:r>
          </a:p>
        </p:txBody>
      </p:sp>
      <p:sp>
        <p:nvSpPr>
          <p:cNvPr id="3" name="Text Placeholder 2">
            <a:extLst>
              <a:ext uri="{FF2B5EF4-FFF2-40B4-BE49-F238E27FC236}">
                <a16:creationId xmlns:a16="http://schemas.microsoft.com/office/drawing/2014/main" id="{F5954528-6842-4E60-94B4-F084F406DA6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6199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3"/>
          <p:cNvSpPr txBox="1">
            <a:spLocks/>
          </p:cNvSpPr>
          <p:nvPr/>
        </p:nvSpPr>
        <p:spPr>
          <a:xfrm>
            <a:off x="366964" y="1212852"/>
            <a:ext cx="4500462" cy="5408611"/>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4000"/>
              </a:lnSpc>
              <a:buNone/>
            </a:pPr>
            <a:r>
              <a:rPr lang="en-US" sz="3600">
                <a:solidFill>
                  <a:schemeClr val="tx2"/>
                </a:solidFill>
              </a:rPr>
              <a:t>Purpose</a:t>
            </a:r>
          </a:p>
          <a:p>
            <a:pPr marL="0" lvl="1" indent="0" fontAlgn="ctr">
              <a:buNone/>
            </a:pPr>
            <a:r>
              <a:rPr lang="en-US" sz="2400"/>
              <a:t>Organize Multiple Azure subscriptions </a:t>
            </a:r>
          </a:p>
          <a:p>
            <a:pPr marL="567261" lvl="2" indent="-342900" fontAlgn="ctr"/>
            <a:r>
              <a:rPr lang="en-US" sz="2000"/>
              <a:t>Manage</a:t>
            </a:r>
          </a:p>
          <a:p>
            <a:pPr marL="791622" lvl="3" indent="-342900" fontAlgn="ctr"/>
            <a:r>
              <a:rPr lang="en-US" sz="1600"/>
              <a:t>Access</a:t>
            </a:r>
          </a:p>
          <a:p>
            <a:pPr marL="791622" lvl="3" indent="-342900" fontAlgn="ctr"/>
            <a:r>
              <a:rPr lang="en-US" sz="1600"/>
              <a:t>Policy</a:t>
            </a:r>
          </a:p>
          <a:p>
            <a:pPr marL="791622" lvl="3" indent="-342900" fontAlgn="ctr"/>
            <a:r>
              <a:rPr lang="en-US" sz="1600"/>
              <a:t>Costs</a:t>
            </a:r>
          </a:p>
          <a:p>
            <a:pPr marL="791622" lvl="3" indent="-342900" fontAlgn="ctr"/>
            <a:r>
              <a:rPr lang="en-US" sz="1600"/>
              <a:t>Compliance</a:t>
            </a:r>
          </a:p>
          <a:p>
            <a:pPr marL="0" lvl="1" indent="0" fontAlgn="ctr">
              <a:buNone/>
              <a:defRPr/>
            </a:pPr>
            <a:r>
              <a:rPr lang="en-US" sz="2400"/>
              <a:t>Trust with Azure AD</a:t>
            </a:r>
          </a:p>
          <a:p>
            <a:pPr marL="567261" lvl="2" indent="-342900" fontAlgn="ctr">
              <a:defRPr/>
            </a:pPr>
            <a:r>
              <a:rPr lang="en-US" sz="1600"/>
              <a:t>Trust a single Azure AD Tenant</a:t>
            </a:r>
          </a:p>
          <a:p>
            <a:pPr marL="567261" lvl="2" indent="-342900" fontAlgn="ctr">
              <a:defRPr/>
            </a:pPr>
            <a:r>
              <a:rPr lang="en-US" sz="1600" b="1"/>
              <a:t>NOTE:</a:t>
            </a:r>
            <a:r>
              <a:rPr lang="en-US" sz="1600"/>
              <a:t> Policies are NOT enforced across Azure AD Directory tenants</a:t>
            </a:r>
            <a:endParaRPr lang="en-US" sz="1600" b="1"/>
          </a:p>
          <a:p>
            <a:pPr marL="342900" lvl="1" indent="-342900" fontAlgn="ctr">
              <a:defRPr/>
            </a:pPr>
            <a:endParaRPr lang="en-US" sz="2000"/>
          </a:p>
          <a:p>
            <a:pPr marL="0" lvl="1" indent="0" fontAlgn="ctr">
              <a:buNone/>
              <a:defRPr/>
            </a:pPr>
            <a:endParaRPr lang="en-US" sz="2000">
              <a:hlinkClick r:id="" action="ppaction://noaction"/>
            </a:endParaRPr>
          </a:p>
          <a:p>
            <a:pPr marL="0" lvl="1" indent="0" fontAlgn="ctr">
              <a:buNone/>
              <a:defRPr/>
            </a:pPr>
            <a:r>
              <a:rPr lang="en-US" sz="2000">
                <a:hlinkClick r:id="" action="ppaction://noaction"/>
              </a:rPr>
              <a:t>aka.ms/Azure/</a:t>
            </a:r>
            <a:r>
              <a:rPr lang="en-US" sz="2000" err="1">
                <a:hlinkClick r:id="rId3"/>
              </a:rPr>
              <a:t>MgtGroups</a:t>
            </a:r>
            <a:r>
              <a:rPr lang="en-US" sz="2000"/>
              <a:t> </a:t>
            </a:r>
          </a:p>
          <a:p>
            <a:pPr marL="0" lvl="1" indent="0" fontAlgn="ctr">
              <a:buNone/>
              <a:defRPr/>
            </a:pPr>
            <a:r>
              <a:rPr lang="en-US" sz="1800" i="1"/>
              <a:t>Check link for current status</a:t>
            </a:r>
            <a:endParaRPr lang="en-US" sz="2000" i="1"/>
          </a:p>
        </p:txBody>
      </p:sp>
      <p:sp>
        <p:nvSpPr>
          <p:cNvPr id="10" name="Title 9"/>
          <p:cNvSpPr>
            <a:spLocks noGrp="1"/>
          </p:cNvSpPr>
          <p:nvPr>
            <p:ph type="title"/>
          </p:nvPr>
        </p:nvSpPr>
        <p:spPr/>
        <p:txBody>
          <a:bodyPr/>
          <a:lstStyle/>
          <a:p>
            <a:r>
              <a:rPr lang="en-US"/>
              <a:t>Azure Management Groups</a:t>
            </a:r>
          </a:p>
        </p:txBody>
      </p:sp>
      <p:sp>
        <p:nvSpPr>
          <p:cNvPr id="8" name="Rectangle 7">
            <a:extLst>
              <a:ext uri="{FF2B5EF4-FFF2-40B4-BE49-F238E27FC236}">
                <a16:creationId xmlns:a16="http://schemas.microsoft.com/office/drawing/2014/main" id="{540C8BC4-8242-4F54-8D58-9202EBEA8603}"/>
              </a:ext>
            </a:extLst>
          </p:cNvPr>
          <p:cNvSpPr/>
          <p:nvPr/>
        </p:nvSpPr>
        <p:spPr>
          <a:xfrm rot="1731837">
            <a:off x="10745153" y="335596"/>
            <a:ext cx="1714572" cy="341632"/>
          </a:xfrm>
          <a:prstGeom prst="rect">
            <a:avLst/>
          </a:prstGeom>
        </p:spPr>
        <p:txBody>
          <a:bodyPr wrap="none">
            <a:sp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2700000" scaled="0"/>
                </a:gradFill>
                <a:ea typeface="Segoe UI" pitchFamily="34" charset="0"/>
                <a:cs typeface="Segoe UI" pitchFamily="34" charset="0"/>
              </a:rPr>
              <a:t>Private Preview</a:t>
            </a:r>
          </a:p>
        </p:txBody>
      </p:sp>
      <p:pic>
        <p:nvPicPr>
          <p:cNvPr id="12" name="Picture 11" descr="A screenshot of a cell phone&#10;&#10;Description generated with very high confidence">
            <a:extLst>
              <a:ext uri="{FF2B5EF4-FFF2-40B4-BE49-F238E27FC236}">
                <a16:creationId xmlns:a16="http://schemas.microsoft.com/office/drawing/2014/main" id="{B42B58AA-22EF-444F-A788-BCC1F83B8DF4}"/>
              </a:ext>
            </a:extLst>
          </p:cNvPr>
          <p:cNvPicPr>
            <a:picLocks noChangeAspect="1"/>
          </p:cNvPicPr>
          <p:nvPr/>
        </p:nvPicPr>
        <p:blipFill>
          <a:blip r:embed="rId4"/>
          <a:stretch>
            <a:fillRect/>
          </a:stretch>
        </p:blipFill>
        <p:spPr>
          <a:xfrm>
            <a:off x="4786397" y="1212852"/>
            <a:ext cx="7649285" cy="5225897"/>
          </a:xfrm>
          <a:prstGeom prst="rect">
            <a:avLst/>
          </a:prstGeom>
        </p:spPr>
      </p:pic>
      <p:sp>
        <p:nvSpPr>
          <p:cNvPr id="2" name="Rectangle 1">
            <a:extLst>
              <a:ext uri="{FF2B5EF4-FFF2-40B4-BE49-F238E27FC236}">
                <a16:creationId xmlns:a16="http://schemas.microsoft.com/office/drawing/2014/main" id="{21A6D20B-0089-4E57-B55F-2D029568C7C0}"/>
              </a:ext>
            </a:extLst>
          </p:cNvPr>
          <p:cNvSpPr/>
          <p:nvPr/>
        </p:nvSpPr>
        <p:spPr>
          <a:xfrm>
            <a:off x="5022077" y="4575340"/>
            <a:ext cx="1796734" cy="1323439"/>
          </a:xfrm>
          <a:prstGeom prst="rect">
            <a:avLst/>
          </a:prstGeom>
        </p:spPr>
        <p:txBody>
          <a:bodyPr wrap="square">
            <a:spAutoFit/>
          </a:bodyPr>
          <a:lstStyle/>
          <a:p>
            <a:r>
              <a:rPr lang="en-US" sz="2000" b="1" dirty="0">
                <a:solidFill>
                  <a:srgbClr val="FF0000"/>
                </a:solidFill>
                <a:latin typeface="Segoe UI Light" pitchFamily="34" charset="0"/>
              </a:rPr>
              <a:t>QUESTION</a:t>
            </a:r>
          </a:p>
          <a:p>
            <a:r>
              <a:rPr lang="en-US" sz="2000" dirty="0">
                <a:solidFill>
                  <a:srgbClr val="FF0000"/>
                </a:solidFill>
                <a:latin typeface="Segoe UI Light" pitchFamily="34" charset="0"/>
              </a:rPr>
              <a:t>Custom RBAC roles supported ?</a:t>
            </a:r>
            <a:endParaRPr lang="en-US" sz="2000" dirty="0">
              <a:solidFill>
                <a:srgbClr val="FF0000"/>
              </a:solidFill>
            </a:endParaRPr>
          </a:p>
        </p:txBody>
      </p:sp>
    </p:spTree>
    <p:extLst>
      <p:ext uri="{BB962C8B-B14F-4D97-AF65-F5344CB8AC3E}">
        <p14:creationId xmlns:p14="http://schemas.microsoft.com/office/powerpoint/2010/main" val="339218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55" y="466301"/>
            <a:ext cx="11237870" cy="565027"/>
          </a:xfrm>
          <a:prstGeom prst="rect">
            <a:avLst/>
          </a:prstGeom>
        </p:spPr>
        <p:txBody>
          <a:bodyPr wrap="square" anchor="t">
            <a:normAutofit/>
          </a:bodyPr>
          <a:lstStyle/>
          <a:p>
            <a:r>
              <a:rPr lang="en-US" dirty="0"/>
              <a:t>CERT objectives</a:t>
            </a:r>
          </a:p>
        </p:txBody>
      </p:sp>
      <p:graphicFrame>
        <p:nvGraphicFramePr>
          <p:cNvPr id="9" name="Text Placeholder 4">
            <a:extLst>
              <a:ext uri="{FF2B5EF4-FFF2-40B4-BE49-F238E27FC236}">
                <a16:creationId xmlns:a16="http://schemas.microsoft.com/office/drawing/2014/main" id="{220B362B-2000-4ACE-AA25-CC81D7D886B7}"/>
              </a:ext>
            </a:extLst>
          </p:cNvPr>
          <p:cNvGraphicFramePr/>
          <p:nvPr>
            <p:extLst>
              <p:ext uri="{D42A27DB-BD31-4B8C-83A1-F6EECF244321}">
                <p14:modId xmlns:p14="http://schemas.microsoft.com/office/powerpoint/2010/main" val="1073464253"/>
              </p:ext>
            </p:extLst>
          </p:nvPr>
        </p:nvGraphicFramePr>
        <p:xfrm>
          <a:off x="374433" y="1490126"/>
          <a:ext cx="11238194"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615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hlinkClick r:id="rId3"/>
              </a:rPr>
              <a:t>Manage Resource Groups </a:t>
            </a:r>
            <a:r>
              <a:rPr lang="en-US" sz="4000" dirty="0"/>
              <a:t>| Move Resources </a:t>
            </a:r>
          </a:p>
        </p:txBody>
      </p:sp>
      <p:sp>
        <p:nvSpPr>
          <p:cNvPr id="6" name="Text Placeholder 5"/>
          <p:cNvSpPr>
            <a:spLocks noGrp="1"/>
          </p:cNvSpPr>
          <p:nvPr>
            <p:ph type="body" sz="quarter" idx="10"/>
          </p:nvPr>
        </p:nvSpPr>
        <p:spPr>
          <a:xfrm>
            <a:off x="599302" y="1359077"/>
            <a:ext cx="11237870" cy="4912114"/>
          </a:xfrm>
        </p:spPr>
        <p:txBody>
          <a:bodyPr/>
          <a:lstStyle/>
          <a:p>
            <a:r>
              <a:rPr lang="en-US" sz="2800" i="1" dirty="0"/>
              <a:t>Checklist:</a:t>
            </a:r>
          </a:p>
          <a:p>
            <a:pPr marL="466298" indent="-466298">
              <a:buFont typeface="Arial" panose="020B0604020202020204" pitchFamily="34" charset="0"/>
              <a:buChar char="•"/>
            </a:pPr>
            <a:r>
              <a:rPr lang="en-US" sz="2800" dirty="0"/>
              <a:t>Common Azure AD Tenant</a:t>
            </a:r>
          </a:p>
          <a:p>
            <a:pPr marL="699447" lvl="1" indent="-466298">
              <a:buFont typeface="Arial" panose="020B0604020202020204" pitchFamily="34" charset="0"/>
              <a:buChar char="•"/>
            </a:pPr>
            <a:r>
              <a:rPr lang="en-US" sz="2000" dirty="0"/>
              <a:t>If not the same</a:t>
            </a:r>
          </a:p>
          <a:p>
            <a:pPr marL="932597" lvl="2" indent="-466298">
              <a:buFont typeface="Arial" panose="020B0604020202020204" pitchFamily="34" charset="0"/>
              <a:buChar char="•"/>
            </a:pPr>
            <a:r>
              <a:rPr lang="en-US" sz="1800" dirty="0">
                <a:hlinkClick r:id="rId4"/>
              </a:rPr>
              <a:t>Transfer Ownership</a:t>
            </a:r>
            <a:endParaRPr lang="en-US" sz="1800" dirty="0"/>
          </a:p>
          <a:p>
            <a:pPr marL="932597" lvl="2" indent="-466298">
              <a:buFont typeface="Arial" panose="020B0604020202020204" pitchFamily="34" charset="0"/>
              <a:buChar char="•"/>
            </a:pPr>
            <a:r>
              <a:rPr lang="en-US" sz="1800" dirty="0">
                <a:hlinkClick r:id="rId5"/>
              </a:rPr>
              <a:t>Associate or add an Azure Subscription</a:t>
            </a:r>
            <a:endParaRPr lang="en-US" sz="1800" dirty="0"/>
          </a:p>
          <a:p>
            <a:pPr marL="466298" indent="-466298">
              <a:buFont typeface="Arial" panose="020B0604020202020204" pitchFamily="34" charset="0"/>
              <a:buChar char="•"/>
            </a:pPr>
            <a:r>
              <a:rPr lang="en-US" sz="2800" dirty="0"/>
              <a:t>Common Resource Providers</a:t>
            </a:r>
          </a:p>
          <a:p>
            <a:pPr marL="466298" indent="-466298">
              <a:buFont typeface="Arial" panose="020B0604020202020204" pitchFamily="34" charset="0"/>
              <a:buChar char="•"/>
            </a:pPr>
            <a:r>
              <a:rPr lang="en-US" sz="2800" dirty="0"/>
              <a:t>Quotas Exceeded?</a:t>
            </a:r>
          </a:p>
          <a:p>
            <a:pPr marL="466298" indent="-466298">
              <a:buFont typeface="Arial" panose="020B0604020202020204" pitchFamily="34" charset="0"/>
              <a:buChar char="•"/>
            </a:pPr>
            <a:r>
              <a:rPr lang="en-US" sz="2800" dirty="0"/>
              <a:t>Minimum Permissions</a:t>
            </a:r>
          </a:p>
          <a:p>
            <a:pPr marL="699447" lvl="1" indent="-466298">
              <a:buFont typeface="Arial" panose="020B0604020202020204" pitchFamily="34" charset="0"/>
              <a:buChar char="•"/>
            </a:pPr>
            <a:r>
              <a:rPr lang="en-US" sz="2000" dirty="0" err="1"/>
              <a:t>Microsoft.Resources</a:t>
            </a:r>
            <a:r>
              <a:rPr lang="en-US" sz="2000" dirty="0"/>
              <a:t>/subscriptions/</a:t>
            </a:r>
            <a:r>
              <a:rPr lang="en-US" sz="2000" dirty="0" err="1"/>
              <a:t>resourceGroups</a:t>
            </a:r>
            <a:r>
              <a:rPr lang="en-US" sz="2000" dirty="0"/>
              <a:t>/</a:t>
            </a:r>
            <a:r>
              <a:rPr lang="en-US" sz="2000" dirty="0" err="1"/>
              <a:t>moveResources</a:t>
            </a:r>
            <a:r>
              <a:rPr lang="en-US" sz="2000" dirty="0"/>
              <a:t>/action on the source resource group.</a:t>
            </a:r>
          </a:p>
          <a:p>
            <a:pPr marL="699447" lvl="1" indent="-466298">
              <a:buFont typeface="Arial" panose="020B0604020202020204" pitchFamily="34" charset="0"/>
              <a:buChar char="•"/>
            </a:pPr>
            <a:r>
              <a:rPr lang="en-US" sz="2000" dirty="0" err="1"/>
              <a:t>Microsoft.Resources</a:t>
            </a:r>
            <a:r>
              <a:rPr lang="en-US" sz="2000" dirty="0"/>
              <a:t>/subscriptions/</a:t>
            </a:r>
            <a:r>
              <a:rPr lang="en-US" sz="2000" dirty="0" err="1"/>
              <a:t>resourceGroups</a:t>
            </a:r>
            <a:r>
              <a:rPr lang="en-US" sz="2000" dirty="0"/>
              <a:t>/write on the destination resource group.</a:t>
            </a:r>
          </a:p>
          <a:p>
            <a:pPr marL="466298" indent="-466298">
              <a:buFont typeface="Arial" panose="020B0604020202020204" pitchFamily="34" charset="0"/>
              <a:buChar char="•"/>
            </a:pPr>
            <a:r>
              <a:rPr lang="en-US" sz="2800" dirty="0"/>
              <a:t>Limit of 800 moves, possible timeouts</a:t>
            </a:r>
          </a:p>
        </p:txBody>
      </p:sp>
    </p:spTree>
    <p:extLst>
      <p:ext uri="{BB962C8B-B14F-4D97-AF65-F5344CB8AC3E}">
        <p14:creationId xmlns:p14="http://schemas.microsoft.com/office/powerpoint/2010/main" val="320785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Move Resources </a:t>
            </a:r>
            <a:r>
              <a:rPr lang="en-US" sz="4000" dirty="0" err="1"/>
              <a:t>con’t</a:t>
            </a:r>
            <a:endParaRPr lang="en-US" sz="4000" dirty="0"/>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416729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i="1" dirty="0"/>
              <a:t>Checklist:</a:t>
            </a:r>
          </a:p>
          <a:p>
            <a:pPr marL="466298" indent="-466298">
              <a:buFont typeface="Arial" panose="020B0604020202020204" pitchFamily="34" charset="0"/>
              <a:buChar char="•"/>
            </a:pPr>
            <a:r>
              <a:rPr lang="en-US" sz="2800" dirty="0"/>
              <a:t>Does the resource </a:t>
            </a:r>
            <a:r>
              <a:rPr lang="en-US" sz="2800" dirty="0">
                <a:hlinkClick r:id="rId3"/>
              </a:rPr>
              <a:t>support the move</a:t>
            </a:r>
            <a:r>
              <a:rPr lang="en-US" sz="2800" dirty="0"/>
              <a:t> operation?</a:t>
            </a:r>
          </a:p>
          <a:p>
            <a:pPr marL="466298" indent="-466298">
              <a:buFont typeface="Arial" panose="020B0604020202020204" pitchFamily="34" charset="0"/>
              <a:buChar char="•"/>
            </a:pPr>
            <a:r>
              <a:rPr lang="en-US" sz="2800" dirty="0"/>
              <a:t>Some services have specific limitations</a:t>
            </a:r>
          </a:p>
          <a:p>
            <a:pPr lvl="3"/>
            <a:r>
              <a:rPr lang="en-US" sz="2000" dirty="0">
                <a:hlinkClick r:id="rId4"/>
              </a:rPr>
              <a:t>App Services move guidance</a:t>
            </a:r>
            <a:endParaRPr lang="en-US" sz="2000" dirty="0"/>
          </a:p>
          <a:p>
            <a:pPr lvl="3"/>
            <a:r>
              <a:rPr lang="en-US" sz="2000" dirty="0">
                <a:hlinkClick r:id="rId5"/>
              </a:rPr>
              <a:t>Azure DevOps Services move guidance</a:t>
            </a:r>
            <a:endParaRPr lang="en-US" sz="2000" dirty="0"/>
          </a:p>
          <a:p>
            <a:pPr lvl="3"/>
            <a:r>
              <a:rPr lang="en-US" sz="2000" dirty="0">
                <a:hlinkClick r:id="rId6"/>
              </a:rPr>
              <a:t>Classic deployment model move guidance</a:t>
            </a:r>
            <a:r>
              <a:rPr lang="en-US" sz="2000" dirty="0"/>
              <a:t> - Classic Compute, Classic Storage, Classic Virtual Networks, and Cloud Services</a:t>
            </a:r>
          </a:p>
          <a:p>
            <a:pPr lvl="3"/>
            <a:r>
              <a:rPr lang="en-US" sz="2000" dirty="0">
                <a:hlinkClick r:id="rId7"/>
              </a:rPr>
              <a:t>Recovery Services move guidance</a:t>
            </a:r>
            <a:endParaRPr lang="en-US" sz="2000" dirty="0"/>
          </a:p>
          <a:p>
            <a:pPr lvl="3"/>
            <a:r>
              <a:rPr lang="en-US" sz="2000" dirty="0">
                <a:hlinkClick r:id="rId8"/>
              </a:rPr>
              <a:t>Virtual Machines move guidance</a:t>
            </a:r>
            <a:endParaRPr lang="en-US" sz="2000" dirty="0"/>
          </a:p>
          <a:p>
            <a:pPr lvl="3"/>
            <a:r>
              <a:rPr lang="en-US" sz="2000" dirty="0">
                <a:hlinkClick r:id="rId9"/>
              </a:rPr>
              <a:t>Virtual Networks move guidance</a:t>
            </a:r>
            <a:endParaRPr lang="en-US" sz="2000" dirty="0"/>
          </a:p>
          <a:p>
            <a:pPr marL="694898" lvl="1" indent="-466298">
              <a:buFont typeface="Arial" panose="020B0604020202020204" pitchFamily="34" charset="0"/>
              <a:buChar char="•"/>
            </a:pPr>
            <a:endParaRPr lang="en-US" sz="2000" dirty="0"/>
          </a:p>
        </p:txBody>
      </p:sp>
    </p:spTree>
    <p:extLst>
      <p:ext uri="{BB962C8B-B14F-4D97-AF65-F5344CB8AC3E}">
        <p14:creationId xmlns:p14="http://schemas.microsoft.com/office/powerpoint/2010/main" val="6110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8E33F51-0476-4017-B072-C5D06E69DF04}"/>
              </a:ext>
            </a:extLst>
          </p:cNvPr>
          <p:cNvSpPr/>
          <p:nvPr/>
        </p:nvSpPr>
        <p:spPr>
          <a:xfrm>
            <a:off x="696136" y="6669217"/>
            <a:ext cx="7215205" cy="382308"/>
          </a:xfrm>
          <a:prstGeom prst="rect">
            <a:avLst/>
          </a:prstGeom>
        </p:spPr>
        <p:txBody>
          <a:bodyPr wrap="none">
            <a:spAutoFit/>
          </a:bodyPr>
          <a:lstStyle/>
          <a:p>
            <a:pPr defTabSz="951304"/>
            <a:r>
              <a:rPr lang="en-US" sz="1836" kern="0">
                <a:solidFill>
                  <a:srgbClr val="505050"/>
                </a:solidFill>
                <a:hlinkClick r:id="rId3"/>
              </a:rPr>
              <a:t>aka.ms/Azure/Subscriptions</a:t>
            </a:r>
            <a:r>
              <a:rPr lang="en-US" sz="1836" kern="0">
                <a:solidFill>
                  <a:srgbClr val="505050"/>
                </a:solidFill>
              </a:rPr>
              <a:t> 			</a:t>
            </a:r>
            <a:r>
              <a:rPr lang="en-US" sz="1836" kern="0">
                <a:solidFill>
                  <a:srgbClr val="505050"/>
                </a:solidFill>
                <a:hlinkClick r:id="rId4"/>
              </a:rPr>
              <a:t>aka.ms/Azure/RBAC</a:t>
            </a:r>
            <a:r>
              <a:rPr lang="en-US" sz="1836" kern="0">
                <a:solidFill>
                  <a:srgbClr val="505050"/>
                </a:solidFill>
              </a:rPr>
              <a:t> </a:t>
            </a:r>
          </a:p>
        </p:txBody>
      </p:sp>
      <p:pic>
        <p:nvPicPr>
          <p:cNvPr id="3" name="Picture 2">
            <a:extLst>
              <a:ext uri="{FF2B5EF4-FFF2-40B4-BE49-F238E27FC236}">
                <a16:creationId xmlns:a16="http://schemas.microsoft.com/office/drawing/2014/main" id="{F890A63D-7A0A-43AD-9741-15253ECC3170}"/>
              </a:ext>
            </a:extLst>
          </p:cNvPr>
          <p:cNvPicPr>
            <a:picLocks noChangeAspect="1"/>
          </p:cNvPicPr>
          <p:nvPr/>
        </p:nvPicPr>
        <p:blipFill>
          <a:blip r:embed="rId5"/>
          <a:stretch>
            <a:fillRect/>
          </a:stretch>
        </p:blipFill>
        <p:spPr>
          <a:xfrm>
            <a:off x="6382219" y="153504"/>
            <a:ext cx="5869527" cy="6515713"/>
          </a:xfrm>
          <a:prstGeom prst="rect">
            <a:avLst/>
          </a:prstGeom>
        </p:spPr>
      </p:pic>
      <p:sp>
        <p:nvSpPr>
          <p:cNvPr id="17" name="Title 16"/>
          <p:cNvSpPr>
            <a:spLocks noGrp="1"/>
          </p:cNvSpPr>
          <p:nvPr>
            <p:ph type="title"/>
          </p:nvPr>
        </p:nvSpPr>
        <p:spPr>
          <a:xfrm>
            <a:off x="600855" y="466301"/>
            <a:ext cx="11237870" cy="1946203"/>
          </a:xfrm>
        </p:spPr>
        <p:txBody>
          <a:bodyPr/>
          <a:lstStyle/>
          <a:p>
            <a:r>
              <a:rPr lang="en-US" sz="4000"/>
              <a:t>Manage Azure Subscriptions</a:t>
            </a:r>
            <a:br>
              <a:rPr lang="en-US" sz="4000"/>
            </a:br>
            <a:r>
              <a:rPr lang="en-US" sz="2800"/>
              <a:t>Administrator Permissions</a:t>
            </a:r>
            <a:br>
              <a:rPr lang="en-US" sz="4000"/>
            </a:br>
            <a:br>
              <a:rPr lang="en-US" sz="1800">
                <a:gradFill>
                  <a:gsLst>
                    <a:gs pos="1250">
                      <a:srgbClr val="1A1A1A"/>
                    </a:gs>
                    <a:gs pos="100000">
                      <a:srgbClr val="1A1A1A"/>
                    </a:gs>
                  </a:gsLst>
                  <a:lin ang="5400000" scaled="0"/>
                </a:gradFill>
              </a:rPr>
            </a:br>
            <a:endParaRPr lang="en-US" sz="4000"/>
          </a:p>
        </p:txBody>
      </p:sp>
      <p:pic>
        <p:nvPicPr>
          <p:cNvPr id="56" name="Picture 55">
            <a:extLst>
              <a:ext uri="{FF2B5EF4-FFF2-40B4-BE49-F238E27FC236}">
                <a16:creationId xmlns:a16="http://schemas.microsoft.com/office/drawing/2014/main" id="{006D68F1-3DB0-4E73-AB27-12D9F93E6FA3}"/>
              </a:ext>
            </a:extLst>
          </p:cNvPr>
          <p:cNvPicPr>
            <a:picLocks noChangeAspect="1"/>
          </p:cNvPicPr>
          <p:nvPr/>
        </p:nvPicPr>
        <p:blipFill>
          <a:blip r:embed="rId6"/>
          <a:stretch>
            <a:fillRect/>
          </a:stretch>
        </p:blipFill>
        <p:spPr>
          <a:xfrm>
            <a:off x="9773678" y="253681"/>
            <a:ext cx="2713413" cy="6488785"/>
          </a:xfrm>
          <a:prstGeom prst="rect">
            <a:avLst/>
          </a:prstGeom>
          <a:ln>
            <a:noFill/>
          </a:ln>
          <a:effectLst>
            <a:outerShdw blurRad="190500" algn="tl" rotWithShape="0">
              <a:srgbClr val="000000">
                <a:alpha val="70000"/>
              </a:srgbClr>
            </a:outerShdw>
          </a:effectLst>
        </p:spPr>
      </p:pic>
      <p:sp>
        <p:nvSpPr>
          <p:cNvPr id="57" name="Rectangle: Rounded Corners 56">
            <a:extLst>
              <a:ext uri="{FF2B5EF4-FFF2-40B4-BE49-F238E27FC236}">
                <a16:creationId xmlns:a16="http://schemas.microsoft.com/office/drawing/2014/main" id="{FC654352-0046-47F3-87A3-00581E185229}"/>
              </a:ext>
            </a:extLst>
          </p:cNvPr>
          <p:cNvSpPr/>
          <p:nvPr/>
        </p:nvSpPr>
        <p:spPr bwMode="auto">
          <a:xfrm>
            <a:off x="8985284" y="4110901"/>
            <a:ext cx="2797810" cy="163205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a:extLst>
              <a:ext uri="{FF2B5EF4-FFF2-40B4-BE49-F238E27FC236}">
                <a16:creationId xmlns:a16="http://schemas.microsoft.com/office/drawing/2014/main" id="{EA9822D3-3570-4FF0-87B8-AEB95F1AE0F5}"/>
              </a:ext>
            </a:extLst>
          </p:cNvPr>
          <p:cNvPicPr>
            <a:picLocks noChangeAspect="1"/>
          </p:cNvPicPr>
          <p:nvPr/>
        </p:nvPicPr>
        <p:blipFill>
          <a:blip r:embed="rId7"/>
          <a:stretch>
            <a:fillRect/>
          </a:stretch>
        </p:blipFill>
        <p:spPr>
          <a:xfrm>
            <a:off x="1717784" y="1818235"/>
            <a:ext cx="4046169" cy="45853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2125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up)">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xit" presetSubtype="0" fill="hold" nodeType="withEffect">
                                  <p:stCondLst>
                                    <p:cond delay="0"/>
                                  </p:stCondLst>
                                  <p:childTnLst>
                                    <p:animEffect transition="out" filter="fade">
                                      <p:cBhvr>
                                        <p:cTn id="19" dur="500"/>
                                        <p:tgtEl>
                                          <p:spTgt spid="56"/>
                                        </p:tgtEl>
                                      </p:cBhvr>
                                    </p:animEffect>
                                    <p:set>
                                      <p:cBhvr>
                                        <p:cTn id="20" dur="1" fill="hold">
                                          <p:stCondLst>
                                            <p:cond delay="499"/>
                                          </p:stCondLst>
                                        </p:cTn>
                                        <p:tgtEl>
                                          <p:spTgt spid="56"/>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7"/>
                                        </p:tgtEl>
                                      </p:cBhvr>
                                    </p:animEffect>
                                    <p:set>
                                      <p:cBhvr>
                                        <p:cTn id="23"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Azure Policies| At Subscription Scope </a:t>
            </a:r>
          </a:p>
        </p:txBody>
      </p:sp>
      <p:sp>
        <p:nvSpPr>
          <p:cNvPr id="6" name="Text Placeholder 5"/>
          <p:cNvSpPr>
            <a:spLocks noGrp="1"/>
          </p:cNvSpPr>
          <p:nvPr>
            <p:ph type="body" sz="quarter" idx="10"/>
          </p:nvPr>
        </p:nvSpPr>
        <p:spPr>
          <a:xfrm>
            <a:off x="599302" y="3497261"/>
            <a:ext cx="6050983" cy="3462486"/>
          </a:xfrm>
        </p:spPr>
        <p:txBody>
          <a:bodyPr/>
          <a:lstStyle/>
          <a:p>
            <a:pPr marL="514350" indent="-514350">
              <a:buFont typeface="+mj-lt"/>
              <a:buAutoNum type="arabicPeriod"/>
            </a:pPr>
            <a:r>
              <a:rPr lang="en-US" sz="2400" dirty="0"/>
              <a:t>Select your Scope</a:t>
            </a:r>
          </a:p>
          <a:p>
            <a:pPr marL="514350" indent="-514350">
              <a:buFont typeface="+mj-lt"/>
              <a:buAutoNum type="arabicPeriod"/>
            </a:pPr>
            <a:r>
              <a:rPr lang="en-US" sz="2400" dirty="0"/>
              <a:t>Exclusions?</a:t>
            </a:r>
          </a:p>
          <a:p>
            <a:pPr marL="514350" indent="-514350">
              <a:buFont typeface="+mj-lt"/>
              <a:buAutoNum type="arabicPeriod"/>
            </a:pPr>
            <a:r>
              <a:rPr lang="en-US" sz="2400" dirty="0"/>
              <a:t>Resource Groups</a:t>
            </a:r>
          </a:p>
          <a:p>
            <a:pPr marL="514350" indent="-514350">
              <a:buFont typeface="+mj-lt"/>
              <a:buAutoNum type="arabicPeriod"/>
            </a:pPr>
            <a:r>
              <a:rPr lang="en-US" sz="2400" dirty="0"/>
              <a:t>Filter Definitions by Types /Search</a:t>
            </a:r>
          </a:p>
          <a:p>
            <a:pPr marL="699447" lvl="1" indent="-466298">
              <a:buFont typeface="+mj-lt"/>
              <a:buAutoNum type="alphaLcPeriod"/>
            </a:pPr>
            <a:r>
              <a:rPr lang="en-US" sz="1800" dirty="0"/>
              <a:t>All</a:t>
            </a:r>
          </a:p>
          <a:p>
            <a:pPr marL="699447" lvl="1" indent="-466298">
              <a:buFont typeface="+mj-lt"/>
              <a:buAutoNum type="alphaLcPeriod"/>
            </a:pPr>
            <a:r>
              <a:rPr lang="en-US" sz="1800" dirty="0"/>
              <a:t>Custom</a:t>
            </a:r>
          </a:p>
          <a:p>
            <a:pPr marL="699447" lvl="1" indent="-466298">
              <a:buFont typeface="+mj-lt"/>
              <a:buAutoNum type="alphaLcPeriod"/>
            </a:pPr>
            <a:r>
              <a:rPr lang="en-US" sz="1800" dirty="0"/>
              <a:t>Built-in</a:t>
            </a:r>
          </a:p>
          <a:p>
            <a:pPr marL="470847" indent="-466298">
              <a:buFont typeface="+mj-lt"/>
              <a:buAutoNum type="arabicPeriod"/>
            </a:pPr>
            <a:r>
              <a:rPr lang="en-US" sz="2400" dirty="0"/>
              <a:t>Managed Identities? </a:t>
            </a:r>
            <a:r>
              <a:rPr lang="en-US" sz="2400" i="1" dirty="0"/>
              <a:t>– location</a:t>
            </a:r>
            <a:endParaRPr lang="en-US" sz="2400" dirty="0"/>
          </a:p>
          <a:p>
            <a:pPr marL="4549"/>
            <a:r>
              <a:rPr lang="en-US" sz="2400" dirty="0"/>
              <a:t>Read </a:t>
            </a:r>
            <a:r>
              <a:rPr lang="en-US" sz="2400" dirty="0">
                <a:hlinkClick r:id="rId3"/>
              </a:rPr>
              <a:t>Azure Policies</a:t>
            </a:r>
            <a:endParaRPr lang="en-US" sz="2400" dirty="0"/>
          </a:p>
        </p:txBody>
      </p:sp>
      <p:pic>
        <p:nvPicPr>
          <p:cNvPr id="1026" name="Picture 2" descr="C:\Users\mgrimes\AppData\Local\Temp\SNAGHTMLf8b167.PNG">
            <a:extLst>
              <a:ext uri="{FF2B5EF4-FFF2-40B4-BE49-F238E27FC236}">
                <a16:creationId xmlns:a16="http://schemas.microsoft.com/office/drawing/2014/main" id="{6903814C-9B40-4A64-AD3C-77F88EE05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836" y="1205623"/>
            <a:ext cx="9962653" cy="22916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mgrimes\AppData\Local\Temp\SNAGHTML100326d.PNG">
            <a:extLst>
              <a:ext uri="{FF2B5EF4-FFF2-40B4-BE49-F238E27FC236}">
                <a16:creationId xmlns:a16="http://schemas.microsoft.com/office/drawing/2014/main" id="{3E187DB5-C6AD-4F06-9809-4D6716F7CA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8291" y="1625054"/>
            <a:ext cx="5748882" cy="5186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mgrimes\AppData\Local\Temp\SNAGHTML1034ff8.PNG">
            <a:extLst>
              <a:ext uri="{FF2B5EF4-FFF2-40B4-BE49-F238E27FC236}">
                <a16:creationId xmlns:a16="http://schemas.microsoft.com/office/drawing/2014/main" id="{FF0454D5-C726-4131-9A52-4AD38C93EA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8975" y="1544051"/>
            <a:ext cx="5957022" cy="526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1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xit" presetSubtype="0" fill="hold" nodeType="withEffect">
                                  <p:stCondLst>
                                    <p:cond delay="0"/>
                                  </p:stCondLst>
                                  <p:childTnLst>
                                    <p:animEffect transition="out" filter="fade">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Useful Azure Resource Manager Commands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561384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err="1"/>
              <a:t>az</a:t>
            </a:r>
            <a:r>
              <a:rPr lang="en-US" sz="2800" dirty="0"/>
              <a:t> group update --name prod –</a:t>
            </a:r>
            <a:r>
              <a:rPr lang="en-US" sz="2800" dirty="0" err="1"/>
              <a:t>rg</a:t>
            </a:r>
            <a:r>
              <a:rPr lang="en-US" sz="2800" dirty="0"/>
              <a:t> --set </a:t>
            </a:r>
            <a:r>
              <a:rPr lang="en-US" sz="2800" dirty="0" err="1"/>
              <a:t>tags.Dept</a:t>
            </a:r>
            <a:r>
              <a:rPr lang="en-US" sz="2800" dirty="0"/>
              <a:t>=IT</a:t>
            </a:r>
          </a:p>
          <a:p>
            <a:pPr marL="514350" indent="-514350">
              <a:buFont typeface="+mj-lt"/>
              <a:buAutoNum type="arabicPeriod"/>
            </a:pPr>
            <a:r>
              <a:rPr lang="en-US" sz="2800" dirty="0" err="1"/>
              <a:t>az</a:t>
            </a:r>
            <a:r>
              <a:rPr lang="en-US" sz="2800" dirty="0"/>
              <a:t> resource tag --tags Dept=IT Environment=Test -g </a:t>
            </a:r>
            <a:r>
              <a:rPr lang="en-US" sz="2800" dirty="0" err="1"/>
              <a:t>examplegroup</a:t>
            </a:r>
            <a:r>
              <a:rPr lang="en-US" sz="2800" dirty="0"/>
              <a:t> -n </a:t>
            </a:r>
            <a:r>
              <a:rPr lang="en-US" sz="2800" dirty="0" err="1"/>
              <a:t>examplevnet</a:t>
            </a:r>
            <a:r>
              <a:rPr lang="en-US" sz="2800" dirty="0"/>
              <a:t> --resource-type "</a:t>
            </a:r>
            <a:r>
              <a:rPr lang="en-US" sz="2800" dirty="0" err="1"/>
              <a:t>Microsoft.Network</a:t>
            </a:r>
            <a:r>
              <a:rPr lang="en-US" sz="2800" dirty="0"/>
              <a:t>/</a:t>
            </a:r>
            <a:r>
              <a:rPr lang="en-US" sz="2800" dirty="0" err="1"/>
              <a:t>virtualNetworks</a:t>
            </a:r>
            <a:r>
              <a:rPr lang="en-US" sz="2800" dirty="0"/>
              <a:t>"</a:t>
            </a:r>
          </a:p>
          <a:p>
            <a:pPr marL="514350" indent="-514350">
              <a:buFont typeface="+mj-lt"/>
              <a:buAutoNum type="arabicPeriod"/>
            </a:pPr>
            <a:r>
              <a:rPr lang="en-US" sz="2800" dirty="0" err="1"/>
              <a:t>az</a:t>
            </a:r>
            <a:r>
              <a:rPr lang="en-US" sz="2800" dirty="0"/>
              <a:t> resource tag</a:t>
            </a:r>
          </a:p>
          <a:p>
            <a:pPr marL="514350" indent="-514350">
              <a:buFont typeface="+mj-lt"/>
              <a:buAutoNum type="arabicPeriod"/>
            </a:pPr>
            <a:r>
              <a:rPr lang="en-US" sz="2800" dirty="0" err="1"/>
              <a:t>az</a:t>
            </a:r>
            <a:r>
              <a:rPr lang="en-US" sz="2800" dirty="0"/>
              <a:t> policy assignment</a:t>
            </a:r>
          </a:p>
          <a:p>
            <a:pPr marL="514350" indent="-514350">
              <a:buFont typeface="+mj-lt"/>
              <a:buAutoNum type="arabicPeriod"/>
            </a:pPr>
            <a:r>
              <a:rPr lang="en-US" sz="2800" dirty="0" err="1"/>
              <a:t>az</a:t>
            </a:r>
            <a:r>
              <a:rPr lang="en-US" sz="2800" dirty="0"/>
              <a:t> tag add-value</a:t>
            </a:r>
          </a:p>
          <a:p>
            <a:pPr marL="514350" indent="-514350">
              <a:buFont typeface="+mj-lt"/>
              <a:buAutoNum type="arabicPeriod"/>
            </a:pPr>
            <a:r>
              <a:rPr lang="en-US" sz="2800" dirty="0" err="1"/>
              <a:t>az</a:t>
            </a:r>
            <a:r>
              <a:rPr lang="en-US" sz="2800" dirty="0"/>
              <a:t> group show -n </a:t>
            </a:r>
            <a:r>
              <a:rPr lang="en-US" sz="2800" dirty="0" err="1"/>
              <a:t>examplegroup</a:t>
            </a:r>
            <a:r>
              <a:rPr lang="en-US" sz="2800" dirty="0"/>
              <a:t> --query tags</a:t>
            </a:r>
          </a:p>
          <a:p>
            <a:pPr marL="514350" indent="-514350">
              <a:buFont typeface="+mj-lt"/>
              <a:buAutoNum type="arabicPeriod"/>
            </a:pPr>
            <a:r>
              <a:rPr lang="en-US" sz="2800" dirty="0" err="1"/>
              <a:t>az</a:t>
            </a:r>
            <a:r>
              <a:rPr lang="en-US" sz="2800" dirty="0"/>
              <a:t> resource show -n </a:t>
            </a:r>
            <a:r>
              <a:rPr lang="en-US" sz="2800" dirty="0" err="1"/>
              <a:t>examplevnet</a:t>
            </a:r>
            <a:r>
              <a:rPr lang="en-US" sz="2800" dirty="0"/>
              <a:t> -g </a:t>
            </a:r>
            <a:r>
              <a:rPr lang="en-US" sz="2800" dirty="0" err="1"/>
              <a:t>examplegroup</a:t>
            </a:r>
            <a:r>
              <a:rPr lang="en-US" sz="2800" dirty="0"/>
              <a:t> --resource-type "</a:t>
            </a:r>
            <a:r>
              <a:rPr lang="en-US" sz="2800" dirty="0" err="1"/>
              <a:t>Microsoft.Network</a:t>
            </a:r>
            <a:r>
              <a:rPr lang="en-US" sz="2800" dirty="0"/>
              <a:t>/</a:t>
            </a:r>
            <a:r>
              <a:rPr lang="en-US" sz="2800" dirty="0" err="1"/>
              <a:t>virtualNetworks</a:t>
            </a:r>
            <a:r>
              <a:rPr lang="en-US" sz="2800" dirty="0"/>
              <a:t>" --query tags</a:t>
            </a:r>
          </a:p>
          <a:p>
            <a:pPr marL="514350" indent="-514350">
              <a:buFont typeface="+mj-lt"/>
              <a:buAutoNum type="arabicPeriod"/>
            </a:pPr>
            <a:r>
              <a:rPr lang="en-US" sz="2800" dirty="0"/>
              <a:t>Set-</a:t>
            </a:r>
            <a:r>
              <a:rPr lang="en-US" sz="2800" dirty="0" err="1"/>
              <a:t>AzResourceGroup</a:t>
            </a:r>
            <a:r>
              <a:rPr lang="en-US" sz="2800" dirty="0"/>
              <a:t> -Tag @{} -Name </a:t>
            </a:r>
            <a:r>
              <a:rPr lang="en-US" sz="2800" dirty="0" err="1"/>
              <a:t>examplegroup</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3" name="Rectangle 2">
            <a:extLst>
              <a:ext uri="{FF2B5EF4-FFF2-40B4-BE49-F238E27FC236}">
                <a16:creationId xmlns:a16="http://schemas.microsoft.com/office/drawing/2014/main" id="{2814FB4B-B30A-4622-BFBD-B5FF216E1398}"/>
              </a:ext>
            </a:extLst>
          </p:cNvPr>
          <p:cNvSpPr/>
          <p:nvPr/>
        </p:nvSpPr>
        <p:spPr>
          <a:xfrm>
            <a:off x="8277383" y="6521931"/>
            <a:ext cx="2595775" cy="369332"/>
          </a:xfrm>
          <a:prstGeom prst="rect">
            <a:avLst/>
          </a:prstGeom>
        </p:spPr>
        <p:txBody>
          <a:bodyPr wrap="none">
            <a:spAutoFit/>
          </a:bodyPr>
          <a:lstStyle/>
          <a:p>
            <a:r>
              <a:rPr lang="en-US" dirty="0">
                <a:hlinkClick r:id="rId3"/>
              </a:rPr>
              <a:t>Manage Azure using CLI</a:t>
            </a:r>
            <a:endParaRPr lang="en-US" dirty="0"/>
          </a:p>
        </p:txBody>
      </p:sp>
      <p:sp>
        <p:nvSpPr>
          <p:cNvPr id="4" name="Rectangle 3">
            <a:extLst>
              <a:ext uri="{FF2B5EF4-FFF2-40B4-BE49-F238E27FC236}">
                <a16:creationId xmlns:a16="http://schemas.microsoft.com/office/drawing/2014/main" id="{AD9C8F42-D475-42F3-9631-0C00352D63AC}"/>
              </a:ext>
            </a:extLst>
          </p:cNvPr>
          <p:cNvSpPr/>
          <p:nvPr/>
        </p:nvSpPr>
        <p:spPr>
          <a:xfrm>
            <a:off x="8277383" y="6153418"/>
            <a:ext cx="3363485" cy="369332"/>
          </a:xfrm>
          <a:prstGeom prst="rect">
            <a:avLst/>
          </a:prstGeom>
        </p:spPr>
        <p:txBody>
          <a:bodyPr wrap="none">
            <a:spAutoFit/>
          </a:bodyPr>
          <a:lstStyle/>
          <a:p>
            <a:r>
              <a:rPr lang="en-US" dirty="0">
                <a:hlinkClick r:id="rId4"/>
              </a:rPr>
              <a:t>Manage Azure using PowerShell</a:t>
            </a:r>
            <a:endParaRPr lang="en-US" dirty="0"/>
          </a:p>
        </p:txBody>
      </p:sp>
      <p:sp>
        <p:nvSpPr>
          <p:cNvPr id="5" name="Rectangle 4">
            <a:extLst>
              <a:ext uri="{FF2B5EF4-FFF2-40B4-BE49-F238E27FC236}">
                <a16:creationId xmlns:a16="http://schemas.microsoft.com/office/drawing/2014/main" id="{8D14E803-2523-410A-8903-92C86AED5FD2}"/>
              </a:ext>
            </a:extLst>
          </p:cNvPr>
          <p:cNvSpPr/>
          <p:nvPr/>
        </p:nvSpPr>
        <p:spPr>
          <a:xfrm>
            <a:off x="8277383" y="5825669"/>
            <a:ext cx="3731342" cy="369332"/>
          </a:xfrm>
          <a:prstGeom prst="rect">
            <a:avLst/>
          </a:prstGeom>
        </p:spPr>
        <p:txBody>
          <a:bodyPr wrap="none">
            <a:spAutoFit/>
          </a:bodyPr>
          <a:lstStyle/>
          <a:p>
            <a:r>
              <a:rPr lang="en-US" dirty="0">
                <a:hlinkClick r:id="rId5"/>
              </a:rPr>
              <a:t>Use tags to organize your resources</a:t>
            </a:r>
            <a:endParaRPr lang="en-US" dirty="0"/>
          </a:p>
        </p:txBody>
      </p:sp>
    </p:spTree>
    <p:extLst>
      <p:ext uri="{BB962C8B-B14F-4D97-AF65-F5344CB8AC3E}">
        <p14:creationId xmlns:p14="http://schemas.microsoft.com/office/powerpoint/2010/main" val="233881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Enable MFA for an Azure Tenant</a:t>
            </a:r>
          </a:p>
        </p:txBody>
      </p:sp>
      <p:sp>
        <p:nvSpPr>
          <p:cNvPr id="3" name="Content Placeholder 2"/>
          <p:cNvSpPr>
            <a:spLocks noGrp="1"/>
          </p:cNvSpPr>
          <p:nvPr>
            <p:ph type="body" sz="quarter" idx="4294967295"/>
          </p:nvPr>
        </p:nvSpPr>
        <p:spPr>
          <a:xfrm>
            <a:off x="547688" y="1211263"/>
            <a:ext cx="10207053" cy="5484812"/>
          </a:xfrm>
        </p:spPr>
        <p:txBody>
          <a:bodyPr>
            <a:normAutofit/>
          </a:bodyPr>
          <a:lstStyle/>
          <a:p>
            <a:pPr marL="0" indent="0">
              <a:buNone/>
            </a:pPr>
            <a:r>
              <a:rPr lang="en-US" sz="16600" dirty="0">
                <a:hlinkClick r:id="rId3"/>
              </a:rPr>
              <a:t>Just Read This Doc!</a:t>
            </a:r>
            <a:endParaRPr lang="en-US" sz="11500" dirty="0"/>
          </a:p>
        </p:txBody>
      </p:sp>
      <p:sp>
        <p:nvSpPr>
          <p:cNvPr id="5" name="Oval 4">
            <a:extLst>
              <a:ext uri="{FF2B5EF4-FFF2-40B4-BE49-F238E27FC236}">
                <a16:creationId xmlns:a16="http://schemas.microsoft.com/office/drawing/2014/main" id="{9AB826FA-1D81-4291-9482-D4E2506AF74A}"/>
              </a:ext>
            </a:extLst>
          </p:cNvPr>
          <p:cNvSpPr/>
          <p:nvPr/>
        </p:nvSpPr>
        <p:spPr bwMode="auto">
          <a:xfrm>
            <a:off x="11546829" y="295275"/>
            <a:ext cx="249659" cy="249659"/>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Tree>
    <p:extLst>
      <p:ext uri="{BB962C8B-B14F-4D97-AF65-F5344CB8AC3E}">
        <p14:creationId xmlns:p14="http://schemas.microsoft.com/office/powerpoint/2010/main" val="172081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13581" y="193417"/>
            <a:ext cx="11237870" cy="878930"/>
          </a:xfrm>
        </p:spPr>
        <p:txBody>
          <a:bodyPr/>
          <a:lstStyle/>
          <a:p>
            <a:r>
              <a:rPr lang="en-US"/>
              <a:t>Manage Role-Based Access Control (RBAC)</a:t>
            </a:r>
            <a:br>
              <a:rPr lang="en-US"/>
            </a:br>
            <a:r>
              <a:rPr lang="en-US" sz="2040"/>
              <a:t>Implement RBAC policies </a:t>
            </a:r>
            <a:endParaRPr lang="en-US"/>
          </a:p>
        </p:txBody>
      </p:sp>
      <p:sp>
        <p:nvSpPr>
          <p:cNvPr id="6" name="Text Placeholder 5"/>
          <p:cNvSpPr>
            <a:spLocks noGrp="1"/>
          </p:cNvSpPr>
          <p:nvPr>
            <p:ph type="body" sz="quarter" idx="10"/>
          </p:nvPr>
        </p:nvSpPr>
        <p:spPr>
          <a:xfrm>
            <a:off x="400438" y="6528224"/>
            <a:ext cx="3612009" cy="476479"/>
          </a:xfrm>
        </p:spPr>
        <p:txBody>
          <a:bodyPr/>
          <a:lstStyle/>
          <a:p>
            <a:r>
              <a:rPr lang="en-US" sz="2040">
                <a:hlinkClick r:id="rId3"/>
              </a:rPr>
              <a:t>aka.ms/Azure/Policies</a:t>
            </a:r>
            <a:r>
              <a:rPr lang="en-US" sz="2040"/>
              <a:t> </a:t>
            </a:r>
          </a:p>
        </p:txBody>
      </p:sp>
      <p:sp>
        <p:nvSpPr>
          <p:cNvPr id="4" name="Text Placeholder 5">
            <a:extLst>
              <a:ext uri="{FF2B5EF4-FFF2-40B4-BE49-F238E27FC236}">
                <a16:creationId xmlns:a16="http://schemas.microsoft.com/office/drawing/2014/main" id="{98AF8F32-B749-493E-91C0-C18B9198E3EC}"/>
              </a:ext>
            </a:extLst>
          </p:cNvPr>
          <p:cNvSpPr txBox="1">
            <a:spLocks/>
          </p:cNvSpPr>
          <p:nvPr/>
        </p:nvSpPr>
        <p:spPr>
          <a:xfrm>
            <a:off x="664163" y="1973040"/>
            <a:ext cx="5131202" cy="46616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Now in the Portal!</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Write Policy Definitions</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Assign a Policy</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Assign an Initiative</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View Results, check compliance</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Make exclusions by scope</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Watch a </a:t>
            </a: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hlinkClick r:id="rId4"/>
              </a:rPr>
              <a:t>Video How to</a:t>
            </a:r>
            <a:endPar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2050" name="Picture 2" descr="C:\Users\mgrimes\AppData\Local\Temp\SNAGHTML69ed6fd7.PNG">
            <a:extLst>
              <a:ext uri="{FF2B5EF4-FFF2-40B4-BE49-F238E27FC236}">
                <a16:creationId xmlns:a16="http://schemas.microsoft.com/office/drawing/2014/main" id="{3BD5034E-BEF3-4F70-8DD9-1004D8C34A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33" y="1485771"/>
            <a:ext cx="10097938" cy="51055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A46809C-ABD8-4130-AE30-550D108AE485}"/>
              </a:ext>
            </a:extLst>
          </p:cNvPr>
          <p:cNvPicPr>
            <a:picLocks noChangeAspect="1"/>
          </p:cNvPicPr>
          <p:nvPr/>
        </p:nvPicPr>
        <p:blipFill>
          <a:blip r:embed="rId6"/>
          <a:stretch>
            <a:fillRect/>
          </a:stretch>
        </p:blipFill>
        <p:spPr>
          <a:xfrm>
            <a:off x="5625408" y="1452228"/>
            <a:ext cx="6469655" cy="5389899"/>
          </a:xfrm>
          <a:prstGeom prst="rect">
            <a:avLst/>
          </a:prstGeom>
        </p:spPr>
      </p:pic>
    </p:spTree>
    <p:extLst>
      <p:ext uri="{BB962C8B-B14F-4D97-AF65-F5344CB8AC3E}">
        <p14:creationId xmlns:p14="http://schemas.microsoft.com/office/powerpoint/2010/main" val="418063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Understand Policy Effects –quiz!</a:t>
            </a:r>
          </a:p>
        </p:txBody>
      </p:sp>
      <p:sp>
        <p:nvSpPr>
          <p:cNvPr id="6" name="Text Placeholder 5"/>
          <p:cNvSpPr>
            <a:spLocks noGrp="1"/>
          </p:cNvSpPr>
          <p:nvPr>
            <p:ph type="body" sz="quarter" idx="10"/>
          </p:nvPr>
        </p:nvSpPr>
        <p:spPr>
          <a:xfrm>
            <a:off x="599302" y="1359077"/>
            <a:ext cx="11237870" cy="572464"/>
          </a:xfrm>
        </p:spPr>
        <p:txBody>
          <a:bodyPr/>
          <a:lstStyle/>
          <a:p>
            <a:r>
              <a:rPr lang="en-US" sz="2800" dirty="0"/>
              <a:t>Place the effects in the proper order of evaluation</a:t>
            </a:r>
          </a:p>
        </p:txBody>
      </p:sp>
      <p:sp>
        <p:nvSpPr>
          <p:cNvPr id="5" name="Text Placeholder 5">
            <a:extLst>
              <a:ext uri="{FF2B5EF4-FFF2-40B4-BE49-F238E27FC236}">
                <a16:creationId xmlns:a16="http://schemas.microsoft.com/office/drawing/2014/main" id="{FCDCFF86-8E98-4D37-873B-37C86FE0EB2E}"/>
              </a:ext>
            </a:extLst>
          </p:cNvPr>
          <p:cNvSpPr txBox="1">
            <a:spLocks/>
          </p:cNvSpPr>
          <p:nvPr/>
        </p:nvSpPr>
        <p:spPr>
          <a:xfrm>
            <a:off x="599302" y="2635256"/>
            <a:ext cx="1447212"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Deny</a:t>
            </a:r>
          </a:p>
        </p:txBody>
      </p:sp>
      <p:sp>
        <p:nvSpPr>
          <p:cNvPr id="7" name="Text Placeholder 5">
            <a:extLst>
              <a:ext uri="{FF2B5EF4-FFF2-40B4-BE49-F238E27FC236}">
                <a16:creationId xmlns:a16="http://schemas.microsoft.com/office/drawing/2014/main" id="{30201B45-BCB8-4F9D-8833-57592E4D1B77}"/>
              </a:ext>
            </a:extLst>
          </p:cNvPr>
          <p:cNvSpPr txBox="1">
            <a:spLocks/>
          </p:cNvSpPr>
          <p:nvPr/>
        </p:nvSpPr>
        <p:spPr>
          <a:xfrm>
            <a:off x="518761" y="3330238"/>
            <a:ext cx="2544492"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Append</a:t>
            </a:r>
          </a:p>
        </p:txBody>
      </p:sp>
      <p:sp>
        <p:nvSpPr>
          <p:cNvPr id="8" name="Text Placeholder 5">
            <a:extLst>
              <a:ext uri="{FF2B5EF4-FFF2-40B4-BE49-F238E27FC236}">
                <a16:creationId xmlns:a16="http://schemas.microsoft.com/office/drawing/2014/main" id="{6B73DE75-5262-435B-A3D3-9B47ABC8A39B}"/>
              </a:ext>
            </a:extLst>
          </p:cNvPr>
          <p:cNvSpPr txBox="1">
            <a:spLocks/>
          </p:cNvSpPr>
          <p:nvPr/>
        </p:nvSpPr>
        <p:spPr>
          <a:xfrm>
            <a:off x="599302" y="3976794"/>
            <a:ext cx="2544492"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Audit</a:t>
            </a:r>
          </a:p>
        </p:txBody>
      </p:sp>
      <p:sp>
        <p:nvSpPr>
          <p:cNvPr id="9" name="Text Placeholder 5">
            <a:extLst>
              <a:ext uri="{FF2B5EF4-FFF2-40B4-BE49-F238E27FC236}">
                <a16:creationId xmlns:a16="http://schemas.microsoft.com/office/drawing/2014/main" id="{D1D94964-54D5-4536-9C60-72DFABD46DA8}"/>
              </a:ext>
            </a:extLst>
          </p:cNvPr>
          <p:cNvSpPr txBox="1">
            <a:spLocks/>
          </p:cNvSpPr>
          <p:nvPr/>
        </p:nvSpPr>
        <p:spPr>
          <a:xfrm>
            <a:off x="599302" y="4650197"/>
            <a:ext cx="2544492"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Disabled</a:t>
            </a:r>
          </a:p>
        </p:txBody>
      </p:sp>
      <p:sp>
        <p:nvSpPr>
          <p:cNvPr id="2" name="Rectangle 1">
            <a:extLst>
              <a:ext uri="{FF2B5EF4-FFF2-40B4-BE49-F238E27FC236}">
                <a16:creationId xmlns:a16="http://schemas.microsoft.com/office/drawing/2014/main" id="{B6EBAE83-80D9-43AB-B5D1-0C8BAD223770}"/>
              </a:ext>
            </a:extLst>
          </p:cNvPr>
          <p:cNvSpPr/>
          <p:nvPr/>
        </p:nvSpPr>
        <p:spPr>
          <a:xfrm>
            <a:off x="8049163" y="6158892"/>
            <a:ext cx="3395097" cy="369332"/>
          </a:xfrm>
          <a:prstGeom prst="rect">
            <a:avLst/>
          </a:prstGeom>
        </p:spPr>
        <p:txBody>
          <a:bodyPr wrap="none">
            <a:spAutoFit/>
          </a:bodyPr>
          <a:lstStyle/>
          <a:p>
            <a:r>
              <a:rPr lang="en-US" dirty="0">
                <a:solidFill>
                  <a:srgbClr val="000000"/>
                </a:solidFill>
                <a:latin typeface="Segoe UI" panose="020B0502040204020203" pitchFamily="34" charset="0"/>
                <a:hlinkClick r:id="rId3"/>
              </a:rPr>
              <a:t>Understand Azure Policy effects</a:t>
            </a:r>
            <a:endParaRPr lang="en-US" dirty="0"/>
          </a:p>
        </p:txBody>
      </p:sp>
      <p:sp>
        <p:nvSpPr>
          <p:cNvPr id="3" name="Rectangle 2">
            <a:extLst>
              <a:ext uri="{FF2B5EF4-FFF2-40B4-BE49-F238E27FC236}">
                <a16:creationId xmlns:a16="http://schemas.microsoft.com/office/drawing/2014/main" id="{D2F04F16-8338-469E-B610-7E3FFB76BAAD}"/>
              </a:ext>
            </a:extLst>
          </p:cNvPr>
          <p:cNvSpPr/>
          <p:nvPr/>
        </p:nvSpPr>
        <p:spPr>
          <a:xfrm>
            <a:off x="349296" y="6020392"/>
            <a:ext cx="3944030" cy="646331"/>
          </a:xfrm>
          <a:prstGeom prst="rect">
            <a:avLst/>
          </a:prstGeom>
        </p:spPr>
        <p:txBody>
          <a:bodyPr wrap="square">
            <a:spAutoFit/>
          </a:bodyPr>
          <a:lstStyle/>
          <a:p>
            <a:r>
              <a:rPr lang="en-US" dirty="0"/>
              <a:t>For review </a:t>
            </a:r>
            <a:r>
              <a:rPr lang="en-US" b="1" dirty="0"/>
              <a:t>MUST</a:t>
            </a:r>
            <a:r>
              <a:rPr lang="en-US" dirty="0"/>
              <a:t> be in full screen for animation to reveal the answer ;)</a:t>
            </a:r>
          </a:p>
        </p:txBody>
      </p:sp>
    </p:spTree>
    <p:extLst>
      <p:ext uri="{BB962C8B-B14F-4D97-AF65-F5344CB8AC3E}">
        <p14:creationId xmlns:p14="http://schemas.microsoft.com/office/powerpoint/2010/main" val="31496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17003E-6 1.31185E-6 L 2.17003E-6 -0.29097 " pathEditMode="relative" rAng="0" ptsTypes="AA">
                                      <p:cBhvr>
                                        <p:cTn id="6" dur="2000" fill="hold"/>
                                        <p:tgtEl>
                                          <p:spTgt spid="9"/>
                                        </p:tgtEl>
                                        <p:attrNameLst>
                                          <p:attrName>ppt_x</p:attrName>
                                          <p:attrName>ppt_y</p:attrName>
                                        </p:attrNameLst>
                                      </p:cBhvr>
                                      <p:rCtr x="0" y="-14548"/>
                                    </p:animMotion>
                                  </p:childTnLst>
                                </p:cTn>
                              </p:par>
                              <p:par>
                                <p:cTn id="7" presetID="42" presetClass="path" presetSubtype="0" accel="50000" decel="50000" fill="hold" grpId="0" nodeType="withEffect">
                                  <p:stCondLst>
                                    <p:cond delay="0"/>
                                  </p:stCondLst>
                                  <p:childTnLst>
                                    <p:animMotion origin="layout" path="M -1.37605E-6 4.24875E-6 L -1.37605E-6 0.19246 " pathEditMode="relative" rAng="0" ptsTypes="AA">
                                      <p:cBhvr>
                                        <p:cTn id="8" dur="2000" fill="hold"/>
                                        <p:tgtEl>
                                          <p:spTgt spid="5"/>
                                        </p:tgtEl>
                                        <p:attrNameLst>
                                          <p:attrName>ppt_x</p:attrName>
                                          <p:attrName>ppt_y</p:attrName>
                                        </p:attrNameLst>
                                      </p:cBhvr>
                                      <p:rCtr x="0" y="9623"/>
                                    </p:animMotion>
                                  </p:childTnLst>
                                </p:cTn>
                              </p:par>
                              <p:par>
                                <p:cTn id="9" presetID="42" presetClass="path" presetSubtype="0" accel="50000" decel="50000" fill="hold" grpId="0" nodeType="withEffect">
                                  <p:stCondLst>
                                    <p:cond delay="0"/>
                                  </p:stCondLst>
                                  <p:childTnLst>
                                    <p:animMotion origin="layout" path="M 2.17003E-6 3.7222E-6 L 2.17003E-6 0.09623 " pathEditMode="relative" rAng="0" ptsTypes="AA">
                                      <p:cBhvr>
                                        <p:cTn id="10" dur="2000" fill="hold"/>
                                        <p:tgtEl>
                                          <p:spTgt spid="8"/>
                                        </p:tgtEl>
                                        <p:attrNameLst>
                                          <p:attrName>ppt_x</p:attrName>
                                          <p:attrName>ppt_y</p:attrName>
                                        </p:attrNameLst>
                                      </p:cBhvr>
                                      <p:rCtr x="0" y="49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3"/>
            <a:ext cx="11237870" cy="996622"/>
          </a:xfrm>
        </p:spPr>
        <p:txBody>
          <a:bodyPr/>
          <a:lstStyle/>
          <a:p>
            <a:r>
              <a:rPr lang="en-US" sz="4000"/>
              <a:t>Analyze Resource Utilization and Consumption</a:t>
            </a:r>
            <a:br>
              <a:rPr lang="en-US" sz="4000"/>
            </a:br>
            <a:br>
              <a:rPr lang="en-US" sz="4000"/>
            </a:br>
            <a:br>
              <a:rPr lang="en-US" sz="4000"/>
            </a:br>
            <a:endParaRPr lang="en-US" sz="4000"/>
          </a:p>
        </p:txBody>
      </p:sp>
      <p:sp>
        <p:nvSpPr>
          <p:cNvPr id="5" name="Rectangle 4">
            <a:extLst>
              <a:ext uri="{FF2B5EF4-FFF2-40B4-BE49-F238E27FC236}">
                <a16:creationId xmlns:a16="http://schemas.microsoft.com/office/drawing/2014/main" id="{1BA0CA51-7C55-4788-8305-869423DD46E0}"/>
              </a:ext>
            </a:extLst>
          </p:cNvPr>
          <p:cNvSpPr/>
          <p:nvPr/>
        </p:nvSpPr>
        <p:spPr>
          <a:xfrm>
            <a:off x="1439218" y="6617840"/>
            <a:ext cx="9558038" cy="382308"/>
          </a:xfrm>
          <a:prstGeom prst="rect">
            <a:avLst/>
          </a:prstGeom>
        </p:spPr>
        <p:txBody>
          <a:bodyPr wrap="square">
            <a:spAutoFit/>
          </a:bodyPr>
          <a:lstStyle/>
          <a:p>
            <a:pPr defTabSz="951304">
              <a:defRPr/>
            </a:pPr>
            <a:r>
              <a:rPr lang="en-US" sz="1836" kern="0">
                <a:solidFill>
                  <a:srgbClr val="505050"/>
                </a:solidFill>
                <a:hlinkClick r:id="rId3"/>
              </a:rPr>
              <a:t>https://docs.microsoft.com/en-us/azure/monitoring-and-diagnostics/monitoring-overview</a:t>
            </a:r>
            <a:r>
              <a:rPr lang="en-US" sz="1836" kern="0">
                <a:solidFill>
                  <a:srgbClr val="505050"/>
                </a:solidFill>
              </a:rPr>
              <a:t> </a:t>
            </a:r>
          </a:p>
        </p:txBody>
      </p:sp>
      <p:pic>
        <p:nvPicPr>
          <p:cNvPr id="8" name="Picture 7">
            <a:extLst>
              <a:ext uri="{FF2B5EF4-FFF2-40B4-BE49-F238E27FC236}">
                <a16:creationId xmlns:a16="http://schemas.microsoft.com/office/drawing/2014/main" id="{8D986C6F-1481-4D59-A916-D4E044C9B5A4}"/>
              </a:ext>
            </a:extLst>
          </p:cNvPr>
          <p:cNvPicPr>
            <a:picLocks noChangeAspect="1"/>
          </p:cNvPicPr>
          <p:nvPr/>
        </p:nvPicPr>
        <p:blipFill>
          <a:blip r:embed="rId4"/>
          <a:stretch>
            <a:fillRect/>
          </a:stretch>
        </p:blipFill>
        <p:spPr>
          <a:xfrm>
            <a:off x="2333200" y="1265015"/>
            <a:ext cx="6459067" cy="5263208"/>
          </a:xfrm>
          <a:prstGeom prst="rect">
            <a:avLst/>
          </a:prstGeom>
        </p:spPr>
      </p:pic>
    </p:spTree>
    <p:extLst>
      <p:ext uri="{BB962C8B-B14F-4D97-AF65-F5344CB8AC3E}">
        <p14:creationId xmlns:p14="http://schemas.microsoft.com/office/powerpoint/2010/main" val="232392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7559-C5A4-016A-FD34-098BDE3D5A3F}"/>
              </a:ext>
            </a:extLst>
          </p:cNvPr>
          <p:cNvSpPr>
            <a:spLocks noGrp="1"/>
          </p:cNvSpPr>
          <p:nvPr>
            <p:ph type="title"/>
          </p:nvPr>
        </p:nvSpPr>
        <p:spPr/>
        <p:txBody>
          <a:bodyPr/>
          <a:lstStyle/>
          <a:p>
            <a:endParaRPr lang="en-ZA"/>
          </a:p>
        </p:txBody>
      </p:sp>
      <p:sp>
        <p:nvSpPr>
          <p:cNvPr id="3" name="Text Placeholder 2">
            <a:extLst>
              <a:ext uri="{FF2B5EF4-FFF2-40B4-BE49-F238E27FC236}">
                <a16:creationId xmlns:a16="http://schemas.microsoft.com/office/drawing/2014/main" id="{4DEF73AA-8A88-5F30-4F86-8C1651FF8FAF}"/>
              </a:ext>
            </a:extLst>
          </p:cNvPr>
          <p:cNvSpPr>
            <a:spLocks noGrp="1"/>
          </p:cNvSpPr>
          <p:nvPr>
            <p:ph type="body" sz="quarter" idx="10"/>
          </p:nvPr>
        </p:nvSpPr>
        <p:spPr/>
        <p:txBody>
          <a:bodyPr/>
          <a:lstStyle/>
          <a:p>
            <a:endParaRPr lang="en-ZA"/>
          </a:p>
        </p:txBody>
      </p:sp>
    </p:spTree>
    <p:extLst>
      <p:ext uri="{BB962C8B-B14F-4D97-AF65-F5344CB8AC3E}">
        <p14:creationId xmlns:p14="http://schemas.microsoft.com/office/powerpoint/2010/main" val="37341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9A72-7A33-4195-B8E3-2FA87EBDD972}"/>
              </a:ext>
            </a:extLst>
          </p:cNvPr>
          <p:cNvSpPr>
            <a:spLocks noGrp="1"/>
          </p:cNvSpPr>
          <p:nvPr>
            <p:ph type="title"/>
          </p:nvPr>
        </p:nvSpPr>
        <p:spPr/>
        <p:txBody>
          <a:bodyPr/>
          <a:lstStyle/>
          <a:p>
            <a:r>
              <a:rPr lang="en-US" dirty="0"/>
              <a:t>Resources </a:t>
            </a:r>
          </a:p>
        </p:txBody>
      </p:sp>
      <p:sp>
        <p:nvSpPr>
          <p:cNvPr id="3" name="Text Placeholder 2">
            <a:extLst>
              <a:ext uri="{FF2B5EF4-FFF2-40B4-BE49-F238E27FC236}">
                <a16:creationId xmlns:a16="http://schemas.microsoft.com/office/drawing/2014/main" id="{6B5205CB-B377-48DB-BD49-45B1200C461B}"/>
              </a:ext>
            </a:extLst>
          </p:cNvPr>
          <p:cNvSpPr>
            <a:spLocks noGrp="1"/>
          </p:cNvSpPr>
          <p:nvPr>
            <p:ph type="body" sz="quarter" idx="10"/>
          </p:nvPr>
        </p:nvSpPr>
        <p:spPr>
          <a:xfrm>
            <a:off x="274702" y="1211287"/>
            <a:ext cx="12715741" cy="3450165"/>
          </a:xfrm>
        </p:spPr>
        <p:txBody>
          <a:bodyPr>
            <a:normAutofit/>
          </a:bodyPr>
          <a:lstStyle/>
          <a:p>
            <a:pPr marL="0" indent="0">
              <a:buNone/>
            </a:pPr>
            <a:r>
              <a:rPr lang="en-US" sz="2800" dirty="0">
                <a:hlinkClick r:id="rId3"/>
              </a:rPr>
              <a:t>Microsoft Learn | Microsoft Docs</a:t>
            </a:r>
            <a:endParaRPr lang="en-US" sz="2800" dirty="0"/>
          </a:p>
          <a:p>
            <a:pPr marL="0" indent="0">
              <a:buNone/>
            </a:pPr>
            <a:endParaRPr lang="en-US" sz="2800" dirty="0"/>
          </a:p>
          <a:p>
            <a:pPr marL="0" indent="0">
              <a:buNone/>
            </a:pPr>
            <a:r>
              <a:rPr lang="en-US" sz="2800" dirty="0">
                <a:hlinkClick r:id="rId4"/>
              </a:rPr>
              <a:t>Browse all - Learn | Microsoft Docs</a:t>
            </a:r>
            <a:endParaRPr lang="en-US" sz="2800" dirty="0"/>
          </a:p>
          <a:p>
            <a:pPr marL="0" indent="0">
              <a:buNone/>
            </a:pPr>
            <a:endParaRPr lang="en-US" sz="2800" dirty="0"/>
          </a:p>
          <a:p>
            <a:pPr marL="0" indent="0">
              <a:buNone/>
            </a:pPr>
            <a:r>
              <a:rPr lang="en-US" sz="2800" dirty="0">
                <a:hlinkClick r:id="rId5"/>
              </a:rPr>
              <a:t>Microsoft Certified: Azure Administrator Associate - Learn | Microsoft Docs</a:t>
            </a:r>
            <a:endParaRPr lang="en-US" sz="2800" dirty="0"/>
          </a:p>
          <a:p>
            <a:pPr marL="0" indent="0">
              <a:buNone/>
            </a:pPr>
            <a:endParaRPr lang="en-US" sz="2800" dirty="0"/>
          </a:p>
          <a:p>
            <a:pPr marL="0" indent="0">
              <a:buNone/>
            </a:pPr>
            <a:endParaRPr lang="en-US" sz="2800" dirty="0"/>
          </a:p>
        </p:txBody>
      </p:sp>
      <p:pic>
        <p:nvPicPr>
          <p:cNvPr id="5" name="Picture 4">
            <a:extLst>
              <a:ext uri="{FF2B5EF4-FFF2-40B4-BE49-F238E27FC236}">
                <a16:creationId xmlns:a16="http://schemas.microsoft.com/office/drawing/2014/main" id="{8621A1BB-BB5B-4BD9-B09D-19058C9F8B8E}"/>
              </a:ext>
            </a:extLst>
          </p:cNvPr>
          <p:cNvPicPr>
            <a:picLocks noChangeAspect="1"/>
          </p:cNvPicPr>
          <p:nvPr/>
        </p:nvPicPr>
        <p:blipFill>
          <a:blip r:embed="rId6"/>
          <a:stretch>
            <a:fillRect/>
          </a:stretch>
        </p:blipFill>
        <p:spPr>
          <a:xfrm>
            <a:off x="3339548" y="4578774"/>
            <a:ext cx="5271702" cy="16698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901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11887200" cy="1181862"/>
          </a:xfrm>
        </p:spPr>
        <p:txBody>
          <a:bodyPr>
            <a:normAutofit fontScale="90000"/>
          </a:bodyPr>
          <a:lstStyle/>
          <a:p>
            <a:r>
              <a:rPr lang="en-US" dirty="0"/>
              <a:t>Implement &amp; Manage Storage</a:t>
            </a:r>
            <a:br>
              <a:rPr lang="en-US" dirty="0"/>
            </a:br>
            <a:r>
              <a:rPr lang="en-US" dirty="0"/>
              <a:t>10-15%</a:t>
            </a:r>
            <a:endParaRPr lang="en-AU" dirty="0"/>
          </a:p>
        </p:txBody>
      </p:sp>
      <p:sp>
        <p:nvSpPr>
          <p:cNvPr id="4" name="TextBox 3">
            <a:extLst>
              <a:ext uri="{FF2B5EF4-FFF2-40B4-BE49-F238E27FC236}">
                <a16:creationId xmlns:a16="http://schemas.microsoft.com/office/drawing/2014/main" id="{003AC2FC-4AA9-45BE-87E4-EC0FBA7A1ADA}"/>
              </a:ext>
            </a:extLst>
          </p:cNvPr>
          <p:cNvSpPr txBox="1"/>
          <p:nvPr/>
        </p:nvSpPr>
        <p:spPr>
          <a:xfrm>
            <a:off x="5066109" y="4361358"/>
            <a:ext cx="7056784" cy="2342180"/>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Manage Storage Accounts</a:t>
            </a:r>
          </a:p>
          <a:p>
            <a:pPr algn="r">
              <a:lnSpc>
                <a:spcPct val="90000"/>
              </a:lnSpc>
              <a:spcAft>
                <a:spcPts val="600"/>
              </a:spcAft>
            </a:pPr>
            <a:r>
              <a:rPr lang="en-US" sz="2000" dirty="0">
                <a:latin typeface="Segoe UI Light" pitchFamily="34" charset="0"/>
              </a:rPr>
              <a:t>Manage Data in Azure Storage</a:t>
            </a:r>
          </a:p>
          <a:p>
            <a:pPr algn="r">
              <a:lnSpc>
                <a:spcPct val="90000"/>
              </a:lnSpc>
              <a:spcAft>
                <a:spcPts val="600"/>
              </a:spcAft>
            </a:pPr>
            <a:r>
              <a:rPr lang="en-US" sz="2000" dirty="0">
                <a:latin typeface="Segoe UI Light" pitchFamily="34" charset="0"/>
              </a:rPr>
              <a:t>Configure Azure Files and Azure Blob Storage</a:t>
            </a:r>
          </a:p>
          <a:p>
            <a:pPr algn="r">
              <a:lnSpc>
                <a:spcPct val="90000"/>
              </a:lnSpc>
              <a:spcAft>
                <a:spcPts val="600"/>
              </a:spcAft>
            </a:pPr>
            <a:endParaRPr lang="en-US" sz="2000" dirty="0">
              <a:latin typeface="Segoe UI Light" pitchFamily="34" charset="0"/>
            </a:endParaRPr>
          </a:p>
          <a:p>
            <a:pPr algn="r">
              <a:lnSpc>
                <a:spcPct val="90000"/>
              </a:lnSpc>
              <a:spcAft>
                <a:spcPts val="600"/>
              </a:spcAft>
            </a:pPr>
            <a:endParaRPr lang="en-US" sz="2000" dirty="0">
              <a:latin typeface="Segoe UI Light" pitchFamily="34" charset="0"/>
            </a:endParaRPr>
          </a:p>
          <a:p>
            <a:pPr algn="r">
              <a:lnSpc>
                <a:spcPct val="90000"/>
              </a:lnSpc>
              <a:spcAft>
                <a:spcPts val="600"/>
              </a:spcAft>
            </a:pPr>
            <a:endParaRPr lang="en-US" sz="2000" dirty="0">
              <a:latin typeface="Segoe UI Light" pitchFamily="34" charset="0"/>
            </a:endParaRPr>
          </a:p>
        </p:txBody>
      </p:sp>
    </p:spTree>
    <p:extLst>
      <p:ext uri="{BB962C8B-B14F-4D97-AF65-F5344CB8AC3E}">
        <p14:creationId xmlns:p14="http://schemas.microsoft.com/office/powerpoint/2010/main" val="392587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Network Access to Storage Accounts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4683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Require secure transfer</a:t>
            </a:r>
          </a:p>
          <a:p>
            <a:pPr marL="514350" indent="-514350">
              <a:buFont typeface="+mj-lt"/>
              <a:buAutoNum type="arabicPeriod"/>
            </a:pPr>
            <a:r>
              <a:rPr lang="en-US" sz="2800" dirty="0"/>
              <a:t>Use </a:t>
            </a:r>
            <a:r>
              <a:rPr lang="en-US" sz="2800" dirty="0">
                <a:hlinkClick r:id="rId3"/>
              </a:rPr>
              <a:t>Private Endpoints </a:t>
            </a:r>
            <a:endParaRPr lang="en-US" sz="2800" dirty="0"/>
          </a:p>
          <a:p>
            <a:pPr marL="514350" indent="-514350">
              <a:buFont typeface="+mj-lt"/>
              <a:buAutoNum type="arabicPeriod"/>
            </a:pPr>
            <a:r>
              <a:rPr lang="en-US" sz="2800" dirty="0"/>
              <a:t>Configure </a:t>
            </a:r>
            <a:r>
              <a:rPr lang="en-US" sz="2800" dirty="0">
                <a:hlinkClick r:id="rId4"/>
              </a:rPr>
              <a:t>firewalls and virtual networks</a:t>
            </a:r>
            <a:endParaRPr lang="en-US" sz="2800" dirty="0"/>
          </a:p>
          <a:p>
            <a:pPr marL="514350" indent="-514350">
              <a:buFont typeface="+mj-lt"/>
              <a:buAutoNum type="arabicPeriod"/>
            </a:pPr>
            <a:r>
              <a:rPr lang="en-US" sz="2800" dirty="0">
                <a:hlinkClick r:id="rId5"/>
              </a:rPr>
              <a:t>Manage TLS</a:t>
            </a: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37B51BB9-EE68-40C3-B958-36BF01195DB2}"/>
              </a:ext>
            </a:extLst>
          </p:cNvPr>
          <p:cNvPicPr>
            <a:picLocks noChangeAspect="1"/>
          </p:cNvPicPr>
          <p:nvPr/>
        </p:nvPicPr>
        <p:blipFill>
          <a:blip r:embed="rId6"/>
          <a:stretch>
            <a:fillRect/>
          </a:stretch>
        </p:blipFill>
        <p:spPr>
          <a:xfrm>
            <a:off x="4762908" y="2870145"/>
            <a:ext cx="7074264" cy="37466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630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left)">
                                      <p:cBhvr>
                                        <p:cTn id="1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Azure AD Authentication for a storage account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19943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Managed Identity</a:t>
            </a:r>
            <a:endParaRPr lang="en-US" sz="2800" dirty="0"/>
          </a:p>
          <a:p>
            <a:pPr marL="514350" indent="-514350">
              <a:buFont typeface="+mj-lt"/>
              <a:buAutoNum type="arabicPeriod"/>
            </a:pPr>
            <a:r>
              <a:rPr lang="en-US" sz="2800" dirty="0"/>
              <a:t>Authenticate a </a:t>
            </a:r>
            <a:r>
              <a:rPr lang="en-US" sz="2800" dirty="0">
                <a:hlinkClick r:id="rId4"/>
              </a:rPr>
              <a:t>Service Principal</a:t>
            </a:r>
            <a:endParaRPr lang="en-US" sz="2800" dirty="0"/>
          </a:p>
          <a:p>
            <a:pPr marL="514350" indent="-514350">
              <a:buFont typeface="+mj-lt"/>
              <a:buAutoNum type="arabicPeriod"/>
            </a:pPr>
            <a:r>
              <a:rPr lang="en-US" sz="2800" dirty="0"/>
              <a:t>From a </a:t>
            </a:r>
            <a:r>
              <a:rPr lang="en-US" sz="2800" dirty="0">
                <a:hlinkClick r:id="rId5"/>
              </a:rPr>
              <a:t>client Application</a:t>
            </a: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4593048-67B1-4590-B3C4-DE012EE2509D}"/>
              </a:ext>
            </a:extLst>
          </p:cNvPr>
          <p:cNvSpPr txBox="1"/>
          <p:nvPr/>
        </p:nvSpPr>
        <p:spPr>
          <a:xfrm>
            <a:off x="1290476" y="3801536"/>
            <a:ext cx="7534869" cy="1477328"/>
          </a:xfrm>
          <a:prstGeom prst="rect">
            <a:avLst/>
          </a:prstGeom>
          <a:solidFill>
            <a:schemeClr val="bg1"/>
          </a:solidFill>
          <a:effectLst>
            <a:outerShdw blurRad="50800" dist="38100" dir="8100000" algn="tr" rotWithShape="0">
              <a:prstClr val="black">
                <a:alpha val="40000"/>
              </a:prstClr>
            </a:outerShdw>
          </a:effectLst>
        </p:spPr>
        <p:txBody>
          <a:bodyPr wrap="square">
            <a:spAutoFit/>
          </a:bodyPr>
          <a:lstStyle/>
          <a:p>
            <a:r>
              <a:rPr lang="en-US" dirty="0" err="1">
                <a:solidFill>
                  <a:schemeClr val="accent2">
                    <a:lumMod val="60000"/>
                    <a:lumOff val="40000"/>
                  </a:schemeClr>
                </a:solidFill>
              </a:rPr>
              <a:t>az</a:t>
            </a:r>
            <a:r>
              <a:rPr lang="en-US" dirty="0">
                <a:solidFill>
                  <a:schemeClr val="accent2">
                    <a:lumMod val="60000"/>
                    <a:lumOff val="40000"/>
                  </a:schemeClr>
                </a:solidFill>
              </a:rPr>
              <a:t> ad </a:t>
            </a:r>
            <a:r>
              <a:rPr lang="en-US" dirty="0" err="1">
                <a:solidFill>
                  <a:schemeClr val="accent2">
                    <a:lumMod val="60000"/>
                    <a:lumOff val="40000"/>
                  </a:schemeClr>
                </a:solidFill>
              </a:rPr>
              <a:t>sp</a:t>
            </a:r>
            <a:r>
              <a:rPr lang="en-US" dirty="0">
                <a:solidFill>
                  <a:schemeClr val="accent2">
                    <a:lumMod val="60000"/>
                    <a:lumOff val="40000"/>
                  </a:schemeClr>
                </a:solidFill>
              </a:rPr>
              <a:t> create-for-</a:t>
            </a:r>
            <a:r>
              <a:rPr lang="en-US" dirty="0" err="1">
                <a:solidFill>
                  <a:schemeClr val="accent2">
                    <a:lumMod val="60000"/>
                    <a:lumOff val="40000"/>
                  </a:schemeClr>
                </a:solidFill>
              </a:rPr>
              <a:t>rbac</a:t>
            </a:r>
            <a:r>
              <a:rPr lang="en-US" dirty="0">
                <a:solidFill>
                  <a:schemeClr val="accent2">
                    <a:lumMod val="60000"/>
                    <a:lumOff val="40000"/>
                  </a:schemeClr>
                </a:solidFill>
              </a:rPr>
              <a:t> \</a:t>
            </a:r>
          </a:p>
          <a:p>
            <a:r>
              <a:rPr lang="en-US" dirty="0"/>
              <a:t>   </a:t>
            </a:r>
            <a:r>
              <a:rPr lang="en-US" dirty="0">
                <a:solidFill>
                  <a:schemeClr val="accent5">
                    <a:lumMod val="75000"/>
                  </a:schemeClr>
                </a:solidFill>
              </a:rPr>
              <a:t> --name </a:t>
            </a:r>
            <a:r>
              <a:rPr lang="en-US" dirty="0">
                <a:solidFill>
                  <a:srgbClr val="C00000"/>
                </a:solidFill>
              </a:rPr>
              <a:t>&lt;service-principal&gt; </a:t>
            </a:r>
            <a:r>
              <a:rPr lang="en-US" dirty="0"/>
              <a:t>\</a:t>
            </a:r>
          </a:p>
          <a:p>
            <a:r>
              <a:rPr lang="en-US" dirty="0">
                <a:solidFill>
                  <a:schemeClr val="accent5">
                    <a:lumMod val="75000"/>
                  </a:schemeClr>
                </a:solidFill>
              </a:rPr>
              <a:t>    --role </a:t>
            </a:r>
            <a:r>
              <a:rPr lang="en-US" dirty="0">
                <a:solidFill>
                  <a:srgbClr val="C00000"/>
                </a:solidFill>
              </a:rPr>
              <a:t>"Storage Blob Data Reader" \</a:t>
            </a:r>
          </a:p>
          <a:p>
            <a:r>
              <a:rPr lang="en-US" dirty="0"/>
              <a:t>    </a:t>
            </a:r>
            <a:r>
              <a:rPr lang="en-US" dirty="0">
                <a:solidFill>
                  <a:schemeClr val="accent5">
                    <a:lumMod val="75000"/>
                  </a:schemeClr>
                </a:solidFill>
              </a:rPr>
              <a:t>--scopes </a:t>
            </a:r>
            <a:r>
              <a:rPr lang="en-US" dirty="0"/>
              <a:t>/subscriptions</a:t>
            </a:r>
            <a:r>
              <a:rPr lang="en-US" dirty="0">
                <a:solidFill>
                  <a:srgbClr val="C00000"/>
                </a:solidFill>
              </a:rPr>
              <a:t>/&lt;subscription&gt;/</a:t>
            </a:r>
            <a:r>
              <a:rPr lang="en-US" dirty="0" err="1"/>
              <a:t>resourceGroups</a:t>
            </a:r>
            <a:r>
              <a:rPr lang="en-US" dirty="0">
                <a:solidFill>
                  <a:srgbClr val="C00000"/>
                </a:solidFill>
              </a:rPr>
              <a:t>/&lt;resource-group&gt;</a:t>
            </a:r>
            <a:r>
              <a:rPr lang="en-US" dirty="0"/>
              <a:t>/providers/</a:t>
            </a:r>
            <a:r>
              <a:rPr lang="en-US" dirty="0" err="1"/>
              <a:t>Microsoft.Storage</a:t>
            </a:r>
            <a:r>
              <a:rPr lang="en-US" dirty="0"/>
              <a:t>/</a:t>
            </a:r>
            <a:r>
              <a:rPr lang="en-US" dirty="0" err="1"/>
              <a:t>storageAccounts</a:t>
            </a:r>
            <a:r>
              <a:rPr lang="en-US" dirty="0"/>
              <a:t>/</a:t>
            </a:r>
            <a:r>
              <a:rPr lang="en-US" dirty="0">
                <a:solidFill>
                  <a:srgbClr val="C00000"/>
                </a:solidFill>
              </a:rPr>
              <a:t>&lt;storage-account&gt;</a:t>
            </a:r>
          </a:p>
        </p:txBody>
      </p:sp>
    </p:spTree>
    <p:extLst>
      <p:ext uri="{BB962C8B-B14F-4D97-AF65-F5344CB8AC3E}">
        <p14:creationId xmlns:p14="http://schemas.microsoft.com/office/powerpoint/2010/main" val="272874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Storage Tiers for Azure blobs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389029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Available Access Tiers</a:t>
            </a:r>
          </a:p>
          <a:p>
            <a:pPr marL="514350" indent="-514350">
              <a:buFont typeface="+mj-lt"/>
              <a:buAutoNum type="arabicPeriod"/>
            </a:pPr>
            <a:r>
              <a:rPr lang="en-US" sz="2800" dirty="0"/>
              <a:t>Considerations</a:t>
            </a:r>
          </a:p>
          <a:p>
            <a:pPr marL="514350" indent="-514350">
              <a:buFont typeface="+mj-lt"/>
              <a:buAutoNum type="arabicPeriod"/>
            </a:pPr>
            <a:r>
              <a:rPr lang="en-US" sz="2800" dirty="0">
                <a:hlinkClick r:id="rId3"/>
              </a:rPr>
              <a:t>Support</a:t>
            </a:r>
            <a:endParaRPr lang="en-US" sz="2800" dirty="0"/>
          </a:p>
          <a:p>
            <a:pPr marL="514350" indent="-514350">
              <a:buFont typeface="+mj-lt"/>
              <a:buAutoNum type="arabicPeriod"/>
            </a:pPr>
            <a:r>
              <a:rPr lang="en-US" sz="2800" dirty="0">
                <a:hlinkClick r:id="rId4"/>
              </a:rPr>
              <a:t>Automate access tiers</a:t>
            </a:r>
            <a:r>
              <a:rPr lang="en-US" sz="2800" dirty="0"/>
              <a:t> lifecycle</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E6A5973-059F-4279-B5A4-B8B82C7A728A}"/>
              </a:ext>
            </a:extLst>
          </p:cNvPr>
          <p:cNvSpPr txBox="1"/>
          <p:nvPr/>
        </p:nvSpPr>
        <p:spPr>
          <a:xfrm>
            <a:off x="207817" y="5890598"/>
            <a:ext cx="8512081" cy="369332"/>
          </a:xfrm>
          <a:prstGeom prst="rect">
            <a:avLst/>
          </a:prstGeom>
          <a:noFill/>
        </p:spPr>
        <p:txBody>
          <a:bodyPr wrap="square">
            <a:spAutoFit/>
          </a:bodyPr>
          <a:lstStyle/>
          <a:p>
            <a:r>
              <a:rPr lang="en-US" dirty="0">
                <a:hlinkClick r:id="rId5"/>
              </a:rPr>
              <a:t>https://docs.microsoft.com/en-us/azure/storage/blobs/storage-blob-storage-tiers</a:t>
            </a:r>
            <a:r>
              <a:rPr lang="en-US" dirty="0"/>
              <a:t> </a:t>
            </a:r>
          </a:p>
        </p:txBody>
      </p:sp>
      <p:pic>
        <p:nvPicPr>
          <p:cNvPr id="5" name="Picture 4">
            <a:extLst>
              <a:ext uri="{FF2B5EF4-FFF2-40B4-BE49-F238E27FC236}">
                <a16:creationId xmlns:a16="http://schemas.microsoft.com/office/drawing/2014/main" id="{D7192200-439B-4BA9-9046-70D9CD37D05E}"/>
              </a:ext>
            </a:extLst>
          </p:cNvPr>
          <p:cNvPicPr>
            <a:picLocks noChangeAspect="1"/>
          </p:cNvPicPr>
          <p:nvPr/>
        </p:nvPicPr>
        <p:blipFill>
          <a:blip r:embed="rId6"/>
          <a:stretch>
            <a:fillRect/>
          </a:stretch>
        </p:blipFill>
        <p:spPr>
          <a:xfrm>
            <a:off x="6368422" y="1272809"/>
            <a:ext cx="5324799" cy="4448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wipe(left)">
                                      <p:cBhvr>
                                        <p:cTn id="16"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Create Azure File Sync Service</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436427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Need Azure File Share - </a:t>
            </a:r>
            <a:r>
              <a:rPr lang="en-US" sz="2800" err="1"/>
              <a:t>prereq</a:t>
            </a:r>
            <a:endParaRPr lang="en-US" sz="2800"/>
          </a:p>
          <a:p>
            <a:pPr marL="514350" indent="-514350">
              <a:buFont typeface="+mj-lt"/>
              <a:buAutoNum type="arabicPeriod"/>
            </a:pPr>
            <a:r>
              <a:rPr lang="en-US" sz="2800"/>
              <a:t>Prepare Windows Server</a:t>
            </a:r>
          </a:p>
          <a:p>
            <a:pPr marL="514350" indent="-514350">
              <a:buFont typeface="+mj-lt"/>
              <a:buAutoNum type="arabicPeriod"/>
            </a:pPr>
            <a:r>
              <a:rPr lang="en-US" sz="2800"/>
              <a:t>Deploy the Storage Sync Service</a:t>
            </a:r>
          </a:p>
          <a:p>
            <a:pPr marL="514350" indent="-514350">
              <a:buFont typeface="+mj-lt"/>
              <a:buAutoNum type="arabicPeriod"/>
            </a:pPr>
            <a:r>
              <a:rPr lang="en-US" sz="2800"/>
              <a:t>Install the Azure File Sync Agent</a:t>
            </a:r>
          </a:p>
          <a:p>
            <a:pPr marL="514350" indent="-514350">
              <a:buFont typeface="+mj-lt"/>
              <a:buAutoNum type="arabicPeriod"/>
            </a:pPr>
            <a:r>
              <a:rPr lang="en-US" sz="2800"/>
              <a:t>Register Server with Service</a:t>
            </a:r>
          </a:p>
          <a:p>
            <a:pPr marL="514350" indent="-514350">
              <a:buFont typeface="+mj-lt"/>
              <a:buAutoNum type="arabicPeriod"/>
            </a:pPr>
            <a:r>
              <a:rPr lang="en-US" sz="2800"/>
              <a:t>Create an </a:t>
            </a:r>
            <a:r>
              <a:rPr lang="en-US" sz="2800">
                <a:hlinkClick r:id="rId3"/>
              </a:rPr>
              <a:t>Azure Sync Group</a:t>
            </a:r>
            <a:r>
              <a:rPr lang="en-US" sz="2800"/>
              <a:t> - read</a:t>
            </a:r>
          </a:p>
          <a:p>
            <a:pPr marL="514350" indent="-514350">
              <a:buFont typeface="+mj-lt"/>
              <a:buAutoNum type="arabicPeriod"/>
            </a:pPr>
            <a:r>
              <a:rPr lang="en-US" sz="2800"/>
              <a:t>Create Server Endpoint</a:t>
            </a:r>
          </a:p>
          <a:p>
            <a:pPr marL="514350" indent="-514350">
              <a:buFont typeface="+mj-lt"/>
              <a:buAutoNum type="arabicPeriod"/>
            </a:pPr>
            <a:endParaRPr lang="en-US" sz="2800"/>
          </a:p>
          <a:p>
            <a:pPr marL="514350" indent="-514350">
              <a:buFont typeface="+mj-lt"/>
              <a:buAutoNum type="arabicPeriod"/>
            </a:pPr>
            <a:endParaRPr lang="en-US" sz="2800"/>
          </a:p>
        </p:txBody>
      </p:sp>
      <p:sp>
        <p:nvSpPr>
          <p:cNvPr id="3" name="Rectangle 2">
            <a:extLst>
              <a:ext uri="{FF2B5EF4-FFF2-40B4-BE49-F238E27FC236}">
                <a16:creationId xmlns:a16="http://schemas.microsoft.com/office/drawing/2014/main" id="{2814FB4B-B30A-4622-BFBD-B5FF216E1398}"/>
              </a:ext>
            </a:extLst>
          </p:cNvPr>
          <p:cNvSpPr/>
          <p:nvPr/>
        </p:nvSpPr>
        <p:spPr>
          <a:xfrm>
            <a:off x="9405416" y="6528224"/>
            <a:ext cx="2431756" cy="369332"/>
          </a:xfrm>
          <a:prstGeom prst="rect">
            <a:avLst/>
          </a:prstGeom>
        </p:spPr>
        <p:txBody>
          <a:bodyPr wrap="none">
            <a:spAutoFit/>
          </a:bodyPr>
          <a:lstStyle/>
          <a:p>
            <a:r>
              <a:rPr lang="en-US">
                <a:hlinkClick r:id="rId4"/>
              </a:rPr>
              <a:t>Deploy Azure File Sync</a:t>
            </a:r>
            <a:endParaRPr lang="en-US"/>
          </a:p>
        </p:txBody>
      </p:sp>
    </p:spTree>
    <p:extLst>
      <p:ext uri="{BB962C8B-B14F-4D97-AF65-F5344CB8AC3E}">
        <p14:creationId xmlns:p14="http://schemas.microsoft.com/office/powerpoint/2010/main" val="1436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2"/>
            <a:ext cx="11237870" cy="853369"/>
          </a:xfrm>
        </p:spPr>
        <p:txBody>
          <a:bodyPr/>
          <a:lstStyle/>
          <a:p>
            <a:r>
              <a:rPr lang="en-US"/>
              <a:t>Configure Azure Files | Azure File Sync</a:t>
            </a:r>
            <a:br>
              <a:rPr lang="en-US"/>
            </a:br>
            <a:br>
              <a:rPr lang="en-US"/>
            </a:br>
            <a:br>
              <a:rPr lang="en-US"/>
            </a:br>
            <a:endParaRPr lang="en-US"/>
          </a:p>
        </p:txBody>
      </p:sp>
      <p:sp>
        <p:nvSpPr>
          <p:cNvPr id="6" name="Text Placeholder 5"/>
          <p:cNvSpPr>
            <a:spLocks noGrp="1"/>
          </p:cNvSpPr>
          <p:nvPr>
            <p:ph type="body" sz="quarter" idx="10"/>
          </p:nvPr>
        </p:nvSpPr>
        <p:spPr>
          <a:xfrm>
            <a:off x="597749" y="1319671"/>
            <a:ext cx="11237870" cy="5176802"/>
          </a:xfrm>
        </p:spPr>
        <p:txBody>
          <a:bodyPr/>
          <a:lstStyle/>
          <a:p>
            <a:r>
              <a:rPr lang="en-US" sz="2800"/>
              <a:t>Azure File Sync Service</a:t>
            </a:r>
          </a:p>
          <a:p>
            <a:r>
              <a:rPr lang="en-US" sz="2800"/>
              <a:t>Supported on</a:t>
            </a:r>
          </a:p>
          <a:p>
            <a:pPr marL="699447" lvl="1" indent="-466298">
              <a:buFont typeface="Arial" panose="020B0604020202020204" pitchFamily="34" charset="0"/>
              <a:buChar char="•"/>
            </a:pPr>
            <a:r>
              <a:rPr lang="en-US" sz="2000"/>
              <a:t>Windows Server 2012R2/16</a:t>
            </a:r>
          </a:p>
          <a:p>
            <a:pPr marL="699447" lvl="1" indent="-466298">
              <a:buFont typeface="Arial" panose="020B0604020202020204" pitchFamily="34" charset="0"/>
              <a:buChar char="•"/>
            </a:pPr>
            <a:r>
              <a:rPr lang="en-US" sz="2000"/>
              <a:t>NTFS Volumes/Compression</a:t>
            </a:r>
          </a:p>
          <a:p>
            <a:pPr marL="699447" lvl="1" indent="-466298">
              <a:buFont typeface="Arial" panose="020B0604020202020204" pitchFamily="34" charset="0"/>
              <a:buChar char="•"/>
            </a:pPr>
            <a:r>
              <a:rPr lang="en-US" sz="2000"/>
              <a:t>DFS with 1.2 Agent</a:t>
            </a:r>
          </a:p>
          <a:p>
            <a:pPr marL="699447" lvl="1" indent="-466298">
              <a:buFont typeface="Arial" panose="020B0604020202020204" pitchFamily="34" charset="0"/>
              <a:buChar char="•"/>
            </a:pPr>
            <a:r>
              <a:rPr lang="en-US" sz="2000"/>
              <a:t>Bitlocker, AIP, AAD RMS, </a:t>
            </a:r>
          </a:p>
          <a:p>
            <a:r>
              <a:rPr lang="en-US" sz="2800"/>
              <a:t>NOT supported</a:t>
            </a:r>
          </a:p>
          <a:p>
            <a:pPr marL="699447" lvl="1" indent="-466298">
              <a:buFont typeface="Arial" panose="020B0604020202020204" pitchFamily="34" charset="0"/>
              <a:buChar char="•"/>
            </a:pPr>
            <a:r>
              <a:rPr lang="en-US" sz="2000"/>
              <a:t>Other file systems period</a:t>
            </a:r>
          </a:p>
          <a:p>
            <a:pPr marL="699447" lvl="1" indent="-466298">
              <a:buFont typeface="Arial" panose="020B0604020202020204" pitchFamily="34" charset="0"/>
              <a:buChar char="•"/>
            </a:pPr>
            <a:r>
              <a:rPr lang="en-US" sz="2000" err="1"/>
              <a:t>Sysprep</a:t>
            </a:r>
            <a:endParaRPr lang="en-US" sz="2000"/>
          </a:p>
          <a:p>
            <a:pPr marL="699447" lvl="1" indent="-466298">
              <a:buFont typeface="Arial" panose="020B0604020202020204" pitchFamily="34" charset="0"/>
              <a:buChar char="•"/>
            </a:pPr>
            <a:r>
              <a:rPr lang="en-US" sz="2000"/>
              <a:t>NTFS EFS</a:t>
            </a:r>
          </a:p>
          <a:p>
            <a:pPr marL="699447" lvl="1" indent="-466298">
              <a:buFont typeface="Arial" panose="020B0604020202020204" pitchFamily="34" charset="0"/>
              <a:buChar char="•"/>
            </a:pPr>
            <a:r>
              <a:rPr lang="en-US" sz="2000"/>
              <a:t>No Other HSM</a:t>
            </a:r>
          </a:p>
          <a:p>
            <a:r>
              <a:rPr lang="en-US" sz="2800"/>
              <a:t>Azure Sync Group</a:t>
            </a:r>
          </a:p>
          <a:p>
            <a:pPr marL="466298" indent="-466298">
              <a:buFont typeface="Arial" panose="020B0604020202020204" pitchFamily="34" charset="0"/>
              <a:buChar char="•"/>
            </a:pPr>
            <a:r>
              <a:rPr lang="en-US" sz="2000"/>
              <a:t>Defines Sync Topology for set of files</a:t>
            </a:r>
          </a:p>
        </p:txBody>
      </p:sp>
      <p:sp>
        <p:nvSpPr>
          <p:cNvPr id="4" name="Rectangle 3">
            <a:extLst>
              <a:ext uri="{FF2B5EF4-FFF2-40B4-BE49-F238E27FC236}">
                <a16:creationId xmlns:a16="http://schemas.microsoft.com/office/drawing/2014/main" id="{37C90E95-6105-4FA6-9687-F780DF63A4DC}"/>
              </a:ext>
            </a:extLst>
          </p:cNvPr>
          <p:cNvSpPr/>
          <p:nvPr/>
        </p:nvSpPr>
        <p:spPr>
          <a:xfrm>
            <a:off x="7493735" y="6505358"/>
            <a:ext cx="4790996" cy="382308"/>
          </a:xfrm>
          <a:prstGeom prst="rect">
            <a:avLst/>
          </a:prstGeom>
        </p:spPr>
        <p:txBody>
          <a:bodyPr wrap="square">
            <a:spAutoFit/>
          </a:bodyPr>
          <a:lstStyle/>
          <a:p>
            <a:r>
              <a:rPr lang="en-US" sz="1836">
                <a:hlinkClick r:id="rId3"/>
              </a:rPr>
              <a:t>aka.ms/azure/files</a:t>
            </a:r>
            <a:r>
              <a:rPr lang="en-US" sz="1836"/>
              <a:t>     </a:t>
            </a:r>
            <a:r>
              <a:rPr lang="en-US" sz="1836">
                <a:hlinkClick r:id="rId4"/>
              </a:rPr>
              <a:t>Deploy Azure File Sync</a:t>
            </a:r>
            <a:r>
              <a:rPr lang="en-US" sz="1836"/>
              <a:t> </a:t>
            </a:r>
          </a:p>
        </p:txBody>
      </p:sp>
      <p:pic>
        <p:nvPicPr>
          <p:cNvPr id="2" name="Picture 1">
            <a:extLst>
              <a:ext uri="{FF2B5EF4-FFF2-40B4-BE49-F238E27FC236}">
                <a16:creationId xmlns:a16="http://schemas.microsoft.com/office/drawing/2014/main" id="{ECA61130-ED65-40C8-B6E9-5A954571BF62}"/>
              </a:ext>
            </a:extLst>
          </p:cNvPr>
          <p:cNvPicPr>
            <a:picLocks noChangeAspect="1"/>
          </p:cNvPicPr>
          <p:nvPr/>
        </p:nvPicPr>
        <p:blipFill>
          <a:blip r:embed="rId5"/>
          <a:stretch>
            <a:fillRect/>
          </a:stretch>
        </p:blipFill>
        <p:spPr>
          <a:xfrm>
            <a:off x="5052320" y="1741046"/>
            <a:ext cx="6847092" cy="4218014"/>
          </a:xfrm>
          <a:prstGeom prst="rect">
            <a:avLst/>
          </a:prstGeom>
        </p:spPr>
      </p:pic>
    </p:spTree>
    <p:extLst>
      <p:ext uri="{BB962C8B-B14F-4D97-AF65-F5344CB8AC3E}">
        <p14:creationId xmlns:p14="http://schemas.microsoft.com/office/powerpoint/2010/main" val="23970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878930"/>
          </a:xfrm>
        </p:spPr>
        <p:txBody>
          <a:bodyPr/>
          <a:lstStyle/>
          <a:p>
            <a:r>
              <a:rPr lang="en-US" dirty="0"/>
              <a:t>Data Transfer Services</a:t>
            </a:r>
          </a:p>
        </p:txBody>
      </p:sp>
      <p:sp>
        <p:nvSpPr>
          <p:cNvPr id="6" name="Text Placeholder 5"/>
          <p:cNvSpPr>
            <a:spLocks noGrp="1"/>
          </p:cNvSpPr>
          <p:nvPr>
            <p:ph type="body" sz="quarter" idx="10"/>
          </p:nvPr>
        </p:nvSpPr>
        <p:spPr>
          <a:xfrm>
            <a:off x="599302" y="1553160"/>
            <a:ext cx="5230350" cy="5029069"/>
          </a:xfrm>
        </p:spPr>
        <p:txBody>
          <a:bodyPr/>
          <a:lstStyle/>
          <a:p>
            <a:r>
              <a:rPr lang="en-US" sz="3200" dirty="0"/>
              <a:t>Shippable Devices</a:t>
            </a:r>
          </a:p>
          <a:p>
            <a:pPr marL="342900" indent="-342900">
              <a:buFont typeface="Arial" panose="020B0604020202020204" pitchFamily="34" charset="0"/>
              <a:buChar char="•"/>
            </a:pPr>
            <a:r>
              <a:rPr lang="en-US" sz="2800" dirty="0"/>
              <a:t>Data Box Disk | 100GB -50TB</a:t>
            </a:r>
          </a:p>
          <a:p>
            <a:pPr marL="342900" indent="-342900">
              <a:buFont typeface="Arial" panose="020B0604020202020204" pitchFamily="34" charset="0"/>
              <a:buChar char="•"/>
            </a:pPr>
            <a:r>
              <a:rPr lang="en-US" sz="2800" dirty="0"/>
              <a:t>Data Box | 50-500TB</a:t>
            </a:r>
          </a:p>
          <a:p>
            <a:pPr marL="342900" indent="-342900">
              <a:buFont typeface="Arial" panose="020B0604020202020204" pitchFamily="34" charset="0"/>
              <a:buChar char="•"/>
            </a:pPr>
            <a:r>
              <a:rPr lang="en-US" sz="2800" dirty="0"/>
              <a:t>Data Box Heavy | 500TB+</a:t>
            </a:r>
          </a:p>
          <a:p>
            <a:endParaRPr lang="en-US" sz="3200" dirty="0"/>
          </a:p>
          <a:p>
            <a:r>
              <a:rPr lang="en-US" sz="3200" dirty="0"/>
              <a:t>Network Transfer</a:t>
            </a:r>
          </a:p>
          <a:p>
            <a:pPr marL="457200" indent="-457200">
              <a:buFont typeface="Arial" panose="020B0604020202020204" pitchFamily="34" charset="0"/>
              <a:buChar char="•"/>
            </a:pPr>
            <a:r>
              <a:rPr lang="en-US" sz="2800" dirty="0"/>
              <a:t>Storage Explorer</a:t>
            </a:r>
          </a:p>
          <a:p>
            <a:pPr marL="457200" indent="-457200">
              <a:buFont typeface="Arial" panose="020B0604020202020204" pitchFamily="34" charset="0"/>
              <a:buChar char="•"/>
            </a:pPr>
            <a:r>
              <a:rPr lang="en-US" sz="2800" dirty="0"/>
              <a:t>Scripted e.g. AZCOPY</a:t>
            </a:r>
          </a:p>
          <a:p>
            <a:pPr marL="457200" indent="-457200">
              <a:buFont typeface="Arial" panose="020B0604020202020204" pitchFamily="34" charset="0"/>
              <a:buChar char="•"/>
            </a:pPr>
            <a:r>
              <a:rPr lang="en-US" sz="2800" dirty="0"/>
              <a:t>Azure </a:t>
            </a:r>
            <a:r>
              <a:rPr lang="en-US" sz="2800" dirty="0" err="1"/>
              <a:t>DataFactory</a:t>
            </a:r>
            <a:r>
              <a:rPr lang="en-US" sz="2800" dirty="0"/>
              <a:t> - pipeline</a:t>
            </a:r>
          </a:p>
          <a:p>
            <a:pPr marL="457200" indent="-457200">
              <a:buFont typeface="Arial" panose="020B0604020202020204" pitchFamily="34" charset="0"/>
              <a:buChar char="•"/>
            </a:pPr>
            <a:endParaRPr lang="en-US" sz="2800" dirty="0"/>
          </a:p>
        </p:txBody>
      </p:sp>
      <p:sp>
        <p:nvSpPr>
          <p:cNvPr id="2" name="Rectangle 1">
            <a:extLst>
              <a:ext uri="{FF2B5EF4-FFF2-40B4-BE49-F238E27FC236}">
                <a16:creationId xmlns:a16="http://schemas.microsoft.com/office/drawing/2014/main" id="{170E13FA-E351-4AA2-93DE-AF1F11FA9672}"/>
              </a:ext>
            </a:extLst>
          </p:cNvPr>
          <p:cNvSpPr/>
          <p:nvPr/>
        </p:nvSpPr>
        <p:spPr>
          <a:xfrm>
            <a:off x="8665159" y="1182908"/>
            <a:ext cx="3769084" cy="374846"/>
          </a:xfrm>
          <a:prstGeom prst="rect">
            <a:avLst/>
          </a:prstGeom>
        </p:spPr>
        <p:txBody>
          <a:bodyPr wrap="square">
            <a:spAutoFit/>
          </a:bodyPr>
          <a:lstStyle/>
          <a:p>
            <a:r>
              <a:rPr lang="en-US" sz="1836" dirty="0">
                <a:hlinkClick r:id="rId3"/>
              </a:rPr>
              <a:t>Choose Solution </a:t>
            </a:r>
            <a:endParaRPr lang="en-US" sz="1836" dirty="0"/>
          </a:p>
        </p:txBody>
      </p:sp>
      <p:sp>
        <p:nvSpPr>
          <p:cNvPr id="4" name="Rectangle 3">
            <a:extLst>
              <a:ext uri="{FF2B5EF4-FFF2-40B4-BE49-F238E27FC236}">
                <a16:creationId xmlns:a16="http://schemas.microsoft.com/office/drawing/2014/main" id="{1AC6A7FE-6E27-4713-A039-47AFD4AA43E4}"/>
              </a:ext>
            </a:extLst>
          </p:cNvPr>
          <p:cNvSpPr/>
          <p:nvPr/>
        </p:nvSpPr>
        <p:spPr>
          <a:xfrm>
            <a:off x="722313" y="6212897"/>
            <a:ext cx="6216650" cy="461665"/>
          </a:xfrm>
          <a:prstGeom prst="rect">
            <a:avLst/>
          </a:prstGeom>
        </p:spPr>
        <p:txBody>
          <a:bodyPr>
            <a:spAutoFit/>
          </a:bodyPr>
          <a:lstStyle/>
          <a:p>
            <a:r>
              <a:rPr lang="en-US" sz="2400" dirty="0">
                <a:hlinkClick r:id="rId4"/>
              </a:rPr>
              <a:t>Read Selecting a Data Transfer Solution</a:t>
            </a:r>
            <a:endParaRPr lang="en-US" sz="2400" dirty="0"/>
          </a:p>
        </p:txBody>
      </p:sp>
    </p:spTree>
    <p:extLst>
      <p:ext uri="{BB962C8B-B14F-4D97-AF65-F5344CB8AC3E}">
        <p14:creationId xmlns:p14="http://schemas.microsoft.com/office/powerpoint/2010/main" val="293008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0E13FA-E351-4AA2-93DE-AF1F11FA9672}"/>
              </a:ext>
            </a:extLst>
          </p:cNvPr>
          <p:cNvSpPr/>
          <p:nvPr/>
        </p:nvSpPr>
        <p:spPr>
          <a:xfrm>
            <a:off x="8665159" y="1182908"/>
            <a:ext cx="3769084" cy="374846"/>
          </a:xfrm>
          <a:prstGeom prst="rect">
            <a:avLst/>
          </a:prstGeom>
        </p:spPr>
        <p:txBody>
          <a:bodyPr wrap="square">
            <a:spAutoFit/>
          </a:bodyPr>
          <a:lstStyle/>
          <a:p>
            <a:r>
              <a:rPr lang="en-US" sz="1836" dirty="0">
                <a:hlinkClick r:id="rId3"/>
              </a:rPr>
              <a:t>Choose Solution </a:t>
            </a:r>
            <a:endParaRPr lang="en-US" sz="1836" dirty="0"/>
          </a:p>
        </p:txBody>
      </p:sp>
      <p:sp>
        <p:nvSpPr>
          <p:cNvPr id="4" name="Rectangle 3">
            <a:extLst>
              <a:ext uri="{FF2B5EF4-FFF2-40B4-BE49-F238E27FC236}">
                <a16:creationId xmlns:a16="http://schemas.microsoft.com/office/drawing/2014/main" id="{1AC6A7FE-6E27-4713-A039-47AFD4AA43E4}"/>
              </a:ext>
            </a:extLst>
          </p:cNvPr>
          <p:cNvSpPr/>
          <p:nvPr/>
        </p:nvSpPr>
        <p:spPr>
          <a:xfrm>
            <a:off x="722313" y="6212897"/>
            <a:ext cx="6216650" cy="461665"/>
          </a:xfrm>
          <a:prstGeom prst="rect">
            <a:avLst/>
          </a:prstGeom>
        </p:spPr>
        <p:txBody>
          <a:bodyPr>
            <a:spAutoFit/>
          </a:bodyPr>
          <a:lstStyle/>
          <a:p>
            <a:r>
              <a:rPr lang="en-US" sz="2400" dirty="0">
                <a:hlinkClick r:id="rId4"/>
              </a:rPr>
              <a:t>Read Selecting a Data Transfer Solution</a:t>
            </a:r>
            <a:endParaRPr lang="en-US" sz="2400" dirty="0"/>
          </a:p>
        </p:txBody>
      </p:sp>
      <p:pic>
        <p:nvPicPr>
          <p:cNvPr id="5" name="Picture 4">
            <a:extLst>
              <a:ext uri="{FF2B5EF4-FFF2-40B4-BE49-F238E27FC236}">
                <a16:creationId xmlns:a16="http://schemas.microsoft.com/office/drawing/2014/main" id="{47776B45-3D09-4D9C-BDC6-23CD08EFF01F}"/>
              </a:ext>
            </a:extLst>
          </p:cNvPr>
          <p:cNvPicPr>
            <a:picLocks noChangeAspect="1"/>
          </p:cNvPicPr>
          <p:nvPr/>
        </p:nvPicPr>
        <p:blipFill>
          <a:blip r:embed="rId5"/>
          <a:stretch>
            <a:fillRect/>
          </a:stretch>
        </p:blipFill>
        <p:spPr>
          <a:xfrm>
            <a:off x="304799" y="-49637"/>
            <a:ext cx="12092317" cy="7044162"/>
          </a:xfrm>
          <a:prstGeom prst="rect">
            <a:avLst/>
          </a:prstGeom>
        </p:spPr>
      </p:pic>
    </p:spTree>
    <p:extLst>
      <p:ext uri="{BB962C8B-B14F-4D97-AF65-F5344CB8AC3E}">
        <p14:creationId xmlns:p14="http://schemas.microsoft.com/office/powerpoint/2010/main" val="344596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878930"/>
          </a:xfrm>
        </p:spPr>
        <p:txBody>
          <a:bodyPr/>
          <a:lstStyle/>
          <a:p>
            <a:r>
              <a:rPr lang="en-US"/>
              <a:t>Import and Export Data to Azure</a:t>
            </a:r>
            <a:br>
              <a:rPr lang="en-US"/>
            </a:br>
            <a:r>
              <a:rPr lang="en-US" sz="2040"/>
              <a:t> </a:t>
            </a:r>
            <a:endParaRPr lang="en-US"/>
          </a:p>
        </p:txBody>
      </p:sp>
      <p:sp>
        <p:nvSpPr>
          <p:cNvPr id="6" name="Text Placeholder 5"/>
          <p:cNvSpPr>
            <a:spLocks noGrp="1"/>
          </p:cNvSpPr>
          <p:nvPr>
            <p:ph type="body" sz="quarter" idx="10"/>
          </p:nvPr>
        </p:nvSpPr>
        <p:spPr>
          <a:xfrm>
            <a:off x="599302" y="1553160"/>
            <a:ext cx="5230350" cy="5053691"/>
          </a:xfrm>
        </p:spPr>
        <p:txBody>
          <a:bodyPr/>
          <a:lstStyle/>
          <a:p>
            <a:r>
              <a:rPr lang="en-US" sz="2400" dirty="0"/>
              <a:t>Azure Blob </a:t>
            </a:r>
            <a:r>
              <a:rPr lang="en-US" sz="2400" b="1" dirty="0"/>
              <a:t>to disk drives</a:t>
            </a:r>
          </a:p>
          <a:p>
            <a:r>
              <a:rPr lang="en-US" sz="2400" dirty="0"/>
              <a:t>Ship drives to Azure</a:t>
            </a:r>
          </a:p>
          <a:p>
            <a:r>
              <a:rPr lang="en-US" sz="2400" dirty="0" err="1"/>
              <a:t>bitlockered</a:t>
            </a:r>
            <a:endParaRPr lang="en-US" sz="2400" dirty="0"/>
          </a:p>
          <a:p>
            <a:r>
              <a:rPr lang="en-US" sz="2400" dirty="0"/>
              <a:t>Or from blobs to on-premises disks</a:t>
            </a:r>
          </a:p>
          <a:p>
            <a:r>
              <a:rPr lang="en-US" sz="2400" dirty="0"/>
              <a:t>Use Cases</a:t>
            </a:r>
          </a:p>
          <a:p>
            <a:pPr marL="514350" lvl="1" indent="-285750">
              <a:buFont typeface="Arial" panose="020B0604020202020204" pitchFamily="34" charset="0"/>
              <a:buChar char="•"/>
            </a:pPr>
            <a:r>
              <a:rPr lang="en-US" sz="2000" dirty="0"/>
              <a:t>Data migration to the cloud</a:t>
            </a:r>
          </a:p>
          <a:p>
            <a:pPr marL="514350" lvl="1" indent="-285750">
              <a:buFont typeface="Arial" panose="020B0604020202020204" pitchFamily="34" charset="0"/>
              <a:buChar char="•"/>
            </a:pPr>
            <a:r>
              <a:rPr lang="en-US" sz="2000" dirty="0"/>
              <a:t>Content distribution</a:t>
            </a:r>
          </a:p>
          <a:p>
            <a:pPr marL="514350" lvl="1" indent="-285750">
              <a:buFont typeface="Arial" panose="020B0604020202020204" pitchFamily="34" charset="0"/>
              <a:buChar char="•"/>
            </a:pPr>
            <a:r>
              <a:rPr lang="en-US" sz="2000" dirty="0"/>
              <a:t>Backup</a:t>
            </a:r>
          </a:p>
          <a:p>
            <a:pPr marL="514350" lvl="1" indent="-285750">
              <a:buFont typeface="Arial" panose="020B0604020202020204" pitchFamily="34" charset="0"/>
              <a:buChar char="•"/>
            </a:pPr>
            <a:r>
              <a:rPr lang="en-US" sz="2000" dirty="0"/>
              <a:t>Data recovery</a:t>
            </a:r>
          </a:p>
          <a:p>
            <a:pPr marL="514350" lvl="1" indent="-285750">
              <a:buFont typeface="Arial" panose="020B0604020202020204" pitchFamily="34" charset="0"/>
              <a:buChar char="•"/>
            </a:pPr>
            <a:endParaRPr lang="en-US" sz="2000" dirty="0"/>
          </a:p>
          <a:p>
            <a:pPr lvl="1"/>
            <a:r>
              <a:rPr lang="en-US" sz="2400" b="1" dirty="0" err="1">
                <a:latin typeface="+mj-lt"/>
              </a:rPr>
              <a:t>WAImportExport</a:t>
            </a:r>
            <a:r>
              <a:rPr lang="en-US" sz="2400" dirty="0">
                <a:latin typeface="+mj-lt"/>
              </a:rPr>
              <a:t> tool – cmd</a:t>
            </a:r>
          </a:p>
          <a:p>
            <a:pPr marL="514350" lvl="1" indent="-285750">
              <a:buFont typeface="Arial" panose="020B0604020202020204" pitchFamily="34" charset="0"/>
              <a:buChar char="•"/>
            </a:pPr>
            <a:r>
              <a:rPr lang="en-US" sz="2000" dirty="0"/>
              <a:t>V1 -  use for blob storage</a:t>
            </a:r>
          </a:p>
          <a:p>
            <a:pPr marL="514350" lvl="1" indent="-285750">
              <a:buFont typeface="Arial" panose="020B0604020202020204" pitchFamily="34" charset="0"/>
              <a:buChar char="•"/>
            </a:pPr>
            <a:r>
              <a:rPr lang="en-US" sz="2000" dirty="0"/>
              <a:t>V2 – use for into Azure Files</a:t>
            </a:r>
          </a:p>
        </p:txBody>
      </p:sp>
      <p:sp>
        <p:nvSpPr>
          <p:cNvPr id="2" name="Rectangle 1">
            <a:extLst>
              <a:ext uri="{FF2B5EF4-FFF2-40B4-BE49-F238E27FC236}">
                <a16:creationId xmlns:a16="http://schemas.microsoft.com/office/drawing/2014/main" id="{170E13FA-E351-4AA2-93DE-AF1F11FA9672}"/>
              </a:ext>
            </a:extLst>
          </p:cNvPr>
          <p:cNvSpPr/>
          <p:nvPr/>
        </p:nvSpPr>
        <p:spPr>
          <a:xfrm>
            <a:off x="8665159" y="1182908"/>
            <a:ext cx="3769084" cy="374846"/>
          </a:xfrm>
          <a:prstGeom prst="rect">
            <a:avLst/>
          </a:prstGeom>
        </p:spPr>
        <p:txBody>
          <a:bodyPr wrap="square">
            <a:spAutoFit/>
          </a:bodyPr>
          <a:lstStyle/>
          <a:p>
            <a:r>
              <a:rPr lang="en-US" sz="1836">
                <a:hlinkClick r:id="rId3"/>
              </a:rPr>
              <a:t>aka.ms/Azure/ImportExport</a:t>
            </a:r>
            <a:r>
              <a:rPr lang="en-US" sz="1836"/>
              <a:t> </a:t>
            </a:r>
          </a:p>
        </p:txBody>
      </p:sp>
      <p:sp>
        <p:nvSpPr>
          <p:cNvPr id="3" name="TextBox 2">
            <a:extLst>
              <a:ext uri="{FF2B5EF4-FFF2-40B4-BE49-F238E27FC236}">
                <a16:creationId xmlns:a16="http://schemas.microsoft.com/office/drawing/2014/main" id="{E825E74D-A1D1-4AFD-99B1-F8BC7E439B68}"/>
              </a:ext>
            </a:extLst>
          </p:cNvPr>
          <p:cNvSpPr txBox="1"/>
          <p:nvPr/>
        </p:nvSpPr>
        <p:spPr>
          <a:xfrm>
            <a:off x="6750423" y="2070847"/>
            <a:ext cx="5086749" cy="3819507"/>
          </a:xfrm>
          <a:prstGeom prst="rect">
            <a:avLst/>
          </a:prstGeom>
          <a:solidFill>
            <a:srgbClr val="FFFFCC"/>
          </a:solidFill>
          <a:effectLst>
            <a:outerShdw blurRad="50800" dist="38100" dir="8100000" algn="tr" rotWithShape="0">
              <a:prstClr val="black">
                <a:alpha val="40000"/>
              </a:prstClr>
            </a:outerShdw>
          </a:effectLst>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WAImportExport</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i="1" dirty="0">
                <a:gradFill>
                  <a:gsLst>
                    <a:gs pos="2917">
                      <a:schemeClr val="tx1"/>
                    </a:gs>
                    <a:gs pos="30000">
                      <a:schemeClr val="tx1"/>
                    </a:gs>
                  </a:gsLst>
                  <a:lin ang="5400000" scaled="0"/>
                </a:gradFill>
                <a:hlinkClick r:id="rId4"/>
              </a:rPr>
              <a:t>Repair an Export</a:t>
            </a:r>
            <a:r>
              <a:rPr lang="en-US" sz="2400" i="1" dirty="0">
                <a:gradFill>
                  <a:gsLst>
                    <a:gs pos="2917">
                      <a:schemeClr val="tx1"/>
                    </a:gs>
                    <a:gs pos="30000">
                      <a:schemeClr val="tx1"/>
                    </a:gs>
                  </a:gsLst>
                  <a:lin ang="5400000" scaled="0"/>
                </a:gradFill>
              </a:rPr>
              <a:t> Job</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/r</a:t>
            </a:r>
          </a:p>
          <a:p>
            <a:pPr>
              <a:lnSpc>
                <a:spcPct val="90000"/>
              </a:lnSpc>
              <a:spcAft>
                <a:spcPts val="600"/>
              </a:spcAft>
            </a:pPr>
            <a:r>
              <a:rPr lang="en-US" sz="2400" dirty="0">
                <a:gradFill>
                  <a:gsLst>
                    <a:gs pos="2917">
                      <a:schemeClr val="tx1"/>
                    </a:gs>
                    <a:gs pos="30000">
                      <a:schemeClr val="tx1"/>
                    </a:gs>
                  </a:gsLst>
                  <a:lin ang="5400000" scaled="0"/>
                </a:gradFill>
              </a:rPr>
              <a:t>/d</a:t>
            </a:r>
          </a:p>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sn</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sk</a:t>
            </a:r>
            <a:endParaRPr lang="en-US" sz="2400"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CopylogFile:C</a:t>
            </a: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WAImportExport</a:t>
            </a:r>
            <a:r>
              <a:rPr lang="en-US" dirty="0">
                <a:gradFill>
                  <a:gsLst>
                    <a:gs pos="2917">
                      <a:schemeClr val="tx1"/>
                    </a:gs>
                    <a:gs pos="30000">
                      <a:schemeClr val="tx1"/>
                    </a:gs>
                  </a:gsLst>
                  <a:lin ang="5400000" scaled="0"/>
                </a:gradFill>
              </a:rPr>
              <a:t>\DriverID.log</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2703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Import Job Flow</a:t>
            </a:r>
          </a:p>
        </p:txBody>
      </p:sp>
      <p:pic>
        <p:nvPicPr>
          <p:cNvPr id="6" name="Picture 5" descr="A close up of a map&#10;&#10;Description automatically generated">
            <a:extLst>
              <a:ext uri="{FF2B5EF4-FFF2-40B4-BE49-F238E27FC236}">
                <a16:creationId xmlns:a16="http://schemas.microsoft.com/office/drawing/2014/main" id="{00FEB712-4D25-4893-B75A-2612177D4308}"/>
              </a:ext>
            </a:extLst>
          </p:cNvPr>
          <p:cNvPicPr>
            <a:picLocks noChangeAspect="1"/>
          </p:cNvPicPr>
          <p:nvPr/>
        </p:nvPicPr>
        <p:blipFill>
          <a:blip r:embed="rId3"/>
          <a:stretch>
            <a:fillRect/>
          </a:stretch>
        </p:blipFill>
        <p:spPr>
          <a:xfrm>
            <a:off x="0" y="0"/>
            <a:ext cx="9529482" cy="6996647"/>
          </a:xfrm>
          <a:prstGeom prst="rect">
            <a:avLst/>
          </a:prstGeom>
        </p:spPr>
      </p:pic>
      <p:sp>
        <p:nvSpPr>
          <p:cNvPr id="8" name="Rectangle 7">
            <a:extLst>
              <a:ext uri="{FF2B5EF4-FFF2-40B4-BE49-F238E27FC236}">
                <a16:creationId xmlns:a16="http://schemas.microsoft.com/office/drawing/2014/main" id="{2F82C7C8-62E0-4CDB-AC02-0B47045C2C16}"/>
              </a:ext>
            </a:extLst>
          </p:cNvPr>
          <p:cNvSpPr/>
          <p:nvPr/>
        </p:nvSpPr>
        <p:spPr>
          <a:xfrm rot="5400000">
            <a:off x="8947428" y="3425766"/>
            <a:ext cx="4838761" cy="584775"/>
          </a:xfrm>
          <a:prstGeom prst="rect">
            <a:avLst/>
          </a:prstGeom>
        </p:spPr>
        <p:txBody>
          <a:bodyPr wrap="none">
            <a:spAutoFit/>
          </a:bodyPr>
          <a:lstStyle/>
          <a:p>
            <a:r>
              <a:rPr lang="en-US" sz="3200" dirty="0"/>
              <a:t>aka.ms/azureimportexport</a:t>
            </a:r>
          </a:p>
        </p:txBody>
      </p:sp>
    </p:spTree>
    <p:extLst>
      <p:ext uri="{BB962C8B-B14F-4D97-AF65-F5344CB8AC3E}">
        <p14:creationId xmlns:p14="http://schemas.microsoft.com/office/powerpoint/2010/main" val="309234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D5C9-AC3F-4788-9720-11F8AD716CC0}"/>
              </a:ext>
            </a:extLst>
          </p:cNvPr>
          <p:cNvSpPr>
            <a:spLocks noGrp="1"/>
          </p:cNvSpPr>
          <p:nvPr>
            <p:ph type="title"/>
          </p:nvPr>
        </p:nvSpPr>
        <p:spPr/>
        <p:txBody>
          <a:bodyPr/>
          <a:lstStyle/>
          <a:p>
            <a:r>
              <a:rPr lang="en-US" dirty="0"/>
              <a:t>Using this Deck to Study…</a:t>
            </a:r>
          </a:p>
        </p:txBody>
      </p:sp>
      <p:sp>
        <p:nvSpPr>
          <p:cNvPr id="3" name="Text Placeholder 2">
            <a:extLst>
              <a:ext uri="{FF2B5EF4-FFF2-40B4-BE49-F238E27FC236}">
                <a16:creationId xmlns:a16="http://schemas.microsoft.com/office/drawing/2014/main" id="{09EAC9D3-8219-43BD-9477-CB83139B15E4}"/>
              </a:ext>
            </a:extLst>
          </p:cNvPr>
          <p:cNvSpPr>
            <a:spLocks noGrp="1"/>
          </p:cNvSpPr>
          <p:nvPr>
            <p:ph type="body" sz="quarter" idx="10"/>
          </p:nvPr>
        </p:nvSpPr>
        <p:spPr>
          <a:xfrm>
            <a:off x="274638" y="1212850"/>
            <a:ext cx="12336462" cy="6167842"/>
          </a:xfrm>
        </p:spPr>
        <p:txBody>
          <a:bodyPr vert="horz" wrap="square" lIns="146304" tIns="91440" rIns="146304" bIns="91440" rtlCol="0" anchor="t">
            <a:spAutoFit/>
          </a:bodyPr>
          <a:lstStyle/>
          <a:p>
            <a:r>
              <a:rPr lang="en-US" dirty="0"/>
              <a:t>Some slides have multiple animations</a:t>
            </a:r>
          </a:p>
          <a:p>
            <a:endParaRPr lang="en-US" dirty="0"/>
          </a:p>
          <a:p>
            <a:r>
              <a:rPr lang="en-US" dirty="0"/>
              <a:t>To use this deck to study with use in “Slide Show” mode </a:t>
            </a:r>
            <a:r>
              <a:rPr lang="en-US" b="1" dirty="0">
                <a:solidFill>
                  <a:srgbClr val="FF0000"/>
                </a:solidFill>
              </a:rPr>
              <a:t>F5*</a:t>
            </a:r>
            <a:endParaRPr lang="en-US" dirty="0">
              <a:solidFill>
                <a:srgbClr val="FF0000"/>
              </a:solidFill>
            </a:endParaRPr>
          </a:p>
          <a:p>
            <a:endParaRPr lang="en-US" dirty="0"/>
          </a:p>
          <a:p>
            <a:r>
              <a:rPr lang="en-US" dirty="0"/>
              <a:t>Then you will see all content AND links will work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The “Click to Zoom” slide next allows you to jump to topics</a:t>
            </a:r>
            <a:r>
              <a:rPr lang="en-US" b="1" dirty="0">
                <a:solidFill>
                  <a:srgbClr val="FF0000"/>
                </a:solidFill>
              </a:rPr>
              <a:t> *</a:t>
            </a:r>
            <a:r>
              <a:rPr lang="en-US" dirty="0">
                <a:sym typeface="Wingdings" panose="05000000000000000000" pitchFamily="2" charset="2"/>
              </a:rPr>
              <a:t> </a:t>
            </a:r>
          </a:p>
          <a:p>
            <a:endParaRPr lang="en-US" dirty="0">
              <a:sym typeface="Wingdings" panose="05000000000000000000" pitchFamily="2" charset="2"/>
            </a:endParaRPr>
          </a:p>
          <a:p>
            <a:r>
              <a:rPr lang="en-US" dirty="0">
                <a:sym typeface="Wingdings" panose="05000000000000000000" pitchFamily="2" charset="2"/>
              </a:rPr>
              <a:t>New slides from any other decks have a     in the right corner</a:t>
            </a:r>
          </a:p>
          <a:p>
            <a:endParaRPr lang="en-US" dirty="0"/>
          </a:p>
        </p:txBody>
      </p:sp>
      <p:sp>
        <p:nvSpPr>
          <p:cNvPr id="6" name="Oval 5">
            <a:extLst>
              <a:ext uri="{FF2B5EF4-FFF2-40B4-BE49-F238E27FC236}">
                <a16:creationId xmlns:a16="http://schemas.microsoft.com/office/drawing/2014/main" id="{902F15AB-A30B-4737-9677-0AB3B7F26D6C}"/>
              </a:ext>
            </a:extLst>
          </p:cNvPr>
          <p:cNvSpPr/>
          <p:nvPr/>
        </p:nvSpPr>
        <p:spPr bwMode="auto">
          <a:xfrm>
            <a:off x="8134350" y="6222576"/>
            <a:ext cx="352425" cy="352425"/>
          </a:xfrm>
          <a:prstGeom prst="ellipse">
            <a:avLst/>
          </a:prstGeom>
          <a:solidFill>
            <a:srgbClr val="002050">
              <a:lumMod val="50000"/>
              <a:lumOff val="5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0000"/>
              </a:soli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2864574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wipe(left)">
                                      <p:cBhvr>
                                        <p:cTn id="7" dur="500"/>
                                        <p:tgtEl>
                                          <p:spTgt spid="3">
                                            <p:txEl>
                                              <p:pRg st="8" end="8"/>
                                            </p:txEl>
                                          </p:spTgt>
                                        </p:tgtEl>
                                      </p:cBhvr>
                                    </p:animEffect>
                                  </p:childTnLst>
                                </p:cTn>
                              </p:par>
                            </p:childTnLst>
                          </p:cTn>
                        </p:par>
                        <p:par>
                          <p:cTn id="8" fill="hold">
                            <p:stCondLst>
                              <p:cond delay="500"/>
                            </p:stCondLst>
                            <p:childTnLst>
                              <p:par>
                                <p:cTn id="9" presetID="56" presetClass="path" presetSubtype="0" accel="50000" decel="50000" fill="hold" grpId="0" nodeType="afterEffect">
                                  <p:stCondLst>
                                    <p:cond delay="1000"/>
                                  </p:stCondLst>
                                  <p:childTnLst>
                                    <p:animMotion origin="layout" path="M -1.00077E-6 1.21198E-6 L 0.29372 -0.85497 " pathEditMode="relative" rAng="0" ptsTypes="AA">
                                      <p:cBhvr>
                                        <p:cTn id="10" dur="3000" fill="hold"/>
                                        <p:tgtEl>
                                          <p:spTgt spid="6"/>
                                        </p:tgtEl>
                                        <p:attrNameLst>
                                          <p:attrName>ppt_x</p:attrName>
                                          <p:attrName>ppt_y</p:attrName>
                                        </p:attrNameLst>
                                      </p:cBhvr>
                                      <p:rCtr x="14680" y="-42760"/>
                                    </p:animMotion>
                                  </p:childTnLst>
                                </p:cTn>
                              </p:par>
                            </p:childTnLst>
                          </p:cTn>
                        </p:par>
                        <p:par>
                          <p:cTn id="11" fill="hold">
                            <p:stCondLst>
                              <p:cond delay="4500"/>
                            </p:stCondLst>
                            <p:childTnLst>
                              <p:par>
                                <p:cTn id="12" presetID="26" presetClass="emph" presetSubtype="0" fill="hold" grpId="1" nodeType="afterEffect">
                                  <p:stCondLst>
                                    <p:cond delay="0"/>
                                  </p:stCondLst>
                                  <p:childTnLst>
                                    <p:animEffect transition="out" filter="fade">
                                      <p:cBhvr>
                                        <p:cTn id="13" dur="500" tmFilter="0, 0; .2, .5; .8, .5; 1, 0"/>
                                        <p:tgtEl>
                                          <p:spTgt spid="6"/>
                                        </p:tgtEl>
                                      </p:cBhvr>
                                    </p:animEffect>
                                    <p:animScale>
                                      <p:cBhvr>
                                        <p:cTn id="14"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Export Job Flow</a:t>
            </a:r>
          </a:p>
        </p:txBody>
      </p:sp>
      <p:pic>
        <p:nvPicPr>
          <p:cNvPr id="4" name="Picture 3" descr="A close up of a map&#10;&#10;Description automatically generated">
            <a:extLst>
              <a:ext uri="{FF2B5EF4-FFF2-40B4-BE49-F238E27FC236}">
                <a16:creationId xmlns:a16="http://schemas.microsoft.com/office/drawing/2014/main" id="{971F1348-CD27-4D31-988D-8D79F0BEDBB0}"/>
              </a:ext>
            </a:extLst>
          </p:cNvPr>
          <p:cNvPicPr>
            <a:picLocks noChangeAspect="1"/>
          </p:cNvPicPr>
          <p:nvPr/>
        </p:nvPicPr>
        <p:blipFill>
          <a:blip r:embed="rId3"/>
          <a:stretch>
            <a:fillRect/>
          </a:stretch>
        </p:blipFill>
        <p:spPr>
          <a:xfrm>
            <a:off x="0" y="-1"/>
            <a:ext cx="9598869" cy="6994525"/>
          </a:xfrm>
          <a:prstGeom prst="rect">
            <a:avLst/>
          </a:prstGeom>
        </p:spPr>
      </p:pic>
      <p:sp>
        <p:nvSpPr>
          <p:cNvPr id="7" name="Rectangle 6">
            <a:extLst>
              <a:ext uri="{FF2B5EF4-FFF2-40B4-BE49-F238E27FC236}">
                <a16:creationId xmlns:a16="http://schemas.microsoft.com/office/drawing/2014/main" id="{B15D785F-D093-4FCE-BEEE-94FC4D8EC90E}"/>
              </a:ext>
            </a:extLst>
          </p:cNvPr>
          <p:cNvSpPr/>
          <p:nvPr/>
        </p:nvSpPr>
        <p:spPr>
          <a:xfrm rot="5400000">
            <a:off x="8947428" y="3425766"/>
            <a:ext cx="4838761" cy="584775"/>
          </a:xfrm>
          <a:prstGeom prst="rect">
            <a:avLst/>
          </a:prstGeom>
        </p:spPr>
        <p:txBody>
          <a:bodyPr wrap="none">
            <a:spAutoFit/>
          </a:bodyPr>
          <a:lstStyle/>
          <a:p>
            <a:r>
              <a:rPr lang="en-US" sz="3200" dirty="0"/>
              <a:t>aka.ms/azureimportexport</a:t>
            </a:r>
          </a:p>
        </p:txBody>
      </p:sp>
    </p:spTree>
    <p:extLst>
      <p:ext uri="{BB962C8B-B14F-4D97-AF65-F5344CB8AC3E}">
        <p14:creationId xmlns:p14="http://schemas.microsoft.com/office/powerpoint/2010/main" val="1306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Use Azure Data Box</a:t>
            </a:r>
          </a:p>
        </p:txBody>
      </p:sp>
      <p:sp>
        <p:nvSpPr>
          <p:cNvPr id="3" name="Rectangle 2">
            <a:extLst>
              <a:ext uri="{FF2B5EF4-FFF2-40B4-BE49-F238E27FC236}">
                <a16:creationId xmlns:a16="http://schemas.microsoft.com/office/drawing/2014/main" id="{2814FB4B-B30A-4622-BFBD-B5FF216E1398}"/>
              </a:ext>
            </a:extLst>
          </p:cNvPr>
          <p:cNvSpPr/>
          <p:nvPr/>
        </p:nvSpPr>
        <p:spPr>
          <a:xfrm>
            <a:off x="8418739" y="31587"/>
            <a:ext cx="3776162" cy="369332"/>
          </a:xfrm>
          <a:prstGeom prst="rect">
            <a:avLst/>
          </a:prstGeom>
        </p:spPr>
        <p:txBody>
          <a:bodyPr wrap="none">
            <a:spAutoFit/>
          </a:bodyPr>
          <a:lstStyle/>
          <a:p>
            <a:r>
              <a:rPr lang="en-US">
                <a:hlinkClick r:id="rId3"/>
              </a:rPr>
              <a:t>docs.microsoft.com/azure/databox/ </a:t>
            </a:r>
            <a:endParaRPr lang="en-US"/>
          </a:p>
        </p:txBody>
      </p:sp>
      <p:graphicFrame>
        <p:nvGraphicFramePr>
          <p:cNvPr id="5" name="Diagram 4">
            <a:extLst>
              <a:ext uri="{FF2B5EF4-FFF2-40B4-BE49-F238E27FC236}">
                <a16:creationId xmlns:a16="http://schemas.microsoft.com/office/drawing/2014/main" id="{C83F6290-F15D-46EF-89A9-4889E14A39AC}"/>
              </a:ext>
            </a:extLst>
          </p:cNvPr>
          <p:cNvGraphicFramePr/>
          <p:nvPr>
            <p:extLst>
              <p:ext uri="{D42A27DB-BD31-4B8C-83A1-F6EECF244321}">
                <p14:modId xmlns:p14="http://schemas.microsoft.com/office/powerpoint/2010/main" val="2636357927"/>
              </p:ext>
            </p:extLst>
          </p:nvPr>
        </p:nvGraphicFramePr>
        <p:xfrm>
          <a:off x="597750" y="733600"/>
          <a:ext cx="11597151" cy="5860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7" name="Straight Arrow Connector 6">
            <a:extLst>
              <a:ext uri="{FF2B5EF4-FFF2-40B4-BE49-F238E27FC236}">
                <a16:creationId xmlns:a16="http://schemas.microsoft.com/office/drawing/2014/main" id="{81E0AD9D-133C-443B-9744-2A66208FAB9F}"/>
              </a:ext>
            </a:extLst>
          </p:cNvPr>
          <p:cNvCxnSpPr>
            <a:cxnSpLocks/>
          </p:cNvCxnSpPr>
          <p:nvPr/>
        </p:nvCxnSpPr>
        <p:spPr>
          <a:xfrm>
            <a:off x="1465709" y="4289350"/>
            <a:ext cx="0" cy="72008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5B4BDF-456D-44F3-81EE-F45321B832A6}"/>
              </a:ext>
            </a:extLst>
          </p:cNvPr>
          <p:cNvSpPr txBox="1"/>
          <p:nvPr/>
        </p:nvSpPr>
        <p:spPr>
          <a:xfrm>
            <a:off x="597750" y="4891245"/>
            <a:ext cx="4180321" cy="1689693"/>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Prerequisites</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Storage Account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EA, CSP or Azure Sponsorship</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Subscription Owner or Contributor access</a:t>
            </a:r>
          </a:p>
        </p:txBody>
      </p:sp>
      <p:cxnSp>
        <p:nvCxnSpPr>
          <p:cNvPr id="12" name="Straight Arrow Connector 11">
            <a:extLst>
              <a:ext uri="{FF2B5EF4-FFF2-40B4-BE49-F238E27FC236}">
                <a16:creationId xmlns:a16="http://schemas.microsoft.com/office/drawing/2014/main" id="{31079BAC-F8B1-400E-9EE7-BC7833EF8B32}"/>
              </a:ext>
            </a:extLst>
          </p:cNvPr>
          <p:cNvCxnSpPr>
            <a:cxnSpLocks/>
          </p:cNvCxnSpPr>
          <p:nvPr/>
        </p:nvCxnSpPr>
        <p:spPr>
          <a:xfrm>
            <a:off x="6436203" y="4286105"/>
            <a:ext cx="0" cy="72008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7B4398E-7DF8-41CF-91E6-3E64F1AC6A5C}"/>
              </a:ext>
            </a:extLst>
          </p:cNvPr>
          <p:cNvSpPr txBox="1"/>
          <p:nvPr/>
        </p:nvSpPr>
        <p:spPr>
          <a:xfrm>
            <a:off x="5568244" y="4888000"/>
            <a:ext cx="4180321" cy="1988237"/>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Via</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SMB</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NFS</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REST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VHDs copied as page blobs, uploaded as managed disks</a:t>
            </a:r>
          </a:p>
        </p:txBody>
      </p:sp>
      <p:cxnSp>
        <p:nvCxnSpPr>
          <p:cNvPr id="14" name="Straight Arrow Connector 13">
            <a:extLst>
              <a:ext uri="{FF2B5EF4-FFF2-40B4-BE49-F238E27FC236}">
                <a16:creationId xmlns:a16="http://schemas.microsoft.com/office/drawing/2014/main" id="{F8E9D2A6-1AA0-4DBB-906D-120CEEB4AA88}"/>
              </a:ext>
            </a:extLst>
          </p:cNvPr>
          <p:cNvCxnSpPr>
            <a:cxnSpLocks/>
          </p:cNvCxnSpPr>
          <p:nvPr/>
        </p:nvCxnSpPr>
        <p:spPr>
          <a:xfrm>
            <a:off x="11214273" y="4286105"/>
            <a:ext cx="0" cy="72008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1FB9C59-2A47-4F85-B9F4-001652B7B21F}"/>
              </a:ext>
            </a:extLst>
          </p:cNvPr>
          <p:cNvSpPr txBox="1"/>
          <p:nvPr/>
        </p:nvSpPr>
        <p:spPr>
          <a:xfrm>
            <a:off x="9748564" y="4892256"/>
            <a:ext cx="4180321" cy="1766637"/>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Uploaded to</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Blobs in Storage Account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Managed Disks’ RG</a:t>
            </a:r>
          </a:p>
          <a:p>
            <a:pPr marL="342900" indent="-342900">
              <a:lnSpc>
                <a:spcPct val="90000"/>
              </a:lnSpc>
              <a:spcAft>
                <a:spcPts val="600"/>
              </a:spcAft>
              <a:buFont typeface="Arial" panose="020B0604020202020204" pitchFamily="34" charset="0"/>
              <a:buChar char="•"/>
            </a:pPr>
            <a:endParaRPr lang="en-US" sz="16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985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25AA112D-1790-402B-B2F6-63F6B6D2D124}"/>
                                            </p:graphicEl>
                                          </p:spTgt>
                                        </p:tgtEl>
                                        <p:attrNameLst>
                                          <p:attrName>style.visibility</p:attrName>
                                        </p:attrNameLst>
                                      </p:cBhvr>
                                      <p:to>
                                        <p:strVal val="visible"/>
                                      </p:to>
                                    </p:set>
                                    <p:animEffect transition="in" filter="wipe(left)">
                                      <p:cBhvr>
                                        <p:cTn id="7" dur="500"/>
                                        <p:tgtEl>
                                          <p:spTgt spid="5">
                                            <p:graphicEl>
                                              <a:dgm id="{25AA112D-1790-402B-B2F6-63F6B6D2D12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graphicEl>
                                              <a:dgm id="{E3EAF730-E64B-4487-8B14-632C513B6E5B}"/>
                                            </p:graphicEl>
                                          </p:spTgt>
                                        </p:tgtEl>
                                        <p:attrNameLst>
                                          <p:attrName>style.visibility</p:attrName>
                                        </p:attrNameLst>
                                      </p:cBhvr>
                                      <p:to>
                                        <p:strVal val="visible"/>
                                      </p:to>
                                    </p:set>
                                    <p:animEffect transition="in" filter="wipe(left)">
                                      <p:cBhvr>
                                        <p:cTn id="21" dur="500"/>
                                        <p:tgtEl>
                                          <p:spTgt spid="5">
                                            <p:graphicEl>
                                              <a:dgm id="{E3EAF730-E64B-4487-8B14-632C513B6E5B}"/>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graphicEl>
                                              <a:dgm id="{6A3382E0-B003-455C-91BF-1FCCE503BA5C}"/>
                                            </p:graphicEl>
                                          </p:spTgt>
                                        </p:tgtEl>
                                        <p:attrNameLst>
                                          <p:attrName>style.visibility</p:attrName>
                                        </p:attrNameLst>
                                      </p:cBhvr>
                                      <p:to>
                                        <p:strVal val="visible"/>
                                      </p:to>
                                    </p:set>
                                    <p:animEffect transition="in" filter="wipe(left)">
                                      <p:cBhvr>
                                        <p:cTn id="24" dur="500"/>
                                        <p:tgtEl>
                                          <p:spTgt spid="5">
                                            <p:graphicEl>
                                              <a:dgm id="{6A3382E0-B003-455C-91BF-1FCCE503BA5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graphicEl>
                                              <a:dgm id="{CD387AFC-2AAC-43C1-9C07-836954E85FC7}"/>
                                            </p:graphicEl>
                                          </p:spTgt>
                                        </p:tgtEl>
                                        <p:attrNameLst>
                                          <p:attrName>style.visibility</p:attrName>
                                        </p:attrNameLst>
                                      </p:cBhvr>
                                      <p:to>
                                        <p:strVal val="visible"/>
                                      </p:to>
                                    </p:set>
                                    <p:animEffect transition="in" filter="wipe(left)">
                                      <p:cBhvr>
                                        <p:cTn id="29" dur="500"/>
                                        <p:tgtEl>
                                          <p:spTgt spid="5">
                                            <p:graphicEl>
                                              <a:dgm id="{CD387AFC-2AAC-43C1-9C07-836954E85FC7}"/>
                                            </p:graphic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graphicEl>
                                              <a:dgm id="{6D412AB0-633F-4C76-8317-B44A7C6CD55E}"/>
                                            </p:graphicEl>
                                          </p:spTgt>
                                        </p:tgtEl>
                                        <p:attrNameLst>
                                          <p:attrName>style.visibility</p:attrName>
                                        </p:attrNameLst>
                                      </p:cBhvr>
                                      <p:to>
                                        <p:strVal val="visible"/>
                                      </p:to>
                                    </p:set>
                                    <p:animEffect transition="in" filter="wipe(left)">
                                      <p:cBhvr>
                                        <p:cTn id="32" dur="500"/>
                                        <p:tgtEl>
                                          <p:spTgt spid="5">
                                            <p:graphicEl>
                                              <a:dgm id="{6D412AB0-633F-4C76-8317-B44A7C6CD55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
                                            <p:graphicEl>
                                              <a:dgm id="{7419EBCE-1BEF-489B-AB6C-5E77579DA526}"/>
                                            </p:graphicEl>
                                          </p:spTgt>
                                        </p:tgtEl>
                                        <p:attrNameLst>
                                          <p:attrName>style.visibility</p:attrName>
                                        </p:attrNameLst>
                                      </p:cBhvr>
                                      <p:to>
                                        <p:strVal val="visible"/>
                                      </p:to>
                                    </p:set>
                                    <p:animEffect transition="in" filter="wipe(left)">
                                      <p:cBhvr>
                                        <p:cTn id="46" dur="500"/>
                                        <p:tgtEl>
                                          <p:spTgt spid="5">
                                            <p:graphicEl>
                                              <a:dgm id="{7419EBCE-1BEF-489B-AB6C-5E77579DA526}"/>
                                            </p:graphic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
                                            <p:graphicEl>
                                              <a:dgm id="{F9CB52B6-76B6-4F4F-B680-334EF3A48C5F}"/>
                                            </p:graphicEl>
                                          </p:spTgt>
                                        </p:tgtEl>
                                        <p:attrNameLst>
                                          <p:attrName>style.visibility</p:attrName>
                                        </p:attrNameLst>
                                      </p:cBhvr>
                                      <p:to>
                                        <p:strVal val="visible"/>
                                      </p:to>
                                    </p:set>
                                    <p:animEffect transition="in" filter="wipe(left)">
                                      <p:cBhvr>
                                        <p:cTn id="49" dur="500"/>
                                        <p:tgtEl>
                                          <p:spTgt spid="5">
                                            <p:graphicEl>
                                              <a:dgm id="{F9CB52B6-76B6-4F4F-B680-334EF3A48C5F}"/>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
                                            <p:graphicEl>
                                              <a:dgm id="{F90D4846-8AC4-43B3-9837-DC59F666D16C}"/>
                                            </p:graphicEl>
                                          </p:spTgt>
                                        </p:tgtEl>
                                        <p:attrNameLst>
                                          <p:attrName>style.visibility</p:attrName>
                                        </p:attrNameLst>
                                      </p:cBhvr>
                                      <p:to>
                                        <p:strVal val="visible"/>
                                      </p:to>
                                    </p:set>
                                    <p:animEffect transition="in" filter="wipe(left)">
                                      <p:cBhvr>
                                        <p:cTn id="54" dur="500"/>
                                        <p:tgtEl>
                                          <p:spTgt spid="5">
                                            <p:graphicEl>
                                              <a:dgm id="{F90D4846-8AC4-43B3-9837-DC59F666D16C}"/>
                                            </p:graphic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5">
                                            <p:graphicEl>
                                              <a:dgm id="{2FFFF600-3574-4E97-9E76-34EF2BF7B266}"/>
                                            </p:graphicEl>
                                          </p:spTgt>
                                        </p:tgtEl>
                                        <p:attrNameLst>
                                          <p:attrName>style.visibility</p:attrName>
                                        </p:attrNameLst>
                                      </p:cBhvr>
                                      <p:to>
                                        <p:strVal val="visible"/>
                                      </p:to>
                                    </p:set>
                                    <p:animEffect transition="in" filter="wipe(left)">
                                      <p:cBhvr>
                                        <p:cTn id="57" dur="500"/>
                                        <p:tgtEl>
                                          <p:spTgt spid="5">
                                            <p:graphicEl>
                                              <a:dgm id="{2FFFF600-3574-4E97-9E76-34EF2BF7B266}"/>
                                            </p:graphicEl>
                                          </p:spTgt>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up)">
                                      <p:cBhvr>
                                        <p:cTn id="61" dur="500"/>
                                        <p:tgtEl>
                                          <p:spTgt spid="14"/>
                                        </p:tgtEl>
                                      </p:cBhvr>
                                    </p:animEffect>
                                  </p:childTnLst>
                                </p:cTn>
                              </p:par>
                            </p:childTnLst>
                          </p:cTn>
                        </p:par>
                        <p:par>
                          <p:cTn id="62" fill="hold">
                            <p:stCondLst>
                              <p:cond delay="1000"/>
                            </p:stCondLst>
                            <p:childTnLst>
                              <p:par>
                                <p:cTn id="63" presetID="22" presetClass="entr" presetSubtype="1"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up)">
                                      <p:cBhvr>
                                        <p:cTn id="6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9" grpId="0"/>
      <p:bldP spid="13"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Troubleshoot Azure File Sync</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496751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i="1"/>
              <a:t>Error messages</a:t>
            </a:r>
          </a:p>
          <a:p>
            <a:pPr marL="514350" indent="-514350">
              <a:buFont typeface="+mj-lt"/>
              <a:buAutoNum type="arabicPeriod"/>
            </a:pPr>
            <a:r>
              <a:rPr lang="en-US" sz="2800"/>
              <a:t>Agent installation fails on Active Directory Domain Controller</a:t>
            </a:r>
          </a:p>
          <a:p>
            <a:pPr marL="514350" indent="-514350">
              <a:buFont typeface="+mj-lt"/>
              <a:buAutoNum type="arabicPeriod"/>
            </a:pPr>
            <a:r>
              <a:rPr lang="en-US" sz="2800"/>
              <a:t>When I register a server, I see numerous "web site not trusted" responses. – Why?</a:t>
            </a:r>
          </a:p>
          <a:p>
            <a:pPr marL="514350" indent="-514350">
              <a:buFont typeface="+mj-lt"/>
              <a:buAutoNum type="arabicPeriod"/>
            </a:pPr>
            <a:r>
              <a:rPr lang="en-US" sz="2800"/>
              <a:t>Cloud endpoint creation fails, with this error: "</a:t>
            </a:r>
            <a:r>
              <a:rPr lang="en-US" sz="2800" err="1"/>
              <a:t>AuthorizationFailed</a:t>
            </a:r>
            <a:r>
              <a:rPr lang="en-US" sz="2800"/>
              <a:t>“</a:t>
            </a:r>
          </a:p>
          <a:p>
            <a:pPr marL="514350" indent="-514350">
              <a:buFont typeface="+mj-lt"/>
              <a:buAutoNum type="arabicPeriod"/>
            </a:pPr>
            <a:r>
              <a:rPr lang="en-US" sz="2800"/>
              <a:t>Server endpoint creation fails, with this error: "</a:t>
            </a:r>
            <a:r>
              <a:rPr lang="en-US" sz="2800" err="1"/>
              <a:t>MgmtServerJobFailed</a:t>
            </a:r>
            <a:r>
              <a:rPr lang="en-US" sz="2800"/>
              <a:t>" (Error code: -2134375898)</a:t>
            </a:r>
          </a:p>
          <a:p>
            <a:pPr marL="514350" indent="-514350">
              <a:buFont typeface="+mj-lt"/>
              <a:buAutoNum type="arabicPeriod"/>
            </a:pPr>
            <a:r>
              <a:rPr lang="en-US" sz="2800"/>
              <a:t>Server endpoint deletion fails, with this error: "</a:t>
            </a:r>
            <a:r>
              <a:rPr lang="en-US" sz="2800" err="1"/>
              <a:t>MgmtServerJobExpired</a:t>
            </a:r>
            <a:r>
              <a:rPr lang="en-US" sz="2800"/>
              <a:t>“</a:t>
            </a:r>
          </a:p>
          <a:p>
            <a:pPr marL="514350" indent="-514350">
              <a:buFont typeface="+mj-lt"/>
              <a:buAutoNum type="arabicPeriod"/>
            </a:pPr>
            <a:r>
              <a:rPr lang="en-US" sz="2800"/>
              <a:t>Unable to open server endpoint properties page or update cloud tiering policy</a:t>
            </a:r>
          </a:p>
        </p:txBody>
      </p:sp>
      <p:sp>
        <p:nvSpPr>
          <p:cNvPr id="3" name="Rectangle 2">
            <a:extLst>
              <a:ext uri="{FF2B5EF4-FFF2-40B4-BE49-F238E27FC236}">
                <a16:creationId xmlns:a16="http://schemas.microsoft.com/office/drawing/2014/main" id="{2814FB4B-B30A-4622-BFBD-B5FF216E1398}"/>
              </a:ext>
            </a:extLst>
          </p:cNvPr>
          <p:cNvSpPr/>
          <p:nvPr/>
        </p:nvSpPr>
        <p:spPr>
          <a:xfrm>
            <a:off x="9026549" y="6449591"/>
            <a:ext cx="3029034" cy="369332"/>
          </a:xfrm>
          <a:prstGeom prst="rect">
            <a:avLst/>
          </a:prstGeom>
        </p:spPr>
        <p:txBody>
          <a:bodyPr wrap="none">
            <a:spAutoFit/>
          </a:bodyPr>
          <a:lstStyle/>
          <a:p>
            <a:r>
              <a:rPr lang="en-US">
                <a:hlinkClick r:id="rId3"/>
              </a:rPr>
              <a:t>Troubleshoot Azure File Sync</a:t>
            </a:r>
            <a:endParaRPr lang="en-US"/>
          </a:p>
        </p:txBody>
      </p:sp>
    </p:spTree>
    <p:extLst>
      <p:ext uri="{BB962C8B-B14F-4D97-AF65-F5344CB8AC3E}">
        <p14:creationId xmlns:p14="http://schemas.microsoft.com/office/powerpoint/2010/main" val="297179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6006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8897072" cy="1181862"/>
          </a:xfrm>
        </p:spPr>
        <p:txBody>
          <a:bodyPr>
            <a:normAutofit fontScale="90000"/>
          </a:bodyPr>
          <a:lstStyle/>
          <a:p>
            <a:r>
              <a:rPr lang="en-US" dirty="0"/>
              <a:t>Deploy &amp; Manage Azure Compute Resources</a:t>
            </a:r>
            <a:br>
              <a:rPr lang="en-US" dirty="0"/>
            </a:br>
            <a:r>
              <a:rPr lang="en-US" dirty="0"/>
              <a:t>25-30%</a:t>
            </a:r>
            <a:endParaRPr lang="en-AU" dirty="0"/>
          </a:p>
        </p:txBody>
      </p:sp>
      <p:sp>
        <p:nvSpPr>
          <p:cNvPr id="3" name="TextBox 2">
            <a:extLst>
              <a:ext uri="{FF2B5EF4-FFF2-40B4-BE49-F238E27FC236}">
                <a16:creationId xmlns:a16="http://schemas.microsoft.com/office/drawing/2014/main" id="{587F41BA-38C9-4A5A-B823-BCBEAF04ADBD}"/>
              </a:ext>
            </a:extLst>
          </p:cNvPr>
          <p:cNvSpPr txBox="1"/>
          <p:nvPr/>
        </p:nvSpPr>
        <p:spPr>
          <a:xfrm>
            <a:off x="5066109" y="4361358"/>
            <a:ext cx="7056784" cy="2696123"/>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Configure VMs for high availability and scalability</a:t>
            </a:r>
          </a:p>
          <a:p>
            <a:pPr algn="r">
              <a:lnSpc>
                <a:spcPct val="90000"/>
              </a:lnSpc>
              <a:spcAft>
                <a:spcPts val="600"/>
              </a:spcAft>
            </a:pPr>
            <a:r>
              <a:rPr lang="en-US" sz="2000" dirty="0">
                <a:latin typeface="Segoe UI Light" pitchFamily="34" charset="0"/>
              </a:rPr>
              <a:t>Automate deployment and configuration of VMs </a:t>
            </a:r>
          </a:p>
          <a:p>
            <a:pPr algn="r">
              <a:lnSpc>
                <a:spcPct val="90000"/>
              </a:lnSpc>
              <a:spcAft>
                <a:spcPts val="600"/>
              </a:spcAft>
            </a:pPr>
            <a:r>
              <a:rPr lang="en-US" sz="2000" dirty="0">
                <a:latin typeface="Segoe UI Light" pitchFamily="34" charset="0"/>
              </a:rPr>
              <a:t>Create and configure VMs</a:t>
            </a:r>
          </a:p>
          <a:p>
            <a:pPr algn="r">
              <a:lnSpc>
                <a:spcPct val="90000"/>
              </a:lnSpc>
              <a:spcAft>
                <a:spcPts val="600"/>
              </a:spcAft>
            </a:pPr>
            <a:r>
              <a:rPr lang="en-US" sz="2000" dirty="0">
                <a:latin typeface="Segoe UI Light" pitchFamily="34" charset="0"/>
              </a:rPr>
              <a:t>Create and configure containers</a:t>
            </a:r>
          </a:p>
          <a:p>
            <a:pPr algn="r">
              <a:lnSpc>
                <a:spcPct val="90000"/>
              </a:lnSpc>
              <a:spcAft>
                <a:spcPts val="600"/>
              </a:spcAft>
            </a:pPr>
            <a:r>
              <a:rPr lang="en-US" sz="2000" dirty="0">
                <a:latin typeface="Segoe UI Light" pitchFamily="34" charset="0"/>
              </a:rPr>
              <a:t>Create and configure Web Apps </a:t>
            </a:r>
          </a:p>
          <a:p>
            <a:pPr algn="r">
              <a:lnSpc>
                <a:spcPct val="90000"/>
              </a:lnSpc>
              <a:spcAft>
                <a:spcPts val="600"/>
              </a:spcAft>
            </a:pPr>
            <a:endParaRPr lang="en-US" sz="2000" dirty="0">
              <a:latin typeface="Segoe UI Light" pitchFamily="34" charset="0"/>
            </a:endParaRPr>
          </a:p>
          <a:p>
            <a:pPr algn="r">
              <a:lnSpc>
                <a:spcPct val="90000"/>
              </a:lnSpc>
              <a:spcAft>
                <a:spcPts val="600"/>
              </a:spcAft>
            </a:pPr>
            <a:endParaRPr lang="en-US" sz="2000" dirty="0">
              <a:latin typeface="Segoe UI Light" pitchFamily="34" charset="0"/>
            </a:endParaRPr>
          </a:p>
        </p:txBody>
      </p:sp>
    </p:spTree>
    <p:extLst>
      <p:ext uri="{BB962C8B-B14F-4D97-AF65-F5344CB8AC3E}">
        <p14:creationId xmlns:p14="http://schemas.microsoft.com/office/powerpoint/2010/main" val="12988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Using Custom Script Extensions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267150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Know the </a:t>
            </a:r>
            <a:r>
              <a:rPr lang="en-US" sz="2800" dirty="0">
                <a:hlinkClick r:id="rId3"/>
              </a:rPr>
              <a:t>Tips and Tricks</a:t>
            </a:r>
            <a:r>
              <a:rPr lang="en-US" sz="2800" dirty="0"/>
              <a:t>!</a:t>
            </a:r>
          </a:p>
          <a:p>
            <a:pPr marL="514350" indent="-514350">
              <a:buFont typeface="+mj-lt"/>
              <a:buAutoNum type="arabicPeriod"/>
            </a:pPr>
            <a:r>
              <a:rPr lang="en-US" sz="2800" dirty="0">
                <a:hlinkClick r:id="rId4"/>
              </a:rPr>
              <a:t>Extension Schema</a:t>
            </a:r>
            <a:endParaRPr lang="en-US" sz="2800" dirty="0"/>
          </a:p>
          <a:p>
            <a:pPr marL="514350" indent="-514350">
              <a:buFont typeface="+mj-lt"/>
              <a:buAutoNum type="arabicPeriod"/>
            </a:pPr>
            <a:r>
              <a:rPr lang="en-US" sz="2800" dirty="0"/>
              <a:t>Property Values</a:t>
            </a:r>
          </a:p>
          <a:p>
            <a:pPr marL="742950" lvl="1" indent="-514350">
              <a:buFont typeface="Arial" panose="020B0604020202020204" pitchFamily="34" charset="0"/>
              <a:buChar char="•"/>
            </a:pPr>
            <a:r>
              <a:rPr lang="en-US" sz="2000" dirty="0" err="1"/>
              <a:t>commandToExecute</a:t>
            </a:r>
            <a:endParaRPr lang="en-US" sz="2000" dirty="0"/>
          </a:p>
          <a:p>
            <a:r>
              <a:rPr lang="en-US" sz="2000" i="1" dirty="0">
                <a:hlinkClick r:id="rId5"/>
              </a:rPr>
              <a:t>See the tutorial</a:t>
            </a:r>
            <a:endParaRPr lang="en-US" sz="2800" i="1"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6A3D9BB2-F35F-4911-ADB4-1DF8A6960933}"/>
              </a:ext>
            </a:extLst>
          </p:cNvPr>
          <p:cNvPicPr>
            <a:picLocks noChangeAspect="1"/>
          </p:cNvPicPr>
          <p:nvPr/>
        </p:nvPicPr>
        <p:blipFill>
          <a:blip r:embed="rId6"/>
          <a:stretch>
            <a:fillRect/>
          </a:stretch>
        </p:blipFill>
        <p:spPr>
          <a:xfrm>
            <a:off x="6218237" y="1702838"/>
            <a:ext cx="5169166" cy="432457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63DE05-E7C5-414A-BE8D-B10D9AD1FC92}"/>
              </a:ext>
            </a:extLst>
          </p:cNvPr>
          <p:cNvSpPr txBox="1"/>
          <p:nvPr/>
        </p:nvSpPr>
        <p:spPr>
          <a:xfrm>
            <a:off x="275897" y="6158892"/>
            <a:ext cx="9698420" cy="369332"/>
          </a:xfrm>
          <a:prstGeom prst="rect">
            <a:avLst/>
          </a:prstGeom>
          <a:noFill/>
        </p:spPr>
        <p:txBody>
          <a:bodyPr wrap="square">
            <a:spAutoFit/>
          </a:bodyPr>
          <a:lstStyle/>
          <a:p>
            <a:r>
              <a:rPr lang="en-US" dirty="0">
                <a:hlinkClick r:id="rId7"/>
              </a:rPr>
              <a:t>https://docs.microsoft.com/en-us/azure/virtual-machines/extensions/custom-script-windows</a:t>
            </a:r>
            <a:r>
              <a:rPr lang="en-US" dirty="0"/>
              <a:t> </a:t>
            </a:r>
          </a:p>
        </p:txBody>
      </p:sp>
    </p:spTree>
    <p:extLst>
      <p:ext uri="{BB962C8B-B14F-4D97-AF65-F5344CB8AC3E}">
        <p14:creationId xmlns:p14="http://schemas.microsoft.com/office/powerpoint/2010/main" val="8382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wipe(left)">
                                      <p:cBhvr>
                                        <p:cTn id="15" dur="500"/>
                                        <p:tgtEl>
                                          <p:spTgt spid="10">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0">
                                            <p:txEl>
                                              <p:pRg st="4" end="4"/>
                                            </p:txEl>
                                          </p:spTgt>
                                        </p:tgtEl>
                                        <p:attrNameLst>
                                          <p:attrName>style.visibility</p:attrName>
                                        </p:attrNameLst>
                                      </p:cBhvr>
                                      <p:to>
                                        <p:strVal val="visible"/>
                                      </p:to>
                                    </p:set>
                                    <p:animEffect transition="in" filter="wipe(left)">
                                      <p:cBhvr>
                                        <p:cTn id="18"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Create and Configure Azure Kubernetes Service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592162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The Basics</a:t>
            </a:r>
          </a:p>
          <a:p>
            <a:pPr marL="514350" indent="-514350">
              <a:buFont typeface="+mj-lt"/>
              <a:buAutoNum type="arabicPeriod"/>
            </a:pPr>
            <a:r>
              <a:rPr lang="en-US" sz="2800" dirty="0">
                <a:hlinkClick r:id="rId3"/>
              </a:rPr>
              <a:t>Kubernetes RBAC</a:t>
            </a:r>
            <a:endParaRPr lang="en-US" sz="2800" dirty="0"/>
          </a:p>
          <a:p>
            <a:pPr marL="514350" indent="-514350">
              <a:buFont typeface="+mj-lt"/>
              <a:buAutoNum type="arabicPeriod"/>
            </a:pPr>
            <a:r>
              <a:rPr lang="en-US" sz="2800" dirty="0"/>
              <a:t>Roles</a:t>
            </a:r>
          </a:p>
          <a:p>
            <a:pPr marL="514350" indent="-514350">
              <a:buFont typeface="+mj-lt"/>
              <a:buAutoNum type="arabicPeriod"/>
            </a:pPr>
            <a:r>
              <a:rPr lang="en-US" sz="2800" dirty="0"/>
              <a:t>Also know about</a:t>
            </a:r>
          </a:p>
          <a:p>
            <a:pPr marL="742950" lvl="1" indent="-514350">
              <a:buFont typeface="Arial" panose="020B0604020202020204" pitchFamily="34" charset="0"/>
              <a:buChar char="•"/>
            </a:pPr>
            <a:r>
              <a:rPr lang="en-US" sz="2000" dirty="0" err="1"/>
              <a:t>Kubenet</a:t>
            </a:r>
            <a:endParaRPr lang="en-US" sz="2000" dirty="0"/>
          </a:p>
          <a:p>
            <a:pPr marL="742950" lvl="1" indent="-514350">
              <a:buFont typeface="Arial" panose="020B0604020202020204" pitchFamily="34" charset="0"/>
              <a:buChar char="•"/>
            </a:pPr>
            <a:r>
              <a:rPr lang="en-US" sz="2000" dirty="0"/>
              <a:t>Azure CNI</a:t>
            </a:r>
          </a:p>
          <a:p>
            <a:pPr marL="971550" lvl="2" indent="-514350">
              <a:buFont typeface="Arial" panose="020B0604020202020204" pitchFamily="34" charset="0"/>
              <a:buChar char="•"/>
            </a:pPr>
            <a:r>
              <a:rPr lang="en-US" sz="1600" dirty="0"/>
              <a:t>And </a:t>
            </a:r>
            <a:r>
              <a:rPr lang="en-US" sz="1600" dirty="0">
                <a:hlinkClick r:id="rId4"/>
              </a:rPr>
              <a:t>compare</a:t>
            </a:r>
            <a:r>
              <a:rPr lang="en-US" sz="1600" dirty="0"/>
              <a:t> the two!</a:t>
            </a:r>
          </a:p>
          <a:p>
            <a:pPr marL="742950" lvl="1" indent="-514350">
              <a:buFont typeface="Arial" panose="020B0604020202020204" pitchFamily="34" charset="0"/>
              <a:buChar char="•"/>
            </a:pPr>
            <a:r>
              <a:rPr lang="en-US" sz="2000" dirty="0">
                <a:hlinkClick r:id="rId5"/>
              </a:rPr>
              <a:t>Storage</a:t>
            </a:r>
            <a:r>
              <a:rPr lang="en-US" sz="2000" dirty="0"/>
              <a:t> Concepts</a:t>
            </a:r>
          </a:p>
          <a:p>
            <a:pPr marL="742950" lvl="1" indent="-514350">
              <a:buFont typeface="Arial" panose="020B0604020202020204" pitchFamily="34" charset="0"/>
              <a:buChar char="•"/>
            </a:pPr>
            <a:r>
              <a:rPr lang="en-US" sz="2000" dirty="0">
                <a:hlinkClick r:id="rId6"/>
              </a:rPr>
              <a:t>Scale</a:t>
            </a:r>
            <a:endParaRPr lang="en-US" sz="2000" dirty="0"/>
          </a:p>
          <a:p>
            <a:pPr marL="742950" lvl="1" indent="-514350">
              <a:buFont typeface="Arial" panose="020B0604020202020204" pitchFamily="34" charset="0"/>
              <a:buChar char="•"/>
            </a:pPr>
            <a:endParaRPr lang="en-US" sz="2000" dirty="0"/>
          </a:p>
          <a:p>
            <a:pPr lvl="1"/>
            <a:r>
              <a:rPr lang="en-US" sz="2000" dirty="0">
                <a:hlinkClick r:id="rId7"/>
              </a:rPr>
              <a:t>JUST DO IT</a:t>
            </a:r>
            <a:r>
              <a:rPr lang="en-US" sz="2000" dirty="0"/>
              <a:t>!</a:t>
            </a:r>
          </a:p>
          <a:p>
            <a:pPr marL="742950" lvl="1" indent="-514350">
              <a:buFont typeface="Arial" panose="020B0604020202020204" pitchFamily="34" charset="0"/>
              <a:buChar char="•"/>
            </a:pPr>
            <a:endParaRPr lang="en-US" sz="2000" dirty="0"/>
          </a:p>
          <a:p>
            <a:pPr marL="742950" lvl="1" indent="-514350">
              <a:buFont typeface="Arial" panose="020B0604020202020204" pitchFamily="34" charset="0"/>
              <a:buChar char="•"/>
            </a:pPr>
            <a:endParaRPr lang="en-US" sz="20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9D7AF364-AFA7-4187-9BBB-7306B8E962B9}"/>
              </a:ext>
            </a:extLst>
          </p:cNvPr>
          <p:cNvSpPr txBox="1"/>
          <p:nvPr/>
        </p:nvSpPr>
        <p:spPr>
          <a:xfrm>
            <a:off x="433552" y="6158892"/>
            <a:ext cx="6647792" cy="646331"/>
          </a:xfrm>
          <a:prstGeom prst="rect">
            <a:avLst/>
          </a:prstGeom>
          <a:noFill/>
        </p:spPr>
        <p:txBody>
          <a:bodyPr wrap="square">
            <a:spAutoFit/>
          </a:bodyPr>
          <a:lstStyle/>
          <a:p>
            <a:r>
              <a:rPr lang="en-US" dirty="0">
                <a:hlinkClick r:id="rId8"/>
              </a:rPr>
              <a:t>https://docs.microsoft.com/en-us/azure/aks/intro-kubernetes</a:t>
            </a:r>
            <a:r>
              <a:rPr lang="en-US" dirty="0"/>
              <a:t>  or </a:t>
            </a:r>
            <a:r>
              <a:rPr lang="en-US" b="1" i="1" dirty="0">
                <a:hlinkClick r:id="rId9"/>
              </a:rPr>
              <a:t>download the docs as a PDF</a:t>
            </a:r>
            <a:r>
              <a:rPr lang="en-US" i="1" dirty="0">
                <a:hlinkClick r:id="rId9"/>
              </a:rPr>
              <a:t>!</a:t>
            </a:r>
            <a:endParaRPr lang="en-US" i="1" dirty="0"/>
          </a:p>
        </p:txBody>
      </p:sp>
      <p:pic>
        <p:nvPicPr>
          <p:cNvPr id="8" name="Picture 7">
            <a:extLst>
              <a:ext uri="{FF2B5EF4-FFF2-40B4-BE49-F238E27FC236}">
                <a16:creationId xmlns:a16="http://schemas.microsoft.com/office/drawing/2014/main" id="{CE466D6D-FC73-4E7B-B179-36A5317A23DC}"/>
              </a:ext>
            </a:extLst>
          </p:cNvPr>
          <p:cNvPicPr>
            <a:picLocks noChangeAspect="1"/>
          </p:cNvPicPr>
          <p:nvPr/>
        </p:nvPicPr>
        <p:blipFill>
          <a:blip r:embed="rId10"/>
          <a:stretch>
            <a:fillRect/>
          </a:stretch>
        </p:blipFill>
        <p:spPr>
          <a:xfrm>
            <a:off x="7006789" y="1691508"/>
            <a:ext cx="4035195" cy="42363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138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wipe(left)">
                                      <p:cBhvr>
                                        <p:cTn id="16" dur="500"/>
                                        <p:tgtEl>
                                          <p:spTgt spid="10">
                                            <p:txEl>
                                              <p:pRg st="3" end="3"/>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wipe(left)">
                                      <p:cBhvr>
                                        <p:cTn id="20" dur="500"/>
                                        <p:tgtEl>
                                          <p:spTgt spid="10">
                                            <p:txEl>
                                              <p:pRg st="4" end="4"/>
                                            </p:txEl>
                                          </p:spTgt>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
                                            <p:txEl>
                                              <p:pRg st="5" end="5"/>
                                            </p:txEl>
                                          </p:spTgt>
                                        </p:tgtEl>
                                        <p:attrNameLst>
                                          <p:attrName>style.visibility</p:attrName>
                                        </p:attrNameLst>
                                      </p:cBhvr>
                                      <p:to>
                                        <p:strVal val="visible"/>
                                      </p:to>
                                    </p:set>
                                    <p:animEffect transition="in" filter="wipe(left)">
                                      <p:cBhvr>
                                        <p:cTn id="24" dur="500"/>
                                        <p:tgtEl>
                                          <p:spTgt spid="10">
                                            <p:txEl>
                                              <p:pRg st="5" end="5"/>
                                            </p:txEl>
                                          </p:spTgt>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wipe(left)">
                                      <p:cBhvr>
                                        <p:cTn id="28" dur="500"/>
                                        <p:tgtEl>
                                          <p:spTgt spid="10">
                                            <p:txEl>
                                              <p:pRg st="6" end="6"/>
                                            </p:txEl>
                                          </p:spTgt>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0">
                                            <p:txEl>
                                              <p:pRg st="7" end="7"/>
                                            </p:txEl>
                                          </p:spTgt>
                                        </p:tgtEl>
                                        <p:attrNameLst>
                                          <p:attrName>style.visibility</p:attrName>
                                        </p:attrNameLst>
                                      </p:cBhvr>
                                      <p:to>
                                        <p:strVal val="visible"/>
                                      </p:to>
                                    </p:set>
                                    <p:animEffect transition="in" filter="wipe(left)">
                                      <p:cBhvr>
                                        <p:cTn id="32" dur="500"/>
                                        <p:tgtEl>
                                          <p:spTgt spid="10">
                                            <p:txEl>
                                              <p:pRg st="7" end="7"/>
                                            </p:txEl>
                                          </p:spTgt>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10">
                                            <p:txEl>
                                              <p:pRg st="8" end="8"/>
                                            </p:txEl>
                                          </p:spTgt>
                                        </p:tgtEl>
                                        <p:attrNameLst>
                                          <p:attrName>style.visibility</p:attrName>
                                        </p:attrNameLst>
                                      </p:cBhvr>
                                      <p:to>
                                        <p:strVal val="visible"/>
                                      </p:to>
                                    </p:set>
                                    <p:animEffect transition="in" filter="wipe(left)">
                                      <p:cBhvr>
                                        <p:cTn id="36"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Create and Configure Azure Container Instances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28746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Deploy into a Virtual Network</a:t>
            </a:r>
            <a:endParaRPr lang="en-US" sz="2800" dirty="0"/>
          </a:p>
          <a:p>
            <a:pPr marL="514350" indent="-514350">
              <a:buFont typeface="+mj-lt"/>
              <a:buAutoNum type="arabicPeriod"/>
            </a:pPr>
            <a:r>
              <a:rPr lang="en-US" sz="2800" dirty="0"/>
              <a:t>Manage Running Containers</a:t>
            </a:r>
          </a:p>
          <a:p>
            <a:pPr marL="742950" lvl="1" indent="-514350">
              <a:buFont typeface="Arial" panose="020B0604020202020204" pitchFamily="34" charset="0"/>
              <a:buChar char="•"/>
            </a:pPr>
            <a:r>
              <a:rPr lang="en-US" sz="2000" dirty="0">
                <a:hlinkClick r:id="rId4"/>
              </a:rPr>
              <a:t>Liveness</a:t>
            </a:r>
            <a:r>
              <a:rPr lang="en-US" sz="2000" dirty="0"/>
              <a:t> probe</a:t>
            </a:r>
          </a:p>
          <a:p>
            <a:pPr marL="742950" lvl="1" indent="-514350">
              <a:buFont typeface="Arial" panose="020B0604020202020204" pitchFamily="34" charset="0"/>
              <a:buChar char="•"/>
            </a:pPr>
            <a:r>
              <a:rPr lang="en-US" sz="2000" dirty="0">
                <a:hlinkClick r:id="rId5"/>
              </a:rPr>
              <a:t>Readiness</a:t>
            </a:r>
            <a:r>
              <a:rPr lang="en-US" sz="2000" dirty="0"/>
              <a:t> probes</a:t>
            </a:r>
          </a:p>
          <a:p>
            <a:pPr marL="742950" lvl="1" indent="-514350">
              <a:buFont typeface="Arial" panose="020B0604020202020204" pitchFamily="34" charset="0"/>
              <a:buChar char="•"/>
            </a:pPr>
            <a:r>
              <a:rPr lang="en-US" sz="2000" dirty="0"/>
              <a:t>Start &amp; Stop</a:t>
            </a:r>
          </a:p>
          <a:p>
            <a:pPr marL="742950" lvl="1" indent="-514350">
              <a:buFont typeface="Arial" panose="020B0604020202020204" pitchFamily="34" charset="0"/>
              <a:buChar char="•"/>
            </a:pPr>
            <a:r>
              <a:rPr lang="en-US" sz="2000" dirty="0">
                <a:hlinkClick r:id="rId6"/>
              </a:rPr>
              <a:t>Update</a:t>
            </a:r>
            <a:endParaRPr lang="en-US" sz="20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3CD9FFB6-2509-4CC0-978A-F6F3DFC5F39D}"/>
              </a:ext>
            </a:extLst>
          </p:cNvPr>
          <p:cNvPicPr>
            <a:picLocks noChangeAspect="1"/>
          </p:cNvPicPr>
          <p:nvPr/>
        </p:nvPicPr>
        <p:blipFill>
          <a:blip r:embed="rId7"/>
          <a:stretch>
            <a:fillRect/>
          </a:stretch>
        </p:blipFill>
        <p:spPr>
          <a:xfrm>
            <a:off x="4910712" y="3005959"/>
            <a:ext cx="6744820" cy="266313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1E960CC-6B9F-4C8D-AE45-10624FD424E3}"/>
              </a:ext>
            </a:extLst>
          </p:cNvPr>
          <p:cNvSpPr txBox="1"/>
          <p:nvPr/>
        </p:nvSpPr>
        <p:spPr>
          <a:xfrm>
            <a:off x="449005" y="6247506"/>
            <a:ext cx="11100265" cy="646331"/>
          </a:xfrm>
          <a:prstGeom prst="rect">
            <a:avLst/>
          </a:prstGeom>
          <a:noFill/>
        </p:spPr>
        <p:txBody>
          <a:bodyPr wrap="square">
            <a:spAutoFit/>
          </a:bodyPr>
          <a:lstStyle/>
          <a:p>
            <a:r>
              <a:rPr lang="en-US" dirty="0">
                <a:hlinkClick r:id="rId8"/>
              </a:rPr>
              <a:t>https://docs.microsoft.com/en-us/azure/container-instances/container-instances-overview</a:t>
            </a:r>
            <a:r>
              <a:rPr lang="en-US" dirty="0"/>
              <a:t> or </a:t>
            </a:r>
          </a:p>
          <a:p>
            <a:r>
              <a:rPr lang="en-US" dirty="0">
                <a:hlinkClick r:id="rId9"/>
              </a:rPr>
              <a:t>download the docs</a:t>
            </a:r>
            <a:r>
              <a:rPr lang="en-US" dirty="0"/>
              <a:t>! </a:t>
            </a:r>
          </a:p>
        </p:txBody>
      </p:sp>
    </p:spTree>
    <p:extLst>
      <p:ext uri="{BB962C8B-B14F-4D97-AF65-F5344CB8AC3E}">
        <p14:creationId xmlns:p14="http://schemas.microsoft.com/office/powerpoint/2010/main" val="359407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a:t>Automate Deployment of VMs</a:t>
            </a:r>
          </a:p>
        </p:txBody>
      </p:sp>
      <p:pic>
        <p:nvPicPr>
          <p:cNvPr id="3" name="Picture 2"/>
          <p:cNvPicPr>
            <a:picLocks noChangeAspect="1"/>
          </p:cNvPicPr>
          <p:nvPr/>
        </p:nvPicPr>
        <p:blipFill rotWithShape="1">
          <a:blip r:embed="rId3"/>
          <a:srcRect r="32501"/>
          <a:stretch/>
        </p:blipFill>
        <p:spPr>
          <a:xfrm>
            <a:off x="504048" y="1287775"/>
            <a:ext cx="3599899" cy="532502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4161130" y="1290723"/>
            <a:ext cx="7925251" cy="1766637"/>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5"/>
          <a:stretch>
            <a:fillRect/>
          </a:stretch>
        </p:blipFill>
        <p:spPr>
          <a:xfrm>
            <a:off x="4192067" y="3203162"/>
            <a:ext cx="4052342" cy="3704727"/>
          </a:xfrm>
          <a:prstGeom prst="rect">
            <a:avLst/>
          </a:prstGeom>
        </p:spPr>
      </p:pic>
      <p:sp>
        <p:nvSpPr>
          <p:cNvPr id="7" name="Rectangle 6"/>
          <p:cNvSpPr/>
          <p:nvPr/>
        </p:nvSpPr>
        <p:spPr>
          <a:xfrm>
            <a:off x="9032046" y="6495472"/>
            <a:ext cx="3309133" cy="382308"/>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1836">
                <a:solidFill>
                  <a:srgbClr val="FFFFFF"/>
                </a:solidFill>
                <a:latin typeface="Segoe UI"/>
                <a:hlinkClick r:id="rId6"/>
              </a:rPr>
              <a:t>Different ways to create a VM</a:t>
            </a:r>
            <a:endParaRPr lang="en-US" sz="1836">
              <a:solidFill>
                <a:srgbClr val="FFFFFF"/>
              </a:solidFill>
              <a:latin typeface="Segoe UI"/>
            </a:endParaRPr>
          </a:p>
        </p:txBody>
      </p:sp>
      <p:sp>
        <p:nvSpPr>
          <p:cNvPr id="8" name="TextBox 7">
            <a:extLst>
              <a:ext uri="{FF2B5EF4-FFF2-40B4-BE49-F238E27FC236}">
                <a16:creationId xmlns:a16="http://schemas.microsoft.com/office/drawing/2014/main" id="{B53C7E71-0034-4516-9E1F-D37DD1DD3C0C}"/>
              </a:ext>
            </a:extLst>
          </p:cNvPr>
          <p:cNvSpPr txBox="1"/>
          <p:nvPr/>
        </p:nvSpPr>
        <p:spPr>
          <a:xfrm>
            <a:off x="8159453" y="3203162"/>
            <a:ext cx="3926928" cy="31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82854" tIns="146283" rIns="182854" bIns="146283" rtlCol="0">
            <a:spAutoFit/>
          </a:bodyPr>
          <a:lstStyle/>
          <a:p>
            <a:pPr>
              <a:lnSpc>
                <a:spcPct val="90000"/>
              </a:lnSpc>
              <a:spcAft>
                <a:spcPts val="600"/>
              </a:spcAft>
              <a:defRPr/>
            </a:pPr>
            <a:r>
              <a:rPr lang="en-US" sz="2400">
                <a:gradFill>
                  <a:gsLst>
                    <a:gs pos="2917">
                      <a:srgbClr val="FFFFFF"/>
                    </a:gs>
                    <a:gs pos="30000">
                      <a:srgbClr val="FFFFFF"/>
                    </a:gs>
                  </a:gsLst>
                  <a:lin ang="5400000" scaled="0"/>
                </a:gradFill>
                <a:latin typeface="Segoe UI"/>
              </a:rPr>
              <a:t>Deployment options</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Marketplace</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PowerShell</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Azure CLI</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ARM Template</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Portal</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Code (C#/Java/Python)</a:t>
            </a:r>
          </a:p>
        </p:txBody>
      </p:sp>
    </p:spTree>
    <p:extLst>
      <p:ext uri="{BB962C8B-B14F-4D97-AF65-F5344CB8AC3E}">
        <p14:creationId xmlns:p14="http://schemas.microsoft.com/office/powerpoint/2010/main" val="281640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878930"/>
          </a:xfrm>
        </p:spPr>
        <p:txBody>
          <a:bodyPr/>
          <a:lstStyle/>
          <a:p>
            <a:r>
              <a:rPr lang="en-US" sz="4000"/>
              <a:t>Automate Deployment of VMs</a:t>
            </a:r>
            <a:br>
              <a:rPr lang="en-US" sz="4000"/>
            </a:br>
            <a:r>
              <a:rPr lang="en-US" sz="1800"/>
              <a:t>ARM Templates </a:t>
            </a:r>
            <a:endParaRPr lang="en-US" sz="4000"/>
          </a:p>
        </p:txBody>
      </p:sp>
      <p:pic>
        <p:nvPicPr>
          <p:cNvPr id="4" name="Picture 3" descr="Automatically generated description: nintendo, screenshot, abstract"/>
          <p:cNvPicPr>
            <a:picLocks noChangeAspect="1"/>
          </p:cNvPicPr>
          <p:nvPr/>
        </p:nvPicPr>
        <p:blipFill>
          <a:blip r:embed="rId3"/>
          <a:stretch>
            <a:fillRect/>
          </a:stretch>
        </p:blipFill>
        <p:spPr>
          <a:xfrm>
            <a:off x="427859" y="1453670"/>
            <a:ext cx="3371397" cy="1980933"/>
          </a:xfrm>
          <a:prstGeom prst="rect">
            <a:avLst/>
          </a:prstGeom>
        </p:spPr>
      </p:pic>
      <p:pic>
        <p:nvPicPr>
          <p:cNvPr id="5" name="Picture 4" descr="Automatically generated description: screenshot, abstract, nintendo"/>
          <p:cNvPicPr>
            <a:picLocks noChangeAspect="1"/>
          </p:cNvPicPr>
          <p:nvPr/>
        </p:nvPicPr>
        <p:blipFill>
          <a:blip r:embed="rId4"/>
          <a:stretch>
            <a:fillRect/>
          </a:stretch>
        </p:blipFill>
        <p:spPr>
          <a:xfrm>
            <a:off x="1951642" y="2146130"/>
            <a:ext cx="7468214" cy="2438054"/>
          </a:xfrm>
          <a:prstGeom prst="rect">
            <a:avLst/>
          </a:prstGeom>
        </p:spPr>
      </p:pic>
      <p:pic>
        <p:nvPicPr>
          <p:cNvPr id="7" name="Picture 6" descr="Automatically generated description: nintendo, animal, plant"/>
          <p:cNvPicPr>
            <a:picLocks noChangeAspect="1"/>
          </p:cNvPicPr>
          <p:nvPr/>
        </p:nvPicPr>
        <p:blipFill>
          <a:blip r:embed="rId5"/>
          <a:stretch>
            <a:fillRect/>
          </a:stretch>
        </p:blipFill>
        <p:spPr>
          <a:xfrm>
            <a:off x="1265940" y="2121089"/>
            <a:ext cx="9304754" cy="2442822"/>
          </a:xfrm>
          <a:prstGeom prst="rect">
            <a:avLst/>
          </a:prstGeom>
        </p:spPr>
      </p:pic>
      <p:pic>
        <p:nvPicPr>
          <p:cNvPr id="8" name="Picture 7" descr="Automatically generated description: nintendo, screenshot, abstract"/>
          <p:cNvPicPr>
            <a:picLocks noChangeAspect="1"/>
          </p:cNvPicPr>
          <p:nvPr/>
        </p:nvPicPr>
        <p:blipFill>
          <a:blip r:embed="rId6"/>
          <a:stretch>
            <a:fillRect/>
          </a:stretch>
        </p:blipFill>
        <p:spPr>
          <a:xfrm>
            <a:off x="238841" y="1387240"/>
            <a:ext cx="11863056" cy="2514243"/>
          </a:xfrm>
          <a:prstGeom prst="rect">
            <a:avLst/>
          </a:prstGeom>
        </p:spPr>
      </p:pic>
      <p:pic>
        <p:nvPicPr>
          <p:cNvPr id="9" name="Picture 8" descr="Automatically generated description: nintendo, screenshot, abstract"/>
          <p:cNvPicPr>
            <a:picLocks noChangeAspect="1"/>
          </p:cNvPicPr>
          <p:nvPr/>
        </p:nvPicPr>
        <p:blipFill>
          <a:blip r:embed="rId7"/>
          <a:stretch>
            <a:fillRect/>
          </a:stretch>
        </p:blipFill>
        <p:spPr>
          <a:xfrm>
            <a:off x="238839" y="1257387"/>
            <a:ext cx="6006180" cy="6277902"/>
          </a:xfrm>
          <a:prstGeom prst="rect">
            <a:avLst/>
          </a:prstGeom>
        </p:spPr>
      </p:pic>
      <p:pic>
        <p:nvPicPr>
          <p:cNvPr id="10" name="Picture 9" descr="Automatically generated description: nintendo, screenshot, abstract"/>
          <p:cNvPicPr>
            <a:picLocks noChangeAspect="1"/>
          </p:cNvPicPr>
          <p:nvPr/>
        </p:nvPicPr>
        <p:blipFill>
          <a:blip r:embed="rId8"/>
          <a:stretch>
            <a:fillRect/>
          </a:stretch>
        </p:blipFill>
        <p:spPr>
          <a:xfrm>
            <a:off x="238839" y="1257385"/>
            <a:ext cx="5827020" cy="6790011"/>
          </a:xfrm>
          <a:prstGeom prst="rect">
            <a:avLst/>
          </a:prstGeom>
        </p:spPr>
      </p:pic>
      <p:pic>
        <p:nvPicPr>
          <p:cNvPr id="12" name="Picture 11" descr="Automatically generated description: nintendo, abstract, screenshot"/>
          <p:cNvPicPr>
            <a:picLocks noChangeAspect="1"/>
          </p:cNvPicPr>
          <p:nvPr/>
        </p:nvPicPr>
        <p:blipFill>
          <a:blip r:embed="rId9"/>
          <a:stretch>
            <a:fillRect/>
          </a:stretch>
        </p:blipFill>
        <p:spPr>
          <a:xfrm>
            <a:off x="293955" y="1298272"/>
            <a:ext cx="8626614" cy="6084639"/>
          </a:xfrm>
          <a:prstGeom prst="rect">
            <a:avLst/>
          </a:prstGeom>
        </p:spPr>
      </p:pic>
      <p:sp>
        <p:nvSpPr>
          <p:cNvPr id="11" name="Rectangle 10"/>
          <p:cNvSpPr/>
          <p:nvPr/>
        </p:nvSpPr>
        <p:spPr>
          <a:xfrm>
            <a:off x="9037237" y="6468641"/>
            <a:ext cx="3160944" cy="382308"/>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1836">
                <a:solidFill>
                  <a:srgbClr val="FFFFFF"/>
                </a:solidFill>
                <a:latin typeface="Segoe UI"/>
                <a:hlinkClick r:id="rId10"/>
              </a:rPr>
              <a:t>ARM Template Walkthrough</a:t>
            </a:r>
            <a:endParaRPr lang="en-US" sz="1836">
              <a:solidFill>
                <a:srgbClr val="FFFFFF"/>
              </a:solidFill>
              <a:latin typeface="Segoe UI"/>
            </a:endParaRPr>
          </a:p>
        </p:txBody>
      </p:sp>
    </p:spTree>
    <p:extLst>
      <p:ext uri="{BB962C8B-B14F-4D97-AF65-F5344CB8AC3E}">
        <p14:creationId xmlns:p14="http://schemas.microsoft.com/office/powerpoint/2010/main" val="282102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xit" presetSubtype="0" fill="hold" nodeType="with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Manage Azure VM | redeploy VM </a:t>
            </a:r>
          </a:p>
        </p:txBody>
      </p:sp>
      <p:sp>
        <p:nvSpPr>
          <p:cNvPr id="6" name="Text Placeholder 5"/>
          <p:cNvSpPr>
            <a:spLocks noGrp="1"/>
          </p:cNvSpPr>
          <p:nvPr>
            <p:ph type="body" sz="quarter" idx="10"/>
          </p:nvPr>
        </p:nvSpPr>
        <p:spPr>
          <a:xfrm>
            <a:off x="690001" y="1215955"/>
            <a:ext cx="5235655" cy="5993728"/>
          </a:xfrm>
        </p:spPr>
        <p:txBody>
          <a:bodyPr/>
          <a:lstStyle/>
          <a:p>
            <a:r>
              <a:rPr lang="en-US"/>
              <a:t>Methods</a:t>
            </a:r>
          </a:p>
          <a:p>
            <a:pPr marL="466298" indent="-466298">
              <a:buFont typeface="Arial" panose="020B0604020202020204" pitchFamily="34" charset="0"/>
              <a:buChar char="•"/>
            </a:pPr>
            <a:r>
              <a:rPr lang="en-US" sz="2448"/>
              <a:t>Azure Portal</a:t>
            </a:r>
          </a:p>
          <a:p>
            <a:pPr marL="466298" indent="-466298">
              <a:buFont typeface="Arial" panose="020B0604020202020204" pitchFamily="34" charset="0"/>
              <a:buChar char="•"/>
            </a:pPr>
            <a:endParaRPr lang="en-US" sz="2448"/>
          </a:p>
          <a:p>
            <a:pPr marL="466298" indent="-466298">
              <a:buFont typeface="Arial" panose="020B0604020202020204" pitchFamily="34" charset="0"/>
              <a:buChar char="•"/>
            </a:pPr>
            <a:endParaRPr lang="en-US" sz="2448"/>
          </a:p>
          <a:p>
            <a:pPr marL="466298" indent="-466298">
              <a:buFont typeface="Arial" panose="020B0604020202020204" pitchFamily="34" charset="0"/>
              <a:buChar char="•"/>
            </a:pPr>
            <a:r>
              <a:rPr lang="en-US" sz="2448"/>
              <a:t>PowerShell</a:t>
            </a:r>
          </a:p>
          <a:p>
            <a:pPr marL="466298" indent="-466298">
              <a:buFont typeface="Arial" panose="020B0604020202020204" pitchFamily="34" charset="0"/>
              <a:buChar char="•"/>
            </a:pPr>
            <a:endParaRPr lang="en-US" sz="2448"/>
          </a:p>
          <a:p>
            <a:pPr marL="466298" indent="-466298">
              <a:buFont typeface="Arial" panose="020B0604020202020204" pitchFamily="34" charset="0"/>
              <a:buChar char="•"/>
            </a:pPr>
            <a:r>
              <a:rPr lang="en-US" sz="2448"/>
              <a:t>Azure CLI 1.0/2.0</a:t>
            </a:r>
          </a:p>
          <a:p>
            <a:r>
              <a:rPr lang="en-US" sz="1428" err="1"/>
              <a:t>az</a:t>
            </a:r>
            <a:r>
              <a:rPr lang="en-US" sz="1428"/>
              <a:t> </a:t>
            </a:r>
            <a:r>
              <a:rPr lang="en-US" sz="1428" err="1"/>
              <a:t>vm</a:t>
            </a:r>
            <a:r>
              <a:rPr lang="en-US" sz="1428"/>
              <a:t> redeploy --resource-group </a:t>
            </a:r>
            <a:r>
              <a:rPr lang="en-US" sz="1428" err="1"/>
              <a:t>myResourceGroup</a:t>
            </a:r>
            <a:r>
              <a:rPr lang="en-US" sz="1428"/>
              <a:t> --name </a:t>
            </a:r>
            <a:r>
              <a:rPr lang="en-US" sz="1428" err="1"/>
              <a:t>myVM</a:t>
            </a:r>
            <a:r>
              <a:rPr lang="en-US" sz="1428"/>
              <a:t> </a:t>
            </a:r>
          </a:p>
          <a:p>
            <a:r>
              <a:rPr lang="en-US" sz="1428"/>
              <a:t>azure </a:t>
            </a:r>
            <a:r>
              <a:rPr lang="en-US" sz="1428" err="1"/>
              <a:t>vm</a:t>
            </a:r>
            <a:r>
              <a:rPr lang="en-US" sz="1428"/>
              <a:t> redeploy --resource-group </a:t>
            </a:r>
            <a:r>
              <a:rPr lang="en-US" sz="1428" err="1"/>
              <a:t>myResourceGroup</a:t>
            </a:r>
            <a:r>
              <a:rPr lang="en-US" sz="1428"/>
              <a:t> --</a:t>
            </a:r>
            <a:r>
              <a:rPr lang="en-US" sz="1428" err="1"/>
              <a:t>vm</a:t>
            </a:r>
            <a:r>
              <a:rPr lang="en-US" sz="1428"/>
              <a:t>-name </a:t>
            </a:r>
            <a:r>
              <a:rPr lang="en-US" sz="1428" err="1"/>
              <a:t>myVM</a:t>
            </a:r>
            <a:r>
              <a:rPr lang="en-US" sz="1428"/>
              <a:t> </a:t>
            </a:r>
          </a:p>
          <a:p>
            <a:pPr marL="466298" indent="-466298">
              <a:buFont typeface="Arial" panose="020B0604020202020204" pitchFamily="34" charset="0"/>
              <a:buChar char="•"/>
            </a:pPr>
            <a:endParaRPr lang="en-US"/>
          </a:p>
          <a:p>
            <a:pPr marL="466298" indent="-466298">
              <a:buFont typeface="Arial" panose="020B0604020202020204" pitchFamily="34" charset="0"/>
              <a:buChar char="•"/>
            </a:pPr>
            <a:endParaRPr lang="en-US"/>
          </a:p>
          <a:p>
            <a:endParaRPr lang="en-US"/>
          </a:p>
        </p:txBody>
      </p:sp>
      <p:pic>
        <p:nvPicPr>
          <p:cNvPr id="3" name="Picture 2">
            <a:extLst>
              <a:ext uri="{FF2B5EF4-FFF2-40B4-BE49-F238E27FC236}">
                <a16:creationId xmlns:a16="http://schemas.microsoft.com/office/drawing/2014/main" id="{C984BFB0-3733-47D2-9C84-DF86B0E5DCDF}"/>
              </a:ext>
            </a:extLst>
          </p:cNvPr>
          <p:cNvPicPr>
            <a:picLocks noChangeAspect="1"/>
          </p:cNvPicPr>
          <p:nvPr/>
        </p:nvPicPr>
        <p:blipFill>
          <a:blip r:embed="rId3"/>
          <a:stretch>
            <a:fillRect/>
          </a:stretch>
        </p:blipFill>
        <p:spPr>
          <a:xfrm>
            <a:off x="6021128" y="1105266"/>
            <a:ext cx="5868549" cy="4860655"/>
          </a:xfrm>
          <a:prstGeom prst="rect">
            <a:avLst/>
          </a:prstGeom>
        </p:spPr>
      </p:pic>
      <p:pic>
        <p:nvPicPr>
          <p:cNvPr id="5" name="Picture 4">
            <a:extLst>
              <a:ext uri="{FF2B5EF4-FFF2-40B4-BE49-F238E27FC236}">
                <a16:creationId xmlns:a16="http://schemas.microsoft.com/office/drawing/2014/main" id="{CFF0984B-E9EB-42E7-8300-DEDB97E6C9EE}"/>
              </a:ext>
            </a:extLst>
          </p:cNvPr>
          <p:cNvPicPr>
            <a:picLocks noChangeAspect="1"/>
          </p:cNvPicPr>
          <p:nvPr/>
        </p:nvPicPr>
        <p:blipFill>
          <a:blip r:embed="rId4"/>
          <a:stretch>
            <a:fillRect/>
          </a:stretch>
        </p:blipFill>
        <p:spPr>
          <a:xfrm>
            <a:off x="8338405" y="2266226"/>
            <a:ext cx="2979634" cy="347340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92FE1AA-21E6-45F5-AEE0-919C13AF6C26}"/>
              </a:ext>
            </a:extLst>
          </p:cNvPr>
          <p:cNvPicPr>
            <a:picLocks noChangeAspect="1"/>
          </p:cNvPicPr>
          <p:nvPr/>
        </p:nvPicPr>
        <p:blipFill>
          <a:blip r:embed="rId5"/>
          <a:stretch>
            <a:fillRect/>
          </a:stretch>
        </p:blipFill>
        <p:spPr>
          <a:xfrm>
            <a:off x="690001" y="6289325"/>
            <a:ext cx="10406118" cy="243589"/>
          </a:xfrm>
          <a:prstGeom prst="rect">
            <a:avLst/>
          </a:prstGeom>
        </p:spPr>
      </p:pic>
    </p:spTree>
    <p:extLst>
      <p:ext uri="{BB962C8B-B14F-4D97-AF65-F5344CB8AC3E}">
        <p14:creationId xmlns:p14="http://schemas.microsoft.com/office/powerpoint/2010/main" val="211052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wipe(left)">
                                      <p:cBhvr>
                                        <p:cTn id="14" dur="500"/>
                                        <p:tgtEl>
                                          <p:spTgt spid="6">
                                            <p:txEl>
                                              <p:pRg st="4" end="4"/>
                                            </p:txEl>
                                          </p:spTgt>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wipe(left)">
                                      <p:cBhvr>
                                        <p:cTn id="23" dur="500"/>
                                        <p:tgtEl>
                                          <p:spTgt spid="6">
                                            <p:txEl>
                                              <p:pRg st="6" end="6"/>
                                            </p:txEl>
                                          </p:spTgt>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wipe(left)">
                                      <p:cBhvr>
                                        <p:cTn id="27" dur="500"/>
                                        <p:tgtEl>
                                          <p:spTgt spid="6">
                                            <p:txEl>
                                              <p:pRg st="7" end="7"/>
                                            </p:txEl>
                                          </p:spTgt>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wipe(left)">
                                      <p:cBhvr>
                                        <p:cTn id="3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0FDAEAD1-951A-4323-9BA1-7D28CF9AEA8F}"/>
                  </a:ext>
                </a:extLst>
              </p:cNvPr>
              <p:cNvGraphicFramePr>
                <a:graphicFrameLocks noChangeAspect="1"/>
              </p:cNvGraphicFramePr>
              <p:nvPr>
                <p:extLst>
                  <p:ext uri="{D42A27DB-BD31-4B8C-83A1-F6EECF244321}">
                    <p14:modId xmlns:p14="http://schemas.microsoft.com/office/powerpoint/2010/main" val="2865688141"/>
                  </p:ext>
                </p:extLst>
              </p:nvPr>
            </p:nvGraphicFramePr>
            <p:xfrm>
              <a:off x="249195" y="504007"/>
              <a:ext cx="12336180" cy="6148037"/>
            </p:xfrm>
            <a:graphic>
              <a:graphicData uri="http://schemas.microsoft.com/office/powerpoint/2016/summaryzoom">
                <psuz:summaryZm>
                  <psuz:summaryZmObj sectionId="{08265A4E-DC12-4A81-B798-F7A4A03D32D4}">
                    <psuz:zmPr id="{6332E6E5-38EB-4253-B335-28F2C54F0C67}" transitionDur="1000">
                      <p166:blipFill xmlns:p166="http://schemas.microsoft.com/office/powerpoint/2016/6/main">
                        <a:blip r:embed="rId3"/>
                        <a:stretch>
                          <a:fillRect/>
                        </a:stretch>
                      </p166:blipFill>
                      <p166:spPr xmlns:p166="http://schemas.microsoft.com/office/powerpoint/2016/6/main">
                        <a:xfrm>
                          <a:off x="478047" y="923203"/>
                          <a:ext cx="3700854" cy="2081435"/>
                        </a:xfrm>
                        <a:prstGeom prst="rect">
                          <a:avLst/>
                        </a:prstGeom>
                        <a:ln w="3175">
                          <a:solidFill>
                            <a:prstClr val="ltGray"/>
                          </a:solidFill>
                        </a:ln>
                      </p166:spPr>
                    </psuz:zmPr>
                  </psuz:summaryZmObj>
                  <psuz:summaryZmObj sectionId="{95AFB76D-6E8E-4151-A025-F117EC5E5A8E}">
                    <psuz:zmPr id="{EA327181-AC4B-4FB9-A07A-1AE24766DE0C}" transitionDur="1000">
                      <p166:blipFill xmlns:p166="http://schemas.microsoft.com/office/powerpoint/2016/6/main">
                        <a:blip r:embed="rId4"/>
                        <a:stretch>
                          <a:fillRect/>
                        </a:stretch>
                      </p166:blipFill>
                      <p166:spPr xmlns:p166="http://schemas.microsoft.com/office/powerpoint/2016/6/main">
                        <a:xfrm>
                          <a:off x="4317663" y="923203"/>
                          <a:ext cx="3700854" cy="2081435"/>
                        </a:xfrm>
                        <a:prstGeom prst="rect">
                          <a:avLst/>
                        </a:prstGeom>
                        <a:ln w="3175">
                          <a:solidFill>
                            <a:prstClr val="ltGray"/>
                          </a:solidFill>
                        </a:ln>
                      </p166:spPr>
                    </psuz:zmPr>
                  </psuz:summaryZmObj>
                  <psuz:summaryZmObj sectionId="{6FDD3CA1-EB3D-4088-9C3F-7A4F3583EB27}">
                    <psuz:zmPr id="{EC538BC9-0E3C-4590-B41B-FB27877EC4B1}" transitionDur="1000">
                      <p166:blipFill xmlns:p166="http://schemas.microsoft.com/office/powerpoint/2016/6/main">
                        <a:blip r:embed="rId5"/>
                        <a:stretch>
                          <a:fillRect/>
                        </a:stretch>
                      </p166:blipFill>
                      <p166:spPr xmlns:p166="http://schemas.microsoft.com/office/powerpoint/2016/6/main">
                        <a:xfrm>
                          <a:off x="8157279" y="923203"/>
                          <a:ext cx="3700854" cy="2081435"/>
                        </a:xfrm>
                        <a:prstGeom prst="rect">
                          <a:avLst/>
                        </a:prstGeom>
                        <a:ln w="3175">
                          <a:solidFill>
                            <a:prstClr val="ltGray"/>
                          </a:solidFill>
                        </a:ln>
                      </p166:spPr>
                    </psuz:zmPr>
                  </psuz:summaryZmObj>
                  <psuz:summaryZmObj sectionId="{A253356C-BC3E-4011-B7A6-0F4CC194FBE3}">
                    <psuz:zmPr id="{3877AF33-10F7-4285-9110-666D353F66E6}" transitionDur="1000">
                      <p166:blipFill xmlns:p166="http://schemas.microsoft.com/office/powerpoint/2016/6/main">
                        <a:blip r:embed="rId6"/>
                        <a:stretch>
                          <a:fillRect/>
                        </a:stretch>
                      </p166:blipFill>
                      <p166:spPr xmlns:p166="http://schemas.microsoft.com/office/powerpoint/2016/6/main">
                        <a:xfrm>
                          <a:off x="478047" y="3143400"/>
                          <a:ext cx="3700854" cy="2081435"/>
                        </a:xfrm>
                        <a:prstGeom prst="rect">
                          <a:avLst/>
                        </a:prstGeom>
                        <a:ln w="3175">
                          <a:solidFill>
                            <a:prstClr val="ltGray"/>
                          </a:solidFill>
                        </a:ln>
                      </p166:spPr>
                    </psuz:zmPr>
                  </psuz:summaryZmObj>
                  <psuz:summaryZmObj sectionId="{84BB7A25-2C12-4789-BA59-AA2EDB1B0383}">
                    <psuz:zmPr id="{B1021F17-E64A-4549-8B58-348DCC0C34CC}" transitionDur="1000">
                      <p166:blipFill xmlns:p166="http://schemas.microsoft.com/office/powerpoint/2016/6/main">
                        <a:blip r:embed="rId7"/>
                        <a:stretch>
                          <a:fillRect/>
                        </a:stretch>
                      </p166:blipFill>
                      <p166:spPr xmlns:p166="http://schemas.microsoft.com/office/powerpoint/2016/6/main">
                        <a:xfrm>
                          <a:off x="4317663" y="3143400"/>
                          <a:ext cx="3700854" cy="2081435"/>
                        </a:xfrm>
                        <a:prstGeom prst="rect">
                          <a:avLst/>
                        </a:prstGeom>
                        <a:ln w="3175">
                          <a:solidFill>
                            <a:prstClr val="ltGray"/>
                          </a:solidFill>
                        </a:ln>
                      </p166:spPr>
                    </psuz:zmPr>
                  </psuz:summaryZmObj>
                  <psuz:summaryZmObj sectionId="{AD7E8F45-8D22-4D5D-BF75-A2F211AE7521}">
                    <psuz:zmPr id="{3E661575-2BED-4924-916E-A988E379DEAD}" transitionDur="1000">
                      <p166:blipFill xmlns:p166="http://schemas.microsoft.com/office/powerpoint/2016/6/main">
                        <a:blip r:embed="rId8"/>
                        <a:stretch>
                          <a:fillRect/>
                        </a:stretch>
                      </p166:blipFill>
                      <p166:spPr xmlns:p166="http://schemas.microsoft.com/office/powerpoint/2016/6/main">
                        <a:xfrm>
                          <a:off x="8157279" y="3143400"/>
                          <a:ext cx="3700854" cy="2081435"/>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0FDAEAD1-951A-4323-9BA1-7D28CF9AEA8F}"/>
                  </a:ext>
                </a:extLst>
              </p:cNvPr>
              <p:cNvGrpSpPr>
                <a:grpSpLocks noGrp="1" noUngrp="1" noRot="1" noChangeAspect="1" noMove="1" noResize="1"/>
              </p:cNvGrpSpPr>
              <p:nvPr/>
            </p:nvGrpSpPr>
            <p:grpSpPr>
              <a:xfrm>
                <a:off x="249195" y="504007"/>
                <a:ext cx="12336180" cy="6148037"/>
                <a:chOff x="249195" y="504007"/>
                <a:chExt cx="12336180" cy="6148037"/>
              </a:xfrm>
            </p:grpSpPr>
            <p:pic>
              <p:nvPicPr>
                <p:cNvPr id="2" name="Picture 2">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727242" y="1427210"/>
                  <a:ext cx="3700854" cy="2081435"/>
                </a:xfrm>
                <a:prstGeom prst="rect">
                  <a:avLst/>
                </a:prstGeom>
                <a:ln w="3175">
                  <a:solidFill>
                    <a:prstClr val="ltGray"/>
                  </a:solidFill>
                </a:ln>
              </p:spPr>
            </p:pic>
            <p:pic>
              <p:nvPicPr>
                <p:cNvPr id="3" name="Picture 3">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66858" y="1427210"/>
                  <a:ext cx="3700854" cy="2081435"/>
                </a:xfrm>
                <a:prstGeom prst="rect">
                  <a:avLst/>
                </a:prstGeom>
                <a:ln w="3175">
                  <a:solidFill>
                    <a:prstClr val="ltGray"/>
                  </a:solidFill>
                </a:ln>
              </p:spPr>
            </p:pic>
            <p:pic>
              <p:nvPicPr>
                <p:cNvPr id="4" name="Picture 4">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406474" y="1427210"/>
                  <a:ext cx="3700854" cy="2081435"/>
                </a:xfrm>
                <a:prstGeom prst="rect">
                  <a:avLst/>
                </a:prstGeom>
                <a:ln w="3175">
                  <a:solidFill>
                    <a:prstClr val="ltGray"/>
                  </a:solidFill>
                </a:ln>
              </p:spPr>
            </p:pic>
            <p:pic>
              <p:nvPicPr>
                <p:cNvPr id="5" name="Picture 5">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27242" y="3647407"/>
                  <a:ext cx="3700854" cy="2081435"/>
                </a:xfrm>
                <a:prstGeom prst="rect">
                  <a:avLst/>
                </a:prstGeom>
                <a:ln w="3175">
                  <a:solidFill>
                    <a:prstClr val="ltGray"/>
                  </a:solidFill>
                </a:ln>
              </p:spPr>
            </p:pic>
            <p:pic>
              <p:nvPicPr>
                <p:cNvPr id="6" name="Picture 6">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66858" y="3647407"/>
                  <a:ext cx="3700854" cy="2081435"/>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8406474" y="3647407"/>
                  <a:ext cx="3700854" cy="2081435"/>
                </a:xfrm>
                <a:prstGeom prst="rect">
                  <a:avLst/>
                </a:prstGeom>
                <a:ln w="3175">
                  <a:solidFill>
                    <a:prstClr val="ltGray"/>
                  </a:solidFill>
                </a:ln>
              </p:spPr>
            </p:pic>
          </p:grpSp>
        </mc:Fallback>
      </mc:AlternateContent>
      <p:sp>
        <p:nvSpPr>
          <p:cNvPr id="8" name="Rectangle 7">
            <a:extLst>
              <a:ext uri="{FF2B5EF4-FFF2-40B4-BE49-F238E27FC236}">
                <a16:creationId xmlns:a16="http://schemas.microsoft.com/office/drawing/2014/main" id="{4CB88051-8D63-401B-B4DF-3471E1451D67}"/>
              </a:ext>
            </a:extLst>
          </p:cNvPr>
          <p:cNvSpPr/>
          <p:nvPr/>
        </p:nvSpPr>
        <p:spPr>
          <a:xfrm>
            <a:off x="3193901" y="544934"/>
            <a:ext cx="5508752" cy="707886"/>
          </a:xfrm>
          <a:prstGeom prst="rect">
            <a:avLst/>
          </a:prstGeom>
        </p:spPr>
        <p:txBody>
          <a:bodyPr wrap="none">
            <a:spAutoFit/>
          </a:bodyPr>
          <a:lstStyle/>
          <a:p>
            <a:r>
              <a:rPr lang="en-US" sz="4000" b="1" dirty="0">
                <a:solidFill>
                  <a:schemeClr val="bg1"/>
                </a:solidFill>
              </a:rPr>
              <a:t>Exam AZ-104 Objectives</a:t>
            </a:r>
          </a:p>
        </p:txBody>
      </p:sp>
    </p:spTree>
    <p:extLst>
      <p:ext uri="{BB962C8B-B14F-4D97-AF65-F5344CB8AC3E}">
        <p14:creationId xmlns:p14="http://schemas.microsoft.com/office/powerpoint/2010/main" val="280743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Deploy and Configure Scale Sets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6401753"/>
          </a:xfrm>
        </p:spPr>
        <p:txBody>
          <a:bodyPr/>
          <a:lstStyle/>
          <a:p>
            <a:r>
              <a:rPr lang="en-US" sz="2800" dirty="0"/>
              <a:t>Deploy</a:t>
            </a:r>
          </a:p>
          <a:p>
            <a:pPr marL="466298" indent="-466298">
              <a:buFont typeface="Arial" panose="020B0604020202020204" pitchFamily="34" charset="0"/>
              <a:buChar char="•"/>
            </a:pPr>
            <a:r>
              <a:rPr lang="en-US" sz="2000" dirty="0">
                <a:hlinkClick r:id="rId3"/>
              </a:rPr>
              <a:t>Visual Studio</a:t>
            </a:r>
            <a:endParaRPr lang="en-US" sz="2000" dirty="0"/>
          </a:p>
          <a:p>
            <a:pPr marL="466298" indent="-466298">
              <a:buFont typeface="Arial" panose="020B0604020202020204" pitchFamily="34" charset="0"/>
              <a:buChar char="•"/>
            </a:pPr>
            <a:r>
              <a:rPr lang="en-US" sz="2000" dirty="0">
                <a:hlinkClick r:id="rId4"/>
              </a:rPr>
              <a:t>Availability Zones</a:t>
            </a:r>
            <a:endParaRPr lang="en-US" sz="2000" dirty="0"/>
          </a:p>
          <a:p>
            <a:pPr marL="694898" lvl="1" indent="-466298">
              <a:buFont typeface="Arial" panose="020B0604020202020204" pitchFamily="34" charset="0"/>
              <a:buChar char="•"/>
            </a:pPr>
            <a:r>
              <a:rPr lang="en-US" sz="1600" dirty="0">
                <a:hlinkClick r:id="rId5"/>
              </a:rPr>
              <a:t>Placement Groups</a:t>
            </a:r>
            <a:endParaRPr lang="en-US" sz="1600" dirty="0"/>
          </a:p>
          <a:p>
            <a:pPr marL="694898" lvl="1" indent="-466298">
              <a:buFont typeface="Arial" panose="020B0604020202020204" pitchFamily="34" charset="0"/>
              <a:buChar char="•"/>
            </a:pPr>
            <a:r>
              <a:rPr lang="en-US" sz="1600" dirty="0">
                <a:hlinkClick r:id="rId6"/>
              </a:rPr>
              <a:t>Zone Balancing</a:t>
            </a:r>
            <a:endParaRPr lang="en-US" sz="1600" dirty="0"/>
          </a:p>
          <a:p>
            <a:pPr marL="466298" indent="-466298">
              <a:buFont typeface="Arial" panose="020B0604020202020204" pitchFamily="34" charset="0"/>
              <a:buChar char="•"/>
            </a:pPr>
            <a:r>
              <a:rPr lang="en-US" sz="2000" dirty="0">
                <a:hlinkClick r:id="rId7"/>
              </a:rPr>
              <a:t>Autoscale</a:t>
            </a:r>
            <a:endParaRPr lang="en-US" sz="2000" dirty="0"/>
          </a:p>
          <a:p>
            <a:pPr marL="466298" indent="-466298">
              <a:buFont typeface="Arial" panose="020B0604020202020204" pitchFamily="34" charset="0"/>
              <a:buChar char="•"/>
            </a:pPr>
            <a:r>
              <a:rPr lang="en-US" sz="2000" dirty="0"/>
              <a:t>Applications, Extensions, Data Disks, Encrypt disks</a:t>
            </a:r>
          </a:p>
          <a:p>
            <a:r>
              <a:rPr lang="en-US" sz="2800" dirty="0"/>
              <a:t>Configure</a:t>
            </a:r>
          </a:p>
          <a:p>
            <a:pPr marL="349724" indent="-349724">
              <a:buFont typeface="Arial" panose="020B0604020202020204" pitchFamily="34" charset="0"/>
              <a:buChar char="•"/>
            </a:pPr>
            <a:r>
              <a:rPr lang="en-US" sz="2000" dirty="0">
                <a:hlinkClick r:id="rId8"/>
              </a:rPr>
              <a:t>Modify Scale Set</a:t>
            </a:r>
            <a:endParaRPr lang="en-US" sz="2000" dirty="0"/>
          </a:p>
          <a:p>
            <a:pPr marL="349724" indent="-349724">
              <a:buFont typeface="Arial" panose="020B0604020202020204" pitchFamily="34" charset="0"/>
              <a:buChar char="•"/>
            </a:pPr>
            <a:r>
              <a:rPr lang="en-US" sz="2000" dirty="0">
                <a:hlinkClick r:id="rId9"/>
              </a:rPr>
              <a:t>Know Restrictions</a:t>
            </a:r>
            <a:endParaRPr lang="en-US" sz="2000" dirty="0"/>
          </a:p>
          <a:p>
            <a:pPr marL="349724" indent="-349724">
              <a:buFont typeface="Arial" panose="020B0604020202020204" pitchFamily="34" charset="0"/>
              <a:buChar char="•"/>
            </a:pPr>
            <a:r>
              <a:rPr lang="en-US" sz="2000" dirty="0">
                <a:hlinkClick r:id="rId10"/>
              </a:rPr>
              <a:t>When Deallocation required</a:t>
            </a:r>
            <a:endParaRPr lang="en-US" sz="2000" dirty="0"/>
          </a:p>
          <a:p>
            <a:pPr marL="349724" indent="-349724">
              <a:buFont typeface="Arial" panose="020B0604020202020204" pitchFamily="34" charset="0"/>
              <a:buChar char="•"/>
            </a:pPr>
            <a:r>
              <a:rPr lang="en-US" sz="2000" dirty="0">
                <a:hlinkClick r:id="rId11"/>
              </a:rPr>
              <a:t>See Scenarios</a:t>
            </a:r>
            <a:endParaRPr lang="en-US" sz="2000" dirty="0"/>
          </a:p>
          <a:p>
            <a:pPr marL="349724" indent="-349724">
              <a:buFont typeface="Arial" panose="020B0604020202020204" pitchFamily="34" charset="0"/>
              <a:buChar char="•"/>
            </a:pPr>
            <a:r>
              <a:rPr lang="en-US" sz="2000" dirty="0"/>
              <a:t>See </a:t>
            </a:r>
            <a:r>
              <a:rPr lang="en-US" sz="2000" dirty="0">
                <a:hlinkClick r:id="rId12"/>
              </a:rPr>
              <a:t>Checklist for using Large Scale Sets</a:t>
            </a:r>
            <a:r>
              <a:rPr lang="en-US" sz="2000" dirty="0"/>
              <a:t>!</a:t>
            </a:r>
          </a:p>
          <a:p>
            <a:pPr marL="349724" indent="-349724">
              <a:buFont typeface="Arial" panose="020B0604020202020204" pitchFamily="34" charset="0"/>
              <a:buChar char="•"/>
            </a:pPr>
            <a:r>
              <a:rPr lang="en-US" sz="2000" dirty="0"/>
              <a:t>Read </a:t>
            </a:r>
            <a:r>
              <a:rPr lang="en-US" sz="2000" dirty="0">
                <a:hlinkClick r:id="rId4"/>
              </a:rPr>
              <a:t>VMSS w/ Availability Zones</a:t>
            </a:r>
            <a:r>
              <a:rPr lang="en-US" sz="2000" dirty="0"/>
              <a:t> </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hlinkClick r:id="rId13"/>
            <a:extLst>
              <a:ext uri="{FF2B5EF4-FFF2-40B4-BE49-F238E27FC236}">
                <a16:creationId xmlns:a16="http://schemas.microsoft.com/office/drawing/2014/main" id="{7C478FFA-B42E-44F3-A25D-B5C43439673D}"/>
              </a:ext>
            </a:extLst>
          </p:cNvPr>
          <p:cNvPicPr>
            <a:picLocks noChangeAspect="1"/>
          </p:cNvPicPr>
          <p:nvPr/>
        </p:nvPicPr>
        <p:blipFill>
          <a:blip r:embed="rId14"/>
          <a:stretch>
            <a:fillRect/>
          </a:stretch>
        </p:blipFill>
        <p:spPr>
          <a:xfrm>
            <a:off x="6218237" y="2245540"/>
            <a:ext cx="4638675" cy="3095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Rectangle 3">
            <a:extLst>
              <a:ext uri="{FF2B5EF4-FFF2-40B4-BE49-F238E27FC236}">
                <a16:creationId xmlns:a16="http://schemas.microsoft.com/office/drawing/2014/main" id="{32172FC4-5D5F-44B8-905D-B014B7706114}"/>
              </a:ext>
            </a:extLst>
          </p:cNvPr>
          <p:cNvSpPr/>
          <p:nvPr/>
        </p:nvSpPr>
        <p:spPr>
          <a:xfrm>
            <a:off x="7824879" y="5916460"/>
            <a:ext cx="1425390" cy="369332"/>
          </a:xfrm>
          <a:prstGeom prst="rect">
            <a:avLst/>
          </a:prstGeom>
        </p:spPr>
        <p:txBody>
          <a:bodyPr wrap="none">
            <a:spAutoFit/>
          </a:bodyPr>
          <a:lstStyle/>
          <a:p>
            <a:r>
              <a:rPr lang="en-US" dirty="0"/>
              <a:t>Click the link</a:t>
            </a:r>
          </a:p>
        </p:txBody>
      </p:sp>
      <p:cxnSp>
        <p:nvCxnSpPr>
          <p:cNvPr id="7" name="Straight Arrow Connector 6">
            <a:extLst>
              <a:ext uri="{FF2B5EF4-FFF2-40B4-BE49-F238E27FC236}">
                <a16:creationId xmlns:a16="http://schemas.microsoft.com/office/drawing/2014/main" id="{C176F75C-1842-41FE-A044-637AE70D7964}"/>
              </a:ext>
            </a:extLst>
          </p:cNvPr>
          <p:cNvCxnSpPr/>
          <p:nvPr/>
        </p:nvCxnSpPr>
        <p:spPr>
          <a:xfrm flipV="1">
            <a:off x="8537574" y="5477692"/>
            <a:ext cx="0" cy="35705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77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Backup Restore Encrypted VM</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6290953"/>
          </a:xfrm>
        </p:spPr>
        <p:txBody>
          <a:bodyPr/>
          <a:lstStyle/>
          <a:p>
            <a:r>
              <a:rPr lang="en-US" sz="2800" dirty="0"/>
              <a:t>Prerequisites</a:t>
            </a:r>
          </a:p>
          <a:p>
            <a:pPr marL="342900" indent="-342900">
              <a:buFont typeface="Arial" panose="020B0604020202020204" pitchFamily="34" charset="0"/>
              <a:buChar char="•"/>
            </a:pPr>
            <a:r>
              <a:rPr lang="en-US" sz="2000" dirty="0"/>
              <a:t>If not from marketplace, then need to install VM Agent</a:t>
            </a:r>
          </a:p>
          <a:p>
            <a:pPr marL="342900" indent="-342900">
              <a:buFont typeface="Arial" panose="020B0604020202020204" pitchFamily="34" charset="0"/>
              <a:buChar char="•"/>
            </a:pPr>
            <a:r>
              <a:rPr lang="en-US" sz="2000" dirty="0"/>
              <a:t>Only </a:t>
            </a:r>
            <a:r>
              <a:rPr lang="en-US" sz="2000" dirty="0">
                <a:hlinkClick r:id="rId3"/>
              </a:rPr>
              <a:t>explicitly allow outbound access</a:t>
            </a:r>
            <a:r>
              <a:rPr lang="en-US" sz="2000" dirty="0"/>
              <a:t> if </a:t>
            </a:r>
            <a:r>
              <a:rPr lang="en-US" sz="2000" b="1" dirty="0" err="1"/>
              <a:t>ExtensionSnapshotFailedNoNetwork</a:t>
            </a:r>
            <a:r>
              <a:rPr lang="en-US" sz="2000" dirty="0"/>
              <a:t> error</a:t>
            </a:r>
          </a:p>
          <a:p>
            <a:pPr marL="342900" indent="-342900">
              <a:buFont typeface="Arial" panose="020B0604020202020204" pitchFamily="34" charset="0"/>
              <a:buChar char="•"/>
            </a:pPr>
            <a:endParaRPr lang="en-US" sz="2000" dirty="0"/>
          </a:p>
          <a:p>
            <a:r>
              <a:rPr lang="en-US" sz="2800" dirty="0"/>
              <a:t>Limitations</a:t>
            </a:r>
          </a:p>
          <a:p>
            <a:pPr marL="466298" indent="-466298">
              <a:buFont typeface="Arial" panose="020B0604020202020204" pitchFamily="34" charset="0"/>
              <a:buChar char="•"/>
            </a:pPr>
            <a:r>
              <a:rPr lang="en-US" sz="2000" dirty="0"/>
              <a:t>Must be in same subscription and region</a:t>
            </a:r>
          </a:p>
          <a:p>
            <a:pPr marL="466298" indent="-466298">
              <a:buFont typeface="Arial" panose="020B0604020202020204" pitchFamily="34" charset="0"/>
              <a:buChar char="•"/>
            </a:pPr>
            <a:r>
              <a:rPr lang="en-US" sz="2000" dirty="0"/>
              <a:t>Only standalone keys supported, not cert backed</a:t>
            </a:r>
          </a:p>
          <a:p>
            <a:pPr marL="466298" indent="-466298">
              <a:buFont typeface="Arial" panose="020B0604020202020204" pitchFamily="34" charset="0"/>
              <a:buChar char="•"/>
            </a:pPr>
            <a:r>
              <a:rPr lang="en-US" sz="2000" dirty="0"/>
              <a:t>Be in same region/subscription as Recovery Vault</a:t>
            </a:r>
          </a:p>
          <a:p>
            <a:pPr marL="466298" indent="-466298">
              <a:buFont typeface="Arial" panose="020B0604020202020204" pitchFamily="34" charset="0"/>
              <a:buChar char="•"/>
            </a:pPr>
            <a:r>
              <a:rPr lang="en-US" sz="2000" dirty="0"/>
              <a:t>Must recover entire VM for files/folders</a:t>
            </a:r>
          </a:p>
          <a:p>
            <a:pPr marL="466298" indent="-466298">
              <a:buFont typeface="Arial" panose="020B0604020202020204" pitchFamily="34" charset="0"/>
              <a:buChar char="•"/>
            </a:pPr>
            <a:r>
              <a:rPr lang="en-US" sz="2000" dirty="0">
                <a:hlinkClick r:id="rId4"/>
              </a:rPr>
              <a:t>Replace existing VM</a:t>
            </a:r>
            <a:r>
              <a:rPr lang="en-US" sz="2000" dirty="0"/>
              <a:t> option only available for non-encrypted VMs	</a:t>
            </a:r>
          </a:p>
          <a:p>
            <a:pPr marL="466298" indent="-466298">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E0FD3022-DCBE-4EA4-A08B-2BE3FB09F68A}"/>
              </a:ext>
            </a:extLst>
          </p:cNvPr>
          <p:cNvPicPr>
            <a:picLocks noChangeAspect="1"/>
          </p:cNvPicPr>
          <p:nvPr/>
        </p:nvPicPr>
        <p:blipFill>
          <a:blip r:embed="rId5"/>
          <a:stretch>
            <a:fillRect/>
          </a:stretch>
        </p:blipFill>
        <p:spPr>
          <a:xfrm>
            <a:off x="5740990" y="2022276"/>
            <a:ext cx="6457497" cy="13985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70653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666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6375648" cy="1181862"/>
          </a:xfrm>
        </p:spPr>
        <p:txBody>
          <a:bodyPr>
            <a:normAutofit fontScale="90000"/>
          </a:bodyPr>
          <a:lstStyle/>
          <a:p>
            <a:r>
              <a:rPr lang="en-US"/>
              <a:t>Deploy &amp; Manage Virtual Networks</a:t>
            </a:r>
            <a:br>
              <a:rPr lang="en-US"/>
            </a:br>
            <a:r>
              <a:rPr lang="en-US"/>
              <a:t>30-35%</a:t>
            </a:r>
            <a:endParaRPr lang="en-AU"/>
          </a:p>
        </p:txBody>
      </p:sp>
      <p:sp>
        <p:nvSpPr>
          <p:cNvPr id="3" name="TextBox 2">
            <a:extLst>
              <a:ext uri="{FF2B5EF4-FFF2-40B4-BE49-F238E27FC236}">
                <a16:creationId xmlns:a16="http://schemas.microsoft.com/office/drawing/2014/main" id="{AA73D2AB-DC5E-4DCC-8CF7-8811BB26CFF0}"/>
              </a:ext>
            </a:extLst>
          </p:cNvPr>
          <p:cNvSpPr txBox="1"/>
          <p:nvPr/>
        </p:nvSpPr>
        <p:spPr>
          <a:xfrm>
            <a:off x="5066109" y="3929310"/>
            <a:ext cx="7056784" cy="2342180"/>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Implement and manage virtual networking</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Configure name resolution</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Secure Access to Virtual Networks</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Configure Load Balancing</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Monitor and troubleshoot virtual networking</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Integrate on premises network with Azure Virtual Network</a:t>
            </a:r>
            <a:endParaRPr lang="en-US" sz="2000" dirty="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641047D2-4B30-4F70-92D5-3292B499453F}"/>
              </a:ext>
            </a:extLst>
          </p:cNvPr>
          <p:cNvSpPr/>
          <p:nvPr/>
        </p:nvSpPr>
        <p:spPr>
          <a:xfrm>
            <a:off x="9302155" y="576170"/>
            <a:ext cx="2516266" cy="461665"/>
          </a:xfrm>
          <a:prstGeom prst="rect">
            <a:avLst/>
          </a:prstGeom>
        </p:spPr>
        <p:txBody>
          <a:bodyPr wrap="none">
            <a:spAutoFit/>
          </a:bodyPr>
          <a:lstStyle/>
          <a:p>
            <a:r>
              <a:rPr lang="en-US" sz="2400" dirty="0"/>
              <a:t>aka.ms/VNetFAQ </a:t>
            </a:r>
          </a:p>
        </p:txBody>
      </p:sp>
    </p:spTree>
    <p:extLst>
      <p:ext uri="{BB962C8B-B14F-4D97-AF65-F5344CB8AC3E}">
        <p14:creationId xmlns:p14="http://schemas.microsoft.com/office/powerpoint/2010/main" val="230621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Deploy and Configure Azure Bastion Service</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490595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Deploy</a:t>
            </a:r>
          </a:p>
          <a:p>
            <a:pPr lvl="1"/>
            <a:r>
              <a:rPr lang="en-US" sz="2400" i="1" dirty="0">
                <a:hlinkClick r:id="rId3"/>
              </a:rPr>
              <a:t>Do the Tutorial!</a:t>
            </a:r>
            <a:endParaRPr lang="en-US" sz="2400" i="1" dirty="0"/>
          </a:p>
          <a:p>
            <a:pPr lvl="1"/>
            <a:r>
              <a:rPr lang="en-US" sz="2400" i="1" dirty="0">
                <a:hlinkClick r:id="rId4"/>
              </a:rPr>
              <a:t>Read the FAQ!</a:t>
            </a:r>
            <a:endParaRPr lang="en-US" sz="2400" i="1" dirty="0"/>
          </a:p>
          <a:p>
            <a:endParaRPr lang="en-US" sz="2800" i="1" dirty="0"/>
          </a:p>
          <a:p>
            <a:r>
              <a:rPr lang="en-US" sz="2800" dirty="0"/>
              <a:t>Configure </a:t>
            </a:r>
          </a:p>
          <a:p>
            <a:pPr marL="457200" indent="-457200">
              <a:buFont typeface="Arial" panose="020B0604020202020204" pitchFamily="34" charset="0"/>
              <a:buChar char="•"/>
            </a:pPr>
            <a:r>
              <a:rPr lang="en-US" sz="2400" dirty="0">
                <a:hlinkClick r:id="rId5"/>
              </a:rPr>
              <a:t>NSG</a:t>
            </a:r>
            <a:r>
              <a:rPr lang="en-US" sz="2400" dirty="0"/>
              <a:t> Access</a:t>
            </a:r>
          </a:p>
          <a:p>
            <a:pPr marL="457200" indent="-457200">
              <a:buFont typeface="Arial" panose="020B0604020202020204" pitchFamily="34" charset="0"/>
              <a:buChar char="•"/>
            </a:pPr>
            <a:r>
              <a:rPr lang="en-US" sz="2400" dirty="0">
                <a:hlinkClick r:id="rId6"/>
              </a:rPr>
              <a:t>Resource Logs</a:t>
            </a:r>
            <a:endParaRPr lang="en-US" sz="2400" dirty="0"/>
          </a:p>
          <a:p>
            <a:pPr marL="457200" indent="-457200">
              <a:buFont typeface="Arial" panose="020B0604020202020204" pitchFamily="34" charset="0"/>
              <a:buChar char="•"/>
            </a:pPr>
            <a:r>
              <a:rPr lang="en-US" sz="2400" dirty="0">
                <a:hlinkClick r:id="rId7"/>
              </a:rPr>
              <a:t>Monitor / Manage</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1026" name="Picture 2" descr="Azure Bastion Architecture">
            <a:extLst>
              <a:ext uri="{FF2B5EF4-FFF2-40B4-BE49-F238E27FC236}">
                <a16:creationId xmlns:a16="http://schemas.microsoft.com/office/drawing/2014/main" id="{E36B869A-BDD9-4643-BDB4-E1C1E48D9E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7759" y="2096682"/>
            <a:ext cx="6658301" cy="44315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64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Evaluate Effective Security Rules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01005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Know how traffic is evaluated</a:t>
            </a:r>
            <a:endParaRPr lang="en-US" sz="2800" dirty="0"/>
          </a:p>
          <a:p>
            <a:pPr marL="742950" lvl="1" indent="-514350">
              <a:buFont typeface="Arial" panose="020B0604020202020204" pitchFamily="34" charset="0"/>
              <a:buChar char="•"/>
            </a:pPr>
            <a:r>
              <a:rPr lang="en-US" sz="2000" dirty="0"/>
              <a:t>Inbound / Outbound </a:t>
            </a:r>
          </a:p>
          <a:p>
            <a:pPr marL="742950" lvl="1" indent="-514350">
              <a:buFont typeface="Arial" panose="020B0604020202020204" pitchFamily="34" charset="0"/>
              <a:buChar char="•"/>
            </a:pPr>
            <a:r>
              <a:rPr lang="en-US" sz="2000" dirty="0"/>
              <a:t>Intra Subnet traffic</a:t>
            </a:r>
          </a:p>
          <a:p>
            <a:pPr marL="514350" indent="-514350">
              <a:buFont typeface="+mj-lt"/>
              <a:buAutoNum type="arabicPeriod"/>
            </a:pPr>
            <a:r>
              <a:rPr lang="en-US" sz="2800" dirty="0"/>
              <a:t>Use </a:t>
            </a:r>
            <a:r>
              <a:rPr lang="en-US" sz="2800" dirty="0">
                <a:hlinkClick r:id="rId4"/>
              </a:rPr>
              <a:t>Network Watcher</a:t>
            </a:r>
            <a:endParaRPr lang="en-US" sz="2800" dirty="0"/>
          </a:p>
          <a:p>
            <a:pPr marL="742950" lvl="1" indent="-514350">
              <a:buFont typeface="Arial" panose="020B0604020202020204" pitchFamily="34" charset="0"/>
              <a:buChar char="•"/>
            </a:pPr>
            <a:r>
              <a:rPr lang="en-US" sz="2000" dirty="0"/>
              <a:t>IP Flow Verify</a:t>
            </a:r>
          </a:p>
          <a:p>
            <a:pPr marL="514350" indent="-514350">
              <a:buFont typeface="+mj-lt"/>
              <a:buAutoNum type="arabicPeriod"/>
            </a:pPr>
            <a:r>
              <a:rPr lang="en-US" sz="2800" dirty="0">
                <a:hlinkClick r:id="rId5"/>
              </a:rPr>
              <a:t>Quickstart</a:t>
            </a:r>
            <a:r>
              <a:rPr lang="en-US" sz="2800" dirty="0"/>
              <a:t> to try it!</a:t>
            </a:r>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237934F-CA6F-4209-97C1-880EBD2EFA4D}"/>
              </a:ext>
            </a:extLst>
          </p:cNvPr>
          <p:cNvSpPr txBox="1"/>
          <p:nvPr/>
        </p:nvSpPr>
        <p:spPr>
          <a:xfrm>
            <a:off x="119269" y="6158892"/>
            <a:ext cx="10684566" cy="646331"/>
          </a:xfrm>
          <a:prstGeom prst="rect">
            <a:avLst/>
          </a:prstGeom>
          <a:noFill/>
        </p:spPr>
        <p:txBody>
          <a:bodyPr wrap="square">
            <a:spAutoFit/>
          </a:bodyPr>
          <a:lstStyle/>
          <a:p>
            <a:r>
              <a:rPr lang="en-US" dirty="0">
                <a:hlinkClick r:id="rId4"/>
              </a:rPr>
              <a:t>https://docs.microsoft.com/en-us/azure/virtual-network/network-security-group-how-it-works</a:t>
            </a:r>
          </a:p>
          <a:p>
            <a:r>
              <a:rPr lang="en-US" dirty="0">
                <a:hlinkClick r:id="rId4"/>
              </a:rPr>
              <a:t>https://docs.microsoft.com/en-us/azure/network-watcher/network-watcher-security-group-view-overview</a:t>
            </a:r>
            <a:r>
              <a:rPr lang="en-US" dirty="0"/>
              <a:t> </a:t>
            </a:r>
          </a:p>
        </p:txBody>
      </p:sp>
      <p:pic>
        <p:nvPicPr>
          <p:cNvPr id="2050" name="Picture 2" descr="NSG-processing">
            <a:extLst>
              <a:ext uri="{FF2B5EF4-FFF2-40B4-BE49-F238E27FC236}">
                <a16:creationId xmlns:a16="http://schemas.microsoft.com/office/drawing/2014/main" id="{F5E3D86C-9F8F-4115-898E-B91F89DED3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9459" y="1756445"/>
            <a:ext cx="4132124" cy="3677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34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wipe(left)">
                                      <p:cBhvr>
                                        <p:cTn id="7" dur="500"/>
                                        <p:tgtEl>
                                          <p:spTgt spid="10">
                                            <p:txEl>
                                              <p:pRg st="3" end="3"/>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
                                            <p:txEl>
                                              <p:pRg st="4" end="4"/>
                                            </p:txEl>
                                          </p:spTgt>
                                        </p:tgtEl>
                                        <p:attrNameLst>
                                          <p:attrName>style.visibility</p:attrName>
                                        </p:attrNameLst>
                                      </p:cBhvr>
                                      <p:to>
                                        <p:strVal val="visible"/>
                                      </p:to>
                                    </p:set>
                                    <p:animEffect transition="in" filter="wipe(left)">
                                      <p:cBhvr>
                                        <p:cTn id="10" dur="500"/>
                                        <p:tgtEl>
                                          <p:spTgt spid="10">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animEffect transition="in" filter="wipe(left)">
                                      <p:cBhvr>
                                        <p:cTn id="15"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Express Route</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4163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Create a Circuit</a:t>
            </a:r>
            <a:endParaRPr lang="en-US" sz="2800" dirty="0"/>
          </a:p>
          <a:p>
            <a:pPr marL="514350" indent="-514350">
              <a:buFont typeface="+mj-lt"/>
              <a:buAutoNum type="arabicPeriod"/>
            </a:pPr>
            <a:r>
              <a:rPr lang="en-US" sz="2800" dirty="0">
                <a:hlinkClick r:id="rId4"/>
              </a:rPr>
              <a:t>Create and Modify Peering</a:t>
            </a:r>
            <a:endParaRPr lang="en-US" sz="2800" dirty="0"/>
          </a:p>
          <a:p>
            <a:pPr marL="514350" indent="-514350">
              <a:buFont typeface="+mj-lt"/>
              <a:buAutoNum type="arabicPeriod"/>
            </a:pPr>
            <a:r>
              <a:rPr lang="en-US" sz="2800" dirty="0">
                <a:hlinkClick r:id="rId5"/>
              </a:rPr>
              <a:t>Virtual Network Gateway</a:t>
            </a:r>
            <a:endParaRPr lang="en-US" sz="2800" dirty="0"/>
          </a:p>
          <a:p>
            <a:pPr marL="514350" indent="-514350">
              <a:buFont typeface="+mj-lt"/>
              <a:buAutoNum type="arabicPeriod"/>
            </a:pPr>
            <a:r>
              <a:rPr lang="en-US" sz="2800" dirty="0">
                <a:hlinkClick r:id="rId6"/>
              </a:rPr>
              <a:t>Connect </a:t>
            </a:r>
            <a:r>
              <a:rPr lang="en-US" sz="2800" dirty="0" err="1">
                <a:hlinkClick r:id="rId6"/>
              </a:rPr>
              <a:t>Vnet</a:t>
            </a:r>
            <a:r>
              <a:rPr lang="en-US" sz="2800" dirty="0">
                <a:hlinkClick r:id="rId6"/>
              </a:rPr>
              <a:t> to Circuit</a:t>
            </a:r>
            <a:endParaRPr lang="en-US" sz="2800" dirty="0"/>
          </a:p>
          <a:p>
            <a:pPr marL="514350" indent="-514350">
              <a:buFont typeface="+mj-lt"/>
              <a:buAutoNum type="arabicPeriod"/>
            </a:pPr>
            <a:r>
              <a:rPr lang="en-US" sz="2800" dirty="0">
                <a:hlinkClick r:id="rId7"/>
              </a:rPr>
              <a:t>Route Filters</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3074" name="Picture 2" descr="ExpressRoute connection overview">
            <a:extLst>
              <a:ext uri="{FF2B5EF4-FFF2-40B4-BE49-F238E27FC236}">
                <a16:creationId xmlns:a16="http://schemas.microsoft.com/office/drawing/2014/main" id="{4F8156E2-DD5D-4B9F-866B-296B90A517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0757" y="3617434"/>
            <a:ext cx="6595165" cy="31537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48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Troubleshoot External Networking</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565077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Network Adapter</a:t>
            </a:r>
            <a:endParaRPr lang="en-US" sz="2800" dirty="0"/>
          </a:p>
          <a:p>
            <a:pPr marL="514350" indent="-514350">
              <a:buFont typeface="+mj-lt"/>
              <a:buAutoNum type="arabicPeriod"/>
            </a:pPr>
            <a:r>
              <a:rPr lang="en-US" sz="2800" dirty="0">
                <a:hlinkClick r:id="rId4"/>
              </a:rPr>
              <a:t>Network Security Group Settings</a:t>
            </a:r>
            <a:endParaRPr lang="en-US" sz="2800" dirty="0"/>
          </a:p>
          <a:p>
            <a:pPr marL="514350" indent="-514350">
              <a:buFont typeface="+mj-lt"/>
              <a:buAutoNum type="arabicPeriod"/>
            </a:pPr>
            <a:r>
              <a:rPr lang="en-US" sz="2800" dirty="0">
                <a:hlinkClick r:id="rId5"/>
              </a:rPr>
              <a:t>Connectivity Check</a:t>
            </a:r>
            <a:endParaRPr lang="en-US" sz="2800" dirty="0"/>
          </a:p>
          <a:p>
            <a:pPr marL="514350" indent="-514350">
              <a:buFont typeface="+mj-lt"/>
              <a:buAutoNum type="arabicPeriod"/>
            </a:pPr>
            <a:r>
              <a:rPr lang="en-US" sz="2800" dirty="0">
                <a:hlinkClick r:id="rId6"/>
              </a:rPr>
              <a:t>IP Flow Verify</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r>
              <a:rPr lang="en-US" sz="2000" i="1" dirty="0">
                <a:hlinkClick r:id="rId7"/>
              </a:rPr>
              <a:t>Download the Azure Networking PDF!</a:t>
            </a:r>
            <a:endParaRPr lang="en-US" sz="2800" i="1"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8AB3A99-BF68-4E71-98E9-C4F0A4C6944C}"/>
              </a:ext>
            </a:extLst>
          </p:cNvPr>
          <p:cNvPicPr>
            <a:picLocks noChangeAspect="1"/>
          </p:cNvPicPr>
          <p:nvPr/>
        </p:nvPicPr>
        <p:blipFill>
          <a:blip r:embed="rId8"/>
          <a:stretch>
            <a:fillRect/>
          </a:stretch>
        </p:blipFill>
        <p:spPr>
          <a:xfrm>
            <a:off x="6651597" y="1451083"/>
            <a:ext cx="4350566" cy="4452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808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Application Gateway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4163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Front End IP Address</a:t>
            </a:r>
          </a:p>
          <a:p>
            <a:pPr marL="514350" indent="-514350">
              <a:buFont typeface="+mj-lt"/>
              <a:buAutoNum type="arabicPeriod"/>
            </a:pPr>
            <a:r>
              <a:rPr lang="en-US" sz="2800" dirty="0"/>
              <a:t>Listeners</a:t>
            </a:r>
          </a:p>
          <a:p>
            <a:pPr marL="514350" indent="-514350">
              <a:buFont typeface="+mj-lt"/>
              <a:buAutoNum type="arabicPeriod"/>
            </a:pPr>
            <a:r>
              <a:rPr lang="en-US" sz="2800" dirty="0"/>
              <a:t>Request Routing Rules</a:t>
            </a:r>
          </a:p>
          <a:p>
            <a:pPr marL="514350" indent="-514350">
              <a:buFont typeface="+mj-lt"/>
              <a:buAutoNum type="arabicPeriod"/>
            </a:pPr>
            <a:r>
              <a:rPr lang="en-US" sz="2800" dirty="0"/>
              <a:t>HTTP Settings</a:t>
            </a:r>
          </a:p>
          <a:p>
            <a:pPr marL="514350" indent="-514350">
              <a:buFont typeface="+mj-lt"/>
              <a:buAutoNum type="arabicPeriod"/>
            </a:pPr>
            <a:r>
              <a:rPr lang="en-US" sz="2800" dirty="0"/>
              <a:t>Back End Pool</a:t>
            </a:r>
          </a:p>
          <a:p>
            <a:pPr marL="514350" indent="-514350">
              <a:buFont typeface="+mj-lt"/>
              <a:buAutoNum type="arabicPeriod"/>
            </a:pPr>
            <a:r>
              <a:rPr lang="en-US" sz="2800" dirty="0"/>
              <a:t>Health Probes</a:t>
            </a:r>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9DED2ABF-ABE6-4892-9883-8906A947B52E}"/>
              </a:ext>
            </a:extLst>
          </p:cNvPr>
          <p:cNvSpPr txBox="1"/>
          <p:nvPr/>
        </p:nvSpPr>
        <p:spPr>
          <a:xfrm>
            <a:off x="168966" y="6343558"/>
            <a:ext cx="9148969" cy="369332"/>
          </a:xfrm>
          <a:prstGeom prst="rect">
            <a:avLst/>
          </a:prstGeom>
          <a:noFill/>
        </p:spPr>
        <p:txBody>
          <a:bodyPr wrap="square">
            <a:spAutoFit/>
          </a:bodyPr>
          <a:lstStyle/>
          <a:p>
            <a:r>
              <a:rPr lang="en-US" dirty="0">
                <a:hlinkClick r:id="rId3"/>
              </a:rPr>
              <a:t>https://docs.microsoft.com/en-us/azure/application-gateway/configuration-overview</a:t>
            </a:r>
            <a:r>
              <a:rPr lang="en-US" dirty="0"/>
              <a:t> </a:t>
            </a:r>
          </a:p>
        </p:txBody>
      </p:sp>
      <p:pic>
        <p:nvPicPr>
          <p:cNvPr id="4098" name="Picture 2" descr="imageURLroute">
            <a:extLst>
              <a:ext uri="{FF2B5EF4-FFF2-40B4-BE49-F238E27FC236}">
                <a16:creationId xmlns:a16="http://schemas.microsoft.com/office/drawing/2014/main" id="{4E87EFE5-09E3-4D45-A2A4-F44F25F12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3490" y="2679147"/>
            <a:ext cx="4983162" cy="30521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72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left)">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left)">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wipe(left)">
                                      <p:cBhvr>
                                        <p:cTn id="2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Azure Virtual WAN</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14547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Site to Site</a:t>
            </a:r>
            <a:endParaRPr lang="en-US" sz="2800" dirty="0"/>
          </a:p>
          <a:p>
            <a:pPr marL="742950" lvl="1" indent="-514350">
              <a:buFont typeface="Arial" panose="020B0604020202020204" pitchFamily="34" charset="0"/>
              <a:buChar char="•"/>
            </a:pPr>
            <a:r>
              <a:rPr lang="en-US" sz="2000" dirty="0">
                <a:hlinkClick r:id="rId4"/>
              </a:rPr>
              <a:t>Custom </a:t>
            </a:r>
            <a:r>
              <a:rPr lang="en-US" sz="2000" dirty="0" err="1">
                <a:hlinkClick r:id="rId4"/>
              </a:rPr>
              <a:t>IPSec</a:t>
            </a:r>
            <a:r>
              <a:rPr lang="en-US" sz="2000" dirty="0">
                <a:hlinkClick r:id="rId4"/>
              </a:rPr>
              <a:t> Policy</a:t>
            </a:r>
            <a:endParaRPr lang="en-US" sz="2000" dirty="0"/>
          </a:p>
          <a:p>
            <a:pPr marL="514350" indent="-514350">
              <a:buFont typeface="+mj-lt"/>
              <a:buAutoNum type="arabicPeriod"/>
            </a:pPr>
            <a:r>
              <a:rPr lang="en-US" sz="2800" dirty="0">
                <a:hlinkClick r:id="rId5"/>
              </a:rPr>
              <a:t>User VPN</a:t>
            </a:r>
            <a:endParaRPr lang="en-US" sz="2800" dirty="0"/>
          </a:p>
          <a:p>
            <a:pPr marL="514350" indent="-514350">
              <a:buFont typeface="+mj-lt"/>
              <a:buAutoNum type="arabicPeriod"/>
            </a:pPr>
            <a:r>
              <a:rPr lang="en-US" sz="2800" dirty="0">
                <a:hlinkClick r:id="rId6"/>
              </a:rPr>
              <a:t>ExpressRoute</a:t>
            </a:r>
            <a:endParaRPr lang="en-US" sz="2800" dirty="0"/>
          </a:p>
          <a:p>
            <a:pPr marL="742950" lvl="1" indent="-514350">
              <a:buFont typeface="Arial" panose="020B0604020202020204" pitchFamily="34" charset="0"/>
              <a:buChar char="•"/>
            </a:pPr>
            <a:r>
              <a:rPr lang="en-US" sz="2000" dirty="0">
                <a:hlinkClick r:id="rId7"/>
              </a:rPr>
              <a:t>Encryption</a:t>
            </a:r>
            <a:endParaRPr lang="en-US" sz="2000" dirty="0"/>
          </a:p>
          <a:p>
            <a:pPr marL="514350" indent="-514350">
              <a:buFont typeface="+mj-lt"/>
              <a:buAutoNum type="arabicPeriod"/>
            </a:pPr>
            <a:endParaRPr lang="en-US" sz="2800" dirty="0"/>
          </a:p>
          <a:p>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5122" name="Picture 2" descr="Virtual WAN diagram">
            <a:extLst>
              <a:ext uri="{FF2B5EF4-FFF2-40B4-BE49-F238E27FC236}">
                <a16:creationId xmlns:a16="http://schemas.microsoft.com/office/drawing/2014/main" id="{65BEFA10-0805-4D2E-B611-897F198948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288" y="1709531"/>
            <a:ext cx="7139046" cy="42385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3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wipe(left)">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wipe(left)">
                                      <p:cBhvr>
                                        <p:cTn id="12" dur="500"/>
                                        <p:tgtEl>
                                          <p:spTgt spid="10">
                                            <p:txEl>
                                              <p:pRg st="3" end="3"/>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wipe(left)">
                                      <p:cBhvr>
                                        <p:cTn id="15"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78025" y="417777"/>
            <a:ext cx="11237870" cy="565027"/>
          </a:xfrm>
        </p:spPr>
        <p:txBody>
          <a:bodyPr/>
          <a:lstStyle/>
          <a:p>
            <a:r>
              <a:rPr lang="en-US"/>
              <a:t>The Big Picture | Segmentation &amp; Isolation </a:t>
            </a:r>
          </a:p>
        </p:txBody>
      </p:sp>
      <p:grpSp>
        <p:nvGrpSpPr>
          <p:cNvPr id="393" name="Group 392">
            <a:extLst>
              <a:ext uri="{FF2B5EF4-FFF2-40B4-BE49-F238E27FC236}">
                <a16:creationId xmlns:a16="http://schemas.microsoft.com/office/drawing/2014/main" id="{945DA6AD-5BDF-4BB3-B7B9-8531BB4CB539}"/>
              </a:ext>
            </a:extLst>
          </p:cNvPr>
          <p:cNvGrpSpPr/>
          <p:nvPr/>
        </p:nvGrpSpPr>
        <p:grpSpPr>
          <a:xfrm>
            <a:off x="316872" y="1444821"/>
            <a:ext cx="11835637" cy="5233154"/>
            <a:chOff x="309822" y="1416620"/>
            <a:chExt cx="11604619" cy="5131009"/>
          </a:xfrm>
        </p:grpSpPr>
        <p:sp>
          <p:nvSpPr>
            <p:cNvPr id="223" name="Rectangle 222">
              <a:extLst>
                <a:ext uri="{FF2B5EF4-FFF2-40B4-BE49-F238E27FC236}">
                  <a16:creationId xmlns:a16="http://schemas.microsoft.com/office/drawing/2014/main" id="{613FD052-952B-4E72-A90E-94F4194D39BE}"/>
                </a:ext>
              </a:extLst>
            </p:cNvPr>
            <p:cNvSpPr/>
            <p:nvPr/>
          </p:nvSpPr>
          <p:spPr bwMode="auto">
            <a:xfrm>
              <a:off x="309822" y="1416620"/>
              <a:ext cx="11604619" cy="513100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2" name="Rectangle 21">
              <a:extLst>
                <a:ext uri="{FF2B5EF4-FFF2-40B4-BE49-F238E27FC236}">
                  <a16:creationId xmlns:a16="http://schemas.microsoft.com/office/drawing/2014/main" id="{EB729D32-9B8A-4782-AB9B-C7DE3F10AEA0}"/>
                </a:ext>
              </a:extLst>
            </p:cNvPr>
            <p:cNvSpPr/>
            <p:nvPr/>
          </p:nvSpPr>
          <p:spPr bwMode="auto">
            <a:xfrm>
              <a:off x="2786063" y="2225389"/>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ECA8298F-DBCC-44F4-9840-788448110B7C}"/>
                </a:ext>
              </a:extLst>
            </p:cNvPr>
            <p:cNvSpPr/>
            <p:nvPr/>
          </p:nvSpPr>
          <p:spPr bwMode="auto">
            <a:xfrm>
              <a:off x="672401" y="2225389"/>
              <a:ext cx="2026350"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07806A07-9518-43F0-A7A7-F4A6C89DD99D}"/>
                </a:ext>
              </a:extLst>
            </p:cNvPr>
            <p:cNvSpPr/>
            <p:nvPr/>
          </p:nvSpPr>
          <p:spPr bwMode="auto">
            <a:xfrm>
              <a:off x="588263" y="2135968"/>
              <a:ext cx="3043937" cy="2018548"/>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7" name="monitor" title="Icon of a monitor">
              <a:extLst>
                <a:ext uri="{FF2B5EF4-FFF2-40B4-BE49-F238E27FC236}">
                  <a16:creationId xmlns:a16="http://schemas.microsoft.com/office/drawing/2014/main" id="{4DC5A2BB-EAE7-4B3A-834D-3ECCBA181E15}"/>
                </a:ext>
              </a:extLst>
            </p:cNvPr>
            <p:cNvSpPr>
              <a:spLocks noChangeAspect="1" noEditPoints="1"/>
            </p:cNvSpPr>
            <p:nvPr/>
          </p:nvSpPr>
          <p:spPr bwMode="auto">
            <a:xfrm>
              <a:off x="2129455" y="2379951"/>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8" name="server" title="Icon of a server tower">
              <a:extLst>
                <a:ext uri="{FF2B5EF4-FFF2-40B4-BE49-F238E27FC236}">
                  <a16:creationId xmlns:a16="http://schemas.microsoft.com/office/drawing/2014/main" id="{CC146F1B-F41A-4E4C-8E35-A61424ADA9FB}"/>
                </a:ext>
              </a:extLst>
            </p:cNvPr>
            <p:cNvSpPr>
              <a:spLocks noChangeAspect="1" noEditPoints="1"/>
            </p:cNvSpPr>
            <p:nvPr/>
          </p:nvSpPr>
          <p:spPr bwMode="auto">
            <a:xfrm>
              <a:off x="910744" y="3090747"/>
              <a:ext cx="183877" cy="3492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nvGrpSpPr>
            <p:cNvPr id="9" name="Group 4">
              <a:extLst>
                <a:ext uri="{FF2B5EF4-FFF2-40B4-BE49-F238E27FC236}">
                  <a16:creationId xmlns:a16="http://schemas.microsoft.com/office/drawing/2014/main" id="{EDF8B6D0-E905-4C38-B318-089B31F6E0CD}"/>
                </a:ext>
              </a:extLst>
            </p:cNvPr>
            <p:cNvGrpSpPr>
              <a:grpSpLocks noChangeAspect="1"/>
            </p:cNvGrpSpPr>
            <p:nvPr/>
          </p:nvGrpSpPr>
          <p:grpSpPr bwMode="auto">
            <a:xfrm>
              <a:off x="827264" y="2326413"/>
              <a:ext cx="350837" cy="366713"/>
              <a:chOff x="177" y="1204"/>
              <a:chExt cx="221" cy="231"/>
            </a:xfrm>
          </p:grpSpPr>
          <p:sp>
            <p:nvSpPr>
              <p:cNvPr id="11" name="Freeform 5">
                <a:extLst>
                  <a:ext uri="{FF2B5EF4-FFF2-40B4-BE49-F238E27FC236}">
                    <a16:creationId xmlns:a16="http://schemas.microsoft.com/office/drawing/2014/main" id="{F8E538F9-4F1D-4B07-8E31-EB0E4096D9AF}"/>
                  </a:ext>
                </a:extLst>
              </p:cNvPr>
              <p:cNvSpPr>
                <a:spLocks noEditPoints="1"/>
              </p:cNvSpPr>
              <p:nvPr/>
            </p:nvSpPr>
            <p:spPr bwMode="auto">
              <a:xfrm>
                <a:off x="177" y="1204"/>
                <a:ext cx="116" cy="220"/>
              </a:xfrm>
              <a:custGeom>
                <a:avLst/>
                <a:gdLst>
                  <a:gd name="T0" fmla="*/ 63 w 116"/>
                  <a:gd name="T1" fmla="*/ 220 h 220"/>
                  <a:gd name="T2" fmla="*/ 0 w 116"/>
                  <a:gd name="T3" fmla="*/ 220 h 220"/>
                  <a:gd name="T4" fmla="*/ 0 w 116"/>
                  <a:gd name="T5" fmla="*/ 0 h 220"/>
                  <a:gd name="T6" fmla="*/ 116 w 116"/>
                  <a:gd name="T7" fmla="*/ 0 h 220"/>
                  <a:gd name="T8" fmla="*/ 116 w 116"/>
                  <a:gd name="T9" fmla="*/ 104 h 220"/>
                  <a:gd name="T10" fmla="*/ 116 w 116"/>
                  <a:gd name="T11" fmla="*/ 104 h 220"/>
                  <a:gd name="T12" fmla="*/ 116 w 116"/>
                  <a:gd name="T13" fmla="*/ 117 h 220"/>
                  <a:gd name="T14" fmla="*/ 24 w 116"/>
                  <a:gd name="T15" fmla="*/ 36 h 220"/>
                  <a:gd name="T16" fmla="*/ 92 w 116"/>
                  <a:gd name="T17" fmla="*/ 36 h 220"/>
                  <a:gd name="T18" fmla="*/ 24 w 116"/>
                  <a:gd name="T19" fmla="*/ 151 h 220"/>
                  <a:gd name="T20" fmla="*/ 63 w 116"/>
                  <a:gd name="T21" fmla="*/ 151 h 220"/>
                  <a:gd name="T22" fmla="*/ 24 w 116"/>
                  <a:gd name="T23" fmla="*/ 182 h 220"/>
                  <a:gd name="T24" fmla="*/ 63 w 116"/>
                  <a:gd name="T25" fmla="*/ 18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220">
                    <a:moveTo>
                      <a:pt x="63" y="220"/>
                    </a:moveTo>
                    <a:lnTo>
                      <a:pt x="0" y="220"/>
                    </a:lnTo>
                    <a:lnTo>
                      <a:pt x="0" y="0"/>
                    </a:lnTo>
                    <a:lnTo>
                      <a:pt x="116" y="0"/>
                    </a:lnTo>
                    <a:lnTo>
                      <a:pt x="116" y="104"/>
                    </a:lnTo>
                    <a:moveTo>
                      <a:pt x="116" y="104"/>
                    </a:moveTo>
                    <a:lnTo>
                      <a:pt x="116" y="117"/>
                    </a:lnTo>
                    <a:moveTo>
                      <a:pt x="24" y="36"/>
                    </a:moveTo>
                    <a:lnTo>
                      <a:pt x="92" y="36"/>
                    </a:lnTo>
                    <a:moveTo>
                      <a:pt x="24" y="151"/>
                    </a:moveTo>
                    <a:lnTo>
                      <a:pt x="63" y="151"/>
                    </a:lnTo>
                    <a:moveTo>
                      <a:pt x="24" y="182"/>
                    </a:moveTo>
                    <a:lnTo>
                      <a:pt x="63" y="182"/>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2" name="Freeform 6">
                <a:extLst>
                  <a:ext uri="{FF2B5EF4-FFF2-40B4-BE49-F238E27FC236}">
                    <a16:creationId xmlns:a16="http://schemas.microsoft.com/office/drawing/2014/main" id="{93F4D5A6-35F2-4821-8CC4-403D618A1EFF}"/>
                  </a:ext>
                </a:extLst>
              </p:cNvPr>
              <p:cNvSpPr>
                <a:spLocks/>
              </p:cNvSpPr>
              <p:nvPr/>
            </p:nvSpPr>
            <p:spPr bwMode="auto">
              <a:xfrm>
                <a:off x="240" y="1315"/>
                <a:ext cx="158" cy="120"/>
              </a:xfrm>
              <a:custGeom>
                <a:avLst/>
                <a:gdLst>
                  <a:gd name="T0" fmla="*/ 42 w 84"/>
                  <a:gd name="T1" fmla="*/ 6 h 64"/>
                  <a:gd name="T2" fmla="*/ 42 w 84"/>
                  <a:gd name="T3" fmla="*/ 6 h 64"/>
                  <a:gd name="T4" fmla="*/ 84 w 84"/>
                  <a:gd name="T5" fmla="*/ 0 h 64"/>
                  <a:gd name="T6" fmla="*/ 84 w 84"/>
                  <a:gd name="T7" fmla="*/ 58 h 64"/>
                  <a:gd name="T8" fmla="*/ 42 w 84"/>
                  <a:gd name="T9" fmla="*/ 64 h 64"/>
                  <a:gd name="T10" fmla="*/ 0 w 84"/>
                  <a:gd name="T11" fmla="*/ 58 h 64"/>
                  <a:gd name="T12" fmla="*/ 0 w 84"/>
                  <a:gd name="T13" fmla="*/ 0 h 64"/>
                  <a:gd name="T14" fmla="*/ 42 w 84"/>
                  <a:gd name="T15" fmla="*/ 6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4">
                    <a:moveTo>
                      <a:pt x="42" y="6"/>
                    </a:moveTo>
                    <a:cubicBezTo>
                      <a:pt x="42" y="6"/>
                      <a:pt x="42" y="6"/>
                      <a:pt x="42" y="6"/>
                    </a:cubicBezTo>
                    <a:cubicBezTo>
                      <a:pt x="56" y="1"/>
                      <a:pt x="70" y="1"/>
                      <a:pt x="84" y="0"/>
                    </a:cubicBezTo>
                    <a:cubicBezTo>
                      <a:pt x="84" y="58"/>
                      <a:pt x="84" y="58"/>
                      <a:pt x="84" y="58"/>
                    </a:cubicBezTo>
                    <a:cubicBezTo>
                      <a:pt x="70" y="58"/>
                      <a:pt x="56" y="58"/>
                      <a:pt x="42" y="64"/>
                    </a:cubicBezTo>
                    <a:cubicBezTo>
                      <a:pt x="27" y="58"/>
                      <a:pt x="13" y="58"/>
                      <a:pt x="0" y="58"/>
                    </a:cubicBezTo>
                    <a:cubicBezTo>
                      <a:pt x="0" y="0"/>
                      <a:pt x="0" y="0"/>
                      <a:pt x="0" y="0"/>
                    </a:cubicBezTo>
                    <a:cubicBezTo>
                      <a:pt x="13" y="1"/>
                      <a:pt x="27" y="1"/>
                      <a:pt x="42" y="6"/>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3" name="Line 7">
                <a:extLst>
                  <a:ext uri="{FF2B5EF4-FFF2-40B4-BE49-F238E27FC236}">
                    <a16:creationId xmlns:a16="http://schemas.microsoft.com/office/drawing/2014/main" id="{6A1AA363-EF1F-4CB1-981A-81EA840EE7B3}"/>
                  </a:ext>
                </a:extLst>
              </p:cNvPr>
              <p:cNvSpPr>
                <a:spLocks noChangeShapeType="1"/>
              </p:cNvSpPr>
              <p:nvPr/>
            </p:nvSpPr>
            <p:spPr bwMode="auto">
              <a:xfrm>
                <a:off x="319" y="1326"/>
                <a:ext cx="0" cy="109"/>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4" name="Group 10">
              <a:extLst>
                <a:ext uri="{FF2B5EF4-FFF2-40B4-BE49-F238E27FC236}">
                  <a16:creationId xmlns:a16="http://schemas.microsoft.com/office/drawing/2014/main" id="{7E9A0E1B-C7CE-42D9-AAB7-311704A3A035}"/>
                </a:ext>
              </a:extLst>
            </p:cNvPr>
            <p:cNvGrpSpPr>
              <a:grpSpLocks noChangeAspect="1"/>
            </p:cNvGrpSpPr>
            <p:nvPr/>
          </p:nvGrpSpPr>
          <p:grpSpPr bwMode="auto">
            <a:xfrm>
              <a:off x="1517253" y="2326413"/>
              <a:ext cx="273050" cy="366713"/>
              <a:chOff x="502" y="1204"/>
              <a:chExt cx="172" cy="231"/>
            </a:xfrm>
          </p:grpSpPr>
          <p:sp>
            <p:nvSpPr>
              <p:cNvPr id="16" name="Freeform 11">
                <a:extLst>
                  <a:ext uri="{FF2B5EF4-FFF2-40B4-BE49-F238E27FC236}">
                    <a16:creationId xmlns:a16="http://schemas.microsoft.com/office/drawing/2014/main" id="{ACCF6110-1A7E-4FCF-B73C-DDDA8F86036C}"/>
                  </a:ext>
                </a:extLst>
              </p:cNvPr>
              <p:cNvSpPr>
                <a:spLocks noEditPoints="1"/>
              </p:cNvSpPr>
              <p:nvPr/>
            </p:nvSpPr>
            <p:spPr bwMode="auto">
              <a:xfrm>
                <a:off x="502" y="1204"/>
                <a:ext cx="117" cy="220"/>
              </a:xfrm>
              <a:custGeom>
                <a:avLst/>
                <a:gdLst>
                  <a:gd name="T0" fmla="*/ 83 w 117"/>
                  <a:gd name="T1" fmla="*/ 220 h 220"/>
                  <a:gd name="T2" fmla="*/ 0 w 117"/>
                  <a:gd name="T3" fmla="*/ 220 h 220"/>
                  <a:gd name="T4" fmla="*/ 0 w 117"/>
                  <a:gd name="T5" fmla="*/ 0 h 220"/>
                  <a:gd name="T6" fmla="*/ 117 w 117"/>
                  <a:gd name="T7" fmla="*/ 0 h 220"/>
                  <a:gd name="T8" fmla="*/ 117 w 117"/>
                  <a:gd name="T9" fmla="*/ 102 h 220"/>
                  <a:gd name="T10" fmla="*/ 117 w 117"/>
                  <a:gd name="T11" fmla="*/ 102 h 220"/>
                  <a:gd name="T12" fmla="*/ 117 w 117"/>
                  <a:gd name="T13" fmla="*/ 122 h 220"/>
                  <a:gd name="T14" fmla="*/ 24 w 117"/>
                  <a:gd name="T15" fmla="*/ 34 h 220"/>
                  <a:gd name="T16" fmla="*/ 91 w 117"/>
                  <a:gd name="T17" fmla="*/ 34 h 220"/>
                  <a:gd name="T18" fmla="*/ 24 w 117"/>
                  <a:gd name="T19" fmla="*/ 151 h 220"/>
                  <a:gd name="T20" fmla="*/ 70 w 117"/>
                  <a:gd name="T21" fmla="*/ 151 h 220"/>
                  <a:gd name="T22" fmla="*/ 24 w 117"/>
                  <a:gd name="T23" fmla="*/ 182 h 220"/>
                  <a:gd name="T24" fmla="*/ 62 w 117"/>
                  <a:gd name="T25" fmla="*/ 18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20">
                    <a:moveTo>
                      <a:pt x="83" y="220"/>
                    </a:moveTo>
                    <a:lnTo>
                      <a:pt x="0" y="220"/>
                    </a:lnTo>
                    <a:lnTo>
                      <a:pt x="0" y="0"/>
                    </a:lnTo>
                    <a:lnTo>
                      <a:pt x="117" y="0"/>
                    </a:lnTo>
                    <a:lnTo>
                      <a:pt x="117" y="102"/>
                    </a:lnTo>
                    <a:moveTo>
                      <a:pt x="117" y="102"/>
                    </a:moveTo>
                    <a:lnTo>
                      <a:pt x="117" y="122"/>
                    </a:lnTo>
                    <a:moveTo>
                      <a:pt x="24" y="34"/>
                    </a:moveTo>
                    <a:lnTo>
                      <a:pt x="91" y="34"/>
                    </a:lnTo>
                    <a:moveTo>
                      <a:pt x="24" y="151"/>
                    </a:moveTo>
                    <a:lnTo>
                      <a:pt x="70" y="151"/>
                    </a:lnTo>
                    <a:moveTo>
                      <a:pt x="24" y="182"/>
                    </a:moveTo>
                    <a:lnTo>
                      <a:pt x="62" y="182"/>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8" name="Oval 12">
                <a:extLst>
                  <a:ext uri="{FF2B5EF4-FFF2-40B4-BE49-F238E27FC236}">
                    <a16:creationId xmlns:a16="http://schemas.microsoft.com/office/drawing/2014/main" id="{E5BFAA6E-1481-40B5-B1EC-8BF7F218BCE4}"/>
                  </a:ext>
                </a:extLst>
              </p:cNvPr>
              <p:cNvSpPr>
                <a:spLocks noChangeArrowheads="1"/>
              </p:cNvSpPr>
              <p:nvPr/>
            </p:nvSpPr>
            <p:spPr bwMode="auto">
              <a:xfrm>
                <a:off x="564" y="1326"/>
                <a:ext cx="110" cy="109"/>
              </a:xfrm>
              <a:prstGeom prst="ellips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9" name="Oval 13">
                <a:extLst>
                  <a:ext uri="{FF2B5EF4-FFF2-40B4-BE49-F238E27FC236}">
                    <a16:creationId xmlns:a16="http://schemas.microsoft.com/office/drawing/2014/main" id="{5C736A2B-F560-487D-BF15-EEF5A9E8E1A5}"/>
                  </a:ext>
                </a:extLst>
              </p:cNvPr>
              <p:cNvSpPr>
                <a:spLocks noChangeArrowheads="1"/>
              </p:cNvSpPr>
              <p:nvPr/>
            </p:nvSpPr>
            <p:spPr bwMode="auto">
              <a:xfrm>
                <a:off x="598" y="1326"/>
                <a:ext cx="40" cy="109"/>
              </a:xfrm>
              <a:prstGeom prst="ellips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20" name="Line 14">
                <a:extLst>
                  <a:ext uri="{FF2B5EF4-FFF2-40B4-BE49-F238E27FC236}">
                    <a16:creationId xmlns:a16="http://schemas.microsoft.com/office/drawing/2014/main" id="{3CF0E223-F8AC-407F-86B8-9331B5CB0338}"/>
                  </a:ext>
                </a:extLst>
              </p:cNvPr>
              <p:cNvSpPr>
                <a:spLocks noChangeShapeType="1"/>
              </p:cNvSpPr>
              <p:nvPr/>
            </p:nvSpPr>
            <p:spPr bwMode="auto">
              <a:xfrm>
                <a:off x="568" y="1364"/>
                <a:ext cx="102" cy="0"/>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21" name="Line 15">
                <a:extLst>
                  <a:ext uri="{FF2B5EF4-FFF2-40B4-BE49-F238E27FC236}">
                    <a16:creationId xmlns:a16="http://schemas.microsoft.com/office/drawing/2014/main" id="{3C89386F-F0D7-440B-8A57-C9E6A30B9915}"/>
                  </a:ext>
                </a:extLst>
              </p:cNvPr>
              <p:cNvSpPr>
                <a:spLocks noChangeShapeType="1"/>
              </p:cNvSpPr>
              <p:nvPr/>
            </p:nvSpPr>
            <p:spPr bwMode="auto">
              <a:xfrm>
                <a:off x="568" y="1400"/>
                <a:ext cx="102" cy="0"/>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sp>
          <p:nvSpPr>
            <p:cNvPr id="30" name="Rectangle 29">
              <a:extLst>
                <a:ext uri="{FF2B5EF4-FFF2-40B4-BE49-F238E27FC236}">
                  <a16:creationId xmlns:a16="http://schemas.microsoft.com/office/drawing/2014/main" id="{6567DD41-DFC6-4D64-9AC7-28679EFCC5B3}"/>
                </a:ext>
              </a:extLst>
            </p:cNvPr>
            <p:cNvSpPr/>
            <p:nvPr/>
          </p:nvSpPr>
          <p:spPr bwMode="auto">
            <a:xfrm>
              <a:off x="2955792" y="402055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24" name="Group 8">
              <a:extLst>
                <a:ext uri="{FF2B5EF4-FFF2-40B4-BE49-F238E27FC236}">
                  <a16:creationId xmlns:a16="http://schemas.microsoft.com/office/drawing/2014/main" id="{AC823593-CDB5-49A9-AD2A-EA4BD1E0B643}"/>
                </a:ext>
              </a:extLst>
            </p:cNvPr>
            <p:cNvGrpSpPr>
              <a:grpSpLocks noChangeAspect="1"/>
            </p:cNvGrpSpPr>
            <p:nvPr/>
          </p:nvGrpSpPr>
          <p:grpSpPr bwMode="auto">
            <a:xfrm>
              <a:off x="3094639" y="4058805"/>
              <a:ext cx="329347" cy="192064"/>
              <a:chOff x="4390" y="3866"/>
              <a:chExt cx="511" cy="298"/>
            </a:xfrm>
          </p:grpSpPr>
          <p:sp>
            <p:nvSpPr>
              <p:cNvPr id="25" name="Freeform 9">
                <a:extLst>
                  <a:ext uri="{FF2B5EF4-FFF2-40B4-BE49-F238E27FC236}">
                    <a16:creationId xmlns:a16="http://schemas.microsoft.com/office/drawing/2014/main" id="{544CDFA5-D736-468B-93A4-0A8E1BA65C00}"/>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 name="Freeform 10">
                <a:extLst>
                  <a:ext uri="{FF2B5EF4-FFF2-40B4-BE49-F238E27FC236}">
                    <a16:creationId xmlns:a16="http://schemas.microsoft.com/office/drawing/2014/main" id="{23B24243-95A6-4921-951C-AC660A62668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7" name="Oval 11">
                <a:extLst>
                  <a:ext uri="{FF2B5EF4-FFF2-40B4-BE49-F238E27FC236}">
                    <a16:creationId xmlns:a16="http://schemas.microsoft.com/office/drawing/2014/main" id="{18529D7D-40D7-47FF-955D-CC78D2DD709B}"/>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 name="Oval 12">
                <a:extLst>
                  <a:ext uri="{FF2B5EF4-FFF2-40B4-BE49-F238E27FC236}">
                    <a16:creationId xmlns:a16="http://schemas.microsoft.com/office/drawing/2014/main" id="{58D48078-353B-480D-8BC3-3D5CE4F58314}"/>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 name="Oval 13">
                <a:extLst>
                  <a:ext uri="{FF2B5EF4-FFF2-40B4-BE49-F238E27FC236}">
                    <a16:creationId xmlns:a16="http://schemas.microsoft.com/office/drawing/2014/main" id="{72EB5D6A-0E3C-44B8-95A3-F84987BFCD7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1" name="monitor" title="Icon of a monitor">
              <a:extLst>
                <a:ext uri="{FF2B5EF4-FFF2-40B4-BE49-F238E27FC236}">
                  <a16:creationId xmlns:a16="http://schemas.microsoft.com/office/drawing/2014/main" id="{5977ECF6-FAB2-49AD-807A-88276B40EE29}"/>
                </a:ext>
              </a:extLst>
            </p:cNvPr>
            <p:cNvSpPr>
              <a:spLocks noChangeAspect="1" noEditPoints="1"/>
            </p:cNvSpPr>
            <p:nvPr/>
          </p:nvSpPr>
          <p:spPr bwMode="auto">
            <a:xfrm>
              <a:off x="1417710" y="3126822"/>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2" name="monitor" title="Icon of a monitor">
              <a:extLst>
                <a:ext uri="{FF2B5EF4-FFF2-40B4-BE49-F238E27FC236}">
                  <a16:creationId xmlns:a16="http://schemas.microsoft.com/office/drawing/2014/main" id="{E3F125C9-9587-4E6B-BA15-BAC47D5FC91B}"/>
                </a:ext>
              </a:extLst>
            </p:cNvPr>
            <p:cNvSpPr>
              <a:spLocks noChangeAspect="1" noEditPoints="1"/>
            </p:cNvSpPr>
            <p:nvPr/>
          </p:nvSpPr>
          <p:spPr bwMode="auto">
            <a:xfrm>
              <a:off x="2129454" y="3126821"/>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nvGrpSpPr>
            <p:cNvPr id="34" name="Graphic 32">
              <a:extLst>
                <a:ext uri="{FF2B5EF4-FFF2-40B4-BE49-F238E27FC236}">
                  <a16:creationId xmlns:a16="http://schemas.microsoft.com/office/drawing/2014/main" id="{0632588E-10D8-4A14-94C6-89EF1B8A2BE5}"/>
                </a:ext>
              </a:extLst>
            </p:cNvPr>
            <p:cNvGrpSpPr/>
            <p:nvPr/>
          </p:nvGrpSpPr>
          <p:grpSpPr>
            <a:xfrm>
              <a:off x="2988469" y="2911188"/>
              <a:ext cx="342900" cy="219075"/>
              <a:chOff x="2986466" y="2617132"/>
              <a:chExt cx="342900" cy="219075"/>
            </a:xfrm>
          </p:grpSpPr>
          <p:sp>
            <p:nvSpPr>
              <p:cNvPr id="35" name="Freeform: Shape 34">
                <a:extLst>
                  <a:ext uri="{FF2B5EF4-FFF2-40B4-BE49-F238E27FC236}">
                    <a16:creationId xmlns:a16="http://schemas.microsoft.com/office/drawing/2014/main" id="{75AF3A18-03D8-4924-8A62-E24D0E91605B}"/>
                  </a:ext>
                </a:extLst>
              </p:cNvPr>
              <p:cNvSpPr/>
              <p:nvPr/>
            </p:nvSpPr>
            <p:spPr>
              <a:xfrm>
                <a:off x="2983098" y="2613764"/>
                <a:ext cx="342900" cy="171450"/>
              </a:xfrm>
              <a:custGeom>
                <a:avLst/>
                <a:gdLst>
                  <a:gd name="connsiteX0" fmla="*/ 10988 w 342900"/>
                  <a:gd name="connsiteY0" fmla="*/ 162435 h 171450"/>
                  <a:gd name="connsiteX1" fmla="*/ 339600 w 342900"/>
                  <a:gd name="connsiteY1" fmla="*/ 162435 h 171450"/>
                  <a:gd name="connsiteX2" fmla="*/ 339600 w 342900"/>
                  <a:gd name="connsiteY2" fmla="*/ 111953 h 171450"/>
                  <a:gd name="connsiteX3" fmla="*/ 339600 w 342900"/>
                  <a:gd name="connsiteY3" fmla="*/ 10988 h 171450"/>
                  <a:gd name="connsiteX4" fmla="*/ 10988 w 342900"/>
                  <a:gd name="connsiteY4" fmla="*/ 10988 h 171450"/>
                  <a:gd name="connsiteX5" fmla="*/ 10988 w 342900"/>
                  <a:gd name="connsiteY5" fmla="*/ 11195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171450">
                    <a:moveTo>
                      <a:pt x="10988" y="162435"/>
                    </a:moveTo>
                    <a:lnTo>
                      <a:pt x="339600" y="162435"/>
                    </a:lnTo>
                    <a:lnTo>
                      <a:pt x="339600" y="111953"/>
                    </a:lnTo>
                    <a:lnTo>
                      <a:pt x="339600" y="10988"/>
                    </a:lnTo>
                    <a:lnTo>
                      <a:pt x="10988" y="10988"/>
                    </a:lnTo>
                    <a:lnTo>
                      <a:pt x="10988" y="111953"/>
                    </a:ln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3BDFC180-18F5-495B-AD7C-3EB3BE4A9F29}"/>
                  </a:ext>
                </a:extLst>
              </p:cNvPr>
              <p:cNvSpPr/>
              <p:nvPr/>
            </p:nvSpPr>
            <p:spPr>
              <a:xfrm>
                <a:off x="2983098" y="2714729"/>
                <a:ext cx="342900" cy="19050"/>
              </a:xfrm>
              <a:custGeom>
                <a:avLst/>
                <a:gdLst>
                  <a:gd name="connsiteX0" fmla="*/ 10988 w 342900"/>
                  <a:gd name="connsiteY0" fmla="*/ 10988 h 19050"/>
                  <a:gd name="connsiteX1" fmla="*/ 339600 w 342900"/>
                  <a:gd name="connsiteY1" fmla="*/ 10988 h 19050"/>
                </a:gdLst>
                <a:ahLst/>
                <a:cxnLst>
                  <a:cxn ang="0">
                    <a:pos x="connsiteX0" y="connsiteY0"/>
                  </a:cxn>
                  <a:cxn ang="0">
                    <a:pos x="connsiteX1" y="connsiteY1"/>
                  </a:cxn>
                </a:cxnLst>
                <a:rect l="l" t="t" r="r" b="b"/>
                <a:pathLst>
                  <a:path w="342900" h="19050">
                    <a:moveTo>
                      <a:pt x="10988" y="10988"/>
                    </a:moveTo>
                    <a:lnTo>
                      <a:pt x="339600"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B33AC53A-DF94-4DED-808E-8F0512EBC8FF}"/>
                  </a:ext>
                </a:extLst>
              </p:cNvPr>
              <p:cNvSpPr/>
              <p:nvPr/>
            </p:nvSpPr>
            <p:spPr>
              <a:xfrm>
                <a:off x="2983098" y="2664247"/>
                <a:ext cx="342900" cy="19050"/>
              </a:xfrm>
              <a:custGeom>
                <a:avLst/>
                <a:gdLst>
                  <a:gd name="connsiteX0" fmla="*/ 339600 w 342900"/>
                  <a:gd name="connsiteY0" fmla="*/ 10988 h 19050"/>
                  <a:gd name="connsiteX1" fmla="*/ 10988 w 342900"/>
                  <a:gd name="connsiteY1" fmla="*/ 10988 h 19050"/>
                </a:gdLst>
                <a:ahLst/>
                <a:cxnLst>
                  <a:cxn ang="0">
                    <a:pos x="connsiteX0" y="connsiteY0"/>
                  </a:cxn>
                  <a:cxn ang="0">
                    <a:pos x="connsiteX1" y="connsiteY1"/>
                  </a:cxn>
                </a:cxnLst>
                <a:rect l="l" t="t" r="r" b="b"/>
                <a:pathLst>
                  <a:path w="342900" h="19050">
                    <a:moveTo>
                      <a:pt x="339600" y="10988"/>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8" name="Freeform: Shape 37">
                <a:extLst>
                  <a:ext uri="{FF2B5EF4-FFF2-40B4-BE49-F238E27FC236}">
                    <a16:creationId xmlns:a16="http://schemas.microsoft.com/office/drawing/2014/main" id="{1E15E273-2EA5-415F-A3BB-1A9B32BAA936}"/>
                  </a:ext>
                </a:extLst>
              </p:cNvPr>
              <p:cNvSpPr/>
              <p:nvPr/>
            </p:nvSpPr>
            <p:spPr>
              <a:xfrm>
                <a:off x="2983098" y="2764259"/>
                <a:ext cx="342900" cy="66675"/>
              </a:xfrm>
              <a:custGeom>
                <a:avLst/>
                <a:gdLst>
                  <a:gd name="connsiteX0" fmla="*/ 10988 w 342900"/>
                  <a:gd name="connsiteY0" fmla="*/ 10988 h 66675"/>
                  <a:gd name="connsiteX1" fmla="*/ 10988 w 342900"/>
                  <a:gd name="connsiteY1" fmla="*/ 62423 h 66675"/>
                  <a:gd name="connsiteX2" fmla="*/ 339600 w 342900"/>
                  <a:gd name="connsiteY2" fmla="*/ 62423 h 66675"/>
                  <a:gd name="connsiteX3" fmla="*/ 339600 w 342900"/>
                  <a:gd name="connsiteY3" fmla="*/ 10988 h 66675"/>
                </a:gdLst>
                <a:ahLst/>
                <a:cxnLst>
                  <a:cxn ang="0">
                    <a:pos x="connsiteX0" y="connsiteY0"/>
                  </a:cxn>
                  <a:cxn ang="0">
                    <a:pos x="connsiteX1" y="connsiteY1"/>
                  </a:cxn>
                  <a:cxn ang="0">
                    <a:pos x="connsiteX2" y="connsiteY2"/>
                  </a:cxn>
                  <a:cxn ang="0">
                    <a:pos x="connsiteX3" y="connsiteY3"/>
                  </a:cxn>
                </a:cxnLst>
                <a:rect l="l" t="t" r="r" b="b"/>
                <a:pathLst>
                  <a:path w="342900" h="66675">
                    <a:moveTo>
                      <a:pt x="10988" y="10988"/>
                    </a:moveTo>
                    <a:lnTo>
                      <a:pt x="10988" y="62423"/>
                    </a:lnTo>
                    <a:lnTo>
                      <a:pt x="339600" y="62423"/>
                    </a:lnTo>
                    <a:lnTo>
                      <a:pt x="339600"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B9045F33-F8AC-4EB9-998F-D84A00B70EAF}"/>
                  </a:ext>
                </a:extLst>
              </p:cNvPr>
              <p:cNvSpPr/>
              <p:nvPr/>
            </p:nvSpPr>
            <p:spPr>
              <a:xfrm>
                <a:off x="3202173" y="2613764"/>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0" name="Freeform: Shape 39">
                <a:extLst>
                  <a:ext uri="{FF2B5EF4-FFF2-40B4-BE49-F238E27FC236}">
                    <a16:creationId xmlns:a16="http://schemas.microsoft.com/office/drawing/2014/main" id="{A82015D0-1920-4801-9A95-AF862F6590B3}"/>
                  </a:ext>
                </a:extLst>
              </p:cNvPr>
              <p:cNvSpPr/>
              <p:nvPr/>
            </p:nvSpPr>
            <p:spPr>
              <a:xfrm>
                <a:off x="3092636" y="2613764"/>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A96A6F39-AACD-43B8-A5BF-ED5A72B39EA1}"/>
                  </a:ext>
                </a:extLst>
              </p:cNvPr>
              <p:cNvSpPr/>
              <p:nvPr/>
            </p:nvSpPr>
            <p:spPr>
              <a:xfrm>
                <a:off x="3202173" y="2714729"/>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51692141-58A5-408E-9AEA-4F6D71A5E35D}"/>
                  </a:ext>
                </a:extLst>
              </p:cNvPr>
              <p:cNvSpPr/>
              <p:nvPr/>
            </p:nvSpPr>
            <p:spPr>
              <a:xfrm>
                <a:off x="3092636" y="2714729"/>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E36A9255-A0E5-4A12-A788-6DACA2EEE04A}"/>
                  </a:ext>
                </a:extLst>
              </p:cNvPr>
              <p:cNvSpPr/>
              <p:nvPr/>
            </p:nvSpPr>
            <p:spPr>
              <a:xfrm>
                <a:off x="3146928"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A7549FB9-9CEF-48C7-A303-F450FB737480}"/>
                  </a:ext>
                </a:extLst>
              </p:cNvPr>
              <p:cNvSpPr/>
              <p:nvPr/>
            </p:nvSpPr>
            <p:spPr>
              <a:xfrm>
                <a:off x="3037391" y="2664247"/>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7CC8AE3D-9FF3-4480-B5F6-A98D16497996}"/>
                  </a:ext>
                </a:extLst>
              </p:cNvPr>
              <p:cNvSpPr/>
              <p:nvPr/>
            </p:nvSpPr>
            <p:spPr>
              <a:xfrm>
                <a:off x="3146928"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27818579-FD13-45A8-91D5-57EF9DD63070}"/>
                  </a:ext>
                </a:extLst>
              </p:cNvPr>
              <p:cNvSpPr/>
              <p:nvPr/>
            </p:nvSpPr>
            <p:spPr>
              <a:xfrm>
                <a:off x="3037391" y="2764259"/>
                <a:ext cx="19050" cy="66675"/>
              </a:xfrm>
              <a:custGeom>
                <a:avLst/>
                <a:gdLst>
                  <a:gd name="connsiteX0" fmla="*/ 10988 w 19050"/>
                  <a:gd name="connsiteY0" fmla="*/ 62423 h 66675"/>
                  <a:gd name="connsiteX1" fmla="*/ 10988 w 19050"/>
                  <a:gd name="connsiteY1" fmla="*/ 10988 h 66675"/>
                </a:gdLst>
                <a:ahLst/>
                <a:cxnLst>
                  <a:cxn ang="0">
                    <a:pos x="connsiteX0" y="connsiteY0"/>
                  </a:cxn>
                  <a:cxn ang="0">
                    <a:pos x="connsiteX1" y="connsiteY1"/>
                  </a:cxn>
                </a:cxnLst>
                <a:rect l="l" t="t" r="r" b="b"/>
                <a:pathLst>
                  <a:path w="19050" h="66675">
                    <a:moveTo>
                      <a:pt x="10988" y="62423"/>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5FA896D-93BF-4DD3-9FCE-1C7C18EAD4CD}"/>
                  </a:ext>
                </a:extLst>
              </p:cNvPr>
              <p:cNvSpPr/>
              <p:nvPr/>
            </p:nvSpPr>
            <p:spPr>
              <a:xfrm>
                <a:off x="3259323"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DBDCAC7A-4FBA-407C-A855-9CA3445AE2B4}"/>
                  </a:ext>
                </a:extLst>
              </p:cNvPr>
              <p:cNvSpPr/>
              <p:nvPr/>
            </p:nvSpPr>
            <p:spPr>
              <a:xfrm>
                <a:off x="3259323"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sp>
          <p:nvSpPr>
            <p:cNvPr id="49" name="TextBox 48">
              <a:extLst>
                <a:ext uri="{FF2B5EF4-FFF2-40B4-BE49-F238E27FC236}">
                  <a16:creationId xmlns:a16="http://schemas.microsoft.com/office/drawing/2014/main" id="{433A2988-5AFC-4AC3-B3BB-B96D0EE178A1}"/>
                </a:ext>
              </a:extLst>
            </p:cNvPr>
            <p:cNvSpPr txBox="1"/>
            <p:nvPr/>
          </p:nvSpPr>
          <p:spPr>
            <a:xfrm>
              <a:off x="852801" y="2746303"/>
              <a:ext cx="299762"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AD DS</a:t>
              </a:r>
            </a:p>
          </p:txBody>
        </p:sp>
        <p:sp>
          <p:nvSpPr>
            <p:cNvPr id="50" name="TextBox 49">
              <a:extLst>
                <a:ext uri="{FF2B5EF4-FFF2-40B4-BE49-F238E27FC236}">
                  <a16:creationId xmlns:a16="http://schemas.microsoft.com/office/drawing/2014/main" id="{215E41F7-0CF7-4263-8AAC-81B7F17A0114}"/>
                </a:ext>
              </a:extLst>
            </p:cNvPr>
            <p:cNvSpPr txBox="1"/>
            <p:nvPr/>
          </p:nvSpPr>
          <p:spPr>
            <a:xfrm>
              <a:off x="1483367" y="2746303"/>
              <a:ext cx="277320" cy="251094"/>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Web</a:t>
              </a:r>
              <a:br>
                <a:rPr lang="en-US" sz="816">
                  <a:gradFill>
                    <a:gsLst>
                      <a:gs pos="79646">
                        <a:srgbClr val="002050"/>
                      </a:gs>
                      <a:gs pos="50000">
                        <a:srgbClr val="002050"/>
                      </a:gs>
                    </a:gsLst>
                    <a:lin ang="5400000" scaled="0"/>
                  </a:gradFill>
                  <a:latin typeface="Segoe UI"/>
                </a:rPr>
              </a:br>
              <a:r>
                <a:rPr lang="en-US" sz="816">
                  <a:gradFill>
                    <a:gsLst>
                      <a:gs pos="79646">
                        <a:srgbClr val="002050"/>
                      </a:gs>
                      <a:gs pos="50000">
                        <a:srgbClr val="002050"/>
                      </a:gs>
                    </a:gsLst>
                    <a:lin ang="5400000" scaled="0"/>
                  </a:gradFill>
                  <a:latin typeface="Segoe UI"/>
                </a:rPr>
                <a:t>server</a:t>
              </a:r>
            </a:p>
          </p:txBody>
        </p:sp>
        <p:sp>
          <p:nvSpPr>
            <p:cNvPr id="51" name="TextBox 50">
              <a:extLst>
                <a:ext uri="{FF2B5EF4-FFF2-40B4-BE49-F238E27FC236}">
                  <a16:creationId xmlns:a16="http://schemas.microsoft.com/office/drawing/2014/main" id="{249A6A3F-416C-4730-B25F-7EE901FABF34}"/>
                </a:ext>
              </a:extLst>
            </p:cNvPr>
            <p:cNvSpPr txBox="1"/>
            <p:nvPr/>
          </p:nvSpPr>
          <p:spPr>
            <a:xfrm>
              <a:off x="2201524" y="2746303"/>
              <a:ext cx="264496"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Client</a:t>
              </a:r>
            </a:p>
          </p:txBody>
        </p:sp>
        <p:sp>
          <p:nvSpPr>
            <p:cNvPr id="52" name="TextBox 51">
              <a:extLst>
                <a:ext uri="{FF2B5EF4-FFF2-40B4-BE49-F238E27FC236}">
                  <a16:creationId xmlns:a16="http://schemas.microsoft.com/office/drawing/2014/main" id="{B7932246-615A-460F-860A-BDB8F91A63DD}"/>
                </a:ext>
              </a:extLst>
            </p:cNvPr>
            <p:cNvSpPr txBox="1"/>
            <p:nvPr/>
          </p:nvSpPr>
          <p:spPr>
            <a:xfrm>
              <a:off x="898884" y="3515539"/>
              <a:ext cx="208391" cy="125547"/>
            </a:xfrm>
            <a:prstGeom prst="rect">
              <a:avLst/>
            </a:prstGeom>
            <a:noFill/>
          </p:spPr>
          <p:txBody>
            <a:bodyPr wrap="none" lIns="0" tIns="0" rIns="0" bIns="0" rtlCol="0">
              <a:spAutoFit/>
            </a:bodyPr>
            <a:lstStyle/>
            <a:p>
              <a:pPr algn="ctr" defTabSz="932563">
                <a:defRPr/>
              </a:pPr>
              <a:r>
                <a:rPr lang="en-US" sz="816" dirty="0">
                  <a:gradFill>
                    <a:gsLst>
                      <a:gs pos="79646">
                        <a:srgbClr val="002050"/>
                      </a:gs>
                      <a:gs pos="50000">
                        <a:srgbClr val="002050"/>
                      </a:gs>
                    </a:gsLst>
                    <a:lin ang="5400000" scaled="0"/>
                  </a:gradFill>
                  <a:latin typeface="Segoe UI"/>
                </a:rPr>
                <a:t>DNS</a:t>
              </a:r>
            </a:p>
          </p:txBody>
        </p:sp>
        <p:sp>
          <p:nvSpPr>
            <p:cNvPr id="53" name="TextBox 52">
              <a:extLst>
                <a:ext uri="{FF2B5EF4-FFF2-40B4-BE49-F238E27FC236}">
                  <a16:creationId xmlns:a16="http://schemas.microsoft.com/office/drawing/2014/main" id="{50CD2100-9115-4E20-B49E-3059F97642FB}"/>
                </a:ext>
              </a:extLst>
            </p:cNvPr>
            <p:cNvSpPr txBox="1"/>
            <p:nvPr/>
          </p:nvSpPr>
          <p:spPr>
            <a:xfrm>
              <a:off x="1490176" y="3515539"/>
              <a:ext cx="264496"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Client</a:t>
              </a:r>
            </a:p>
          </p:txBody>
        </p:sp>
        <p:sp>
          <p:nvSpPr>
            <p:cNvPr id="54" name="TextBox 53">
              <a:extLst>
                <a:ext uri="{FF2B5EF4-FFF2-40B4-BE49-F238E27FC236}">
                  <a16:creationId xmlns:a16="http://schemas.microsoft.com/office/drawing/2014/main" id="{FC99531A-BA09-49F8-8D8D-3090797BE0E5}"/>
                </a:ext>
              </a:extLst>
            </p:cNvPr>
            <p:cNvSpPr txBox="1"/>
            <p:nvPr/>
          </p:nvSpPr>
          <p:spPr>
            <a:xfrm>
              <a:off x="2123378" y="3515539"/>
              <a:ext cx="421590" cy="251094"/>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On-prem</a:t>
              </a:r>
              <a:br>
                <a:rPr lang="en-US" sz="816">
                  <a:gradFill>
                    <a:gsLst>
                      <a:gs pos="79646">
                        <a:srgbClr val="002050"/>
                      </a:gs>
                      <a:gs pos="50000">
                        <a:srgbClr val="002050"/>
                      </a:gs>
                    </a:gsLst>
                    <a:lin ang="5400000" scaled="0"/>
                  </a:gradFill>
                  <a:latin typeface="Segoe UI"/>
                </a:rPr>
              </a:br>
              <a:r>
                <a:rPr lang="en-US" sz="816">
                  <a:gradFill>
                    <a:gsLst>
                      <a:gs pos="79646">
                        <a:srgbClr val="002050"/>
                      </a:gs>
                      <a:gs pos="50000">
                        <a:srgbClr val="002050"/>
                      </a:gs>
                    </a:gsLst>
                    <a:lin ang="5400000" scaled="0"/>
                  </a:gradFill>
                  <a:latin typeface="Segoe UI"/>
                </a:rPr>
                <a:t>system</a:t>
              </a:r>
            </a:p>
          </p:txBody>
        </p:sp>
        <p:sp>
          <p:nvSpPr>
            <p:cNvPr id="55" name="TextBox 54">
              <a:extLst>
                <a:ext uri="{FF2B5EF4-FFF2-40B4-BE49-F238E27FC236}">
                  <a16:creationId xmlns:a16="http://schemas.microsoft.com/office/drawing/2014/main" id="{83FC0597-8234-475A-AAE4-279C7B06D47E}"/>
                </a:ext>
              </a:extLst>
            </p:cNvPr>
            <p:cNvSpPr txBox="1"/>
            <p:nvPr/>
          </p:nvSpPr>
          <p:spPr>
            <a:xfrm>
              <a:off x="2985993" y="3191772"/>
              <a:ext cx="347852"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Firewall</a:t>
              </a:r>
            </a:p>
          </p:txBody>
        </p:sp>
        <p:sp>
          <p:nvSpPr>
            <p:cNvPr id="56" name="Rectangle 55">
              <a:extLst>
                <a:ext uri="{FF2B5EF4-FFF2-40B4-BE49-F238E27FC236}">
                  <a16:creationId xmlns:a16="http://schemas.microsoft.com/office/drawing/2014/main" id="{FD99588D-E8E6-4ED1-BE77-B3A38CFB67DE}"/>
                </a:ext>
              </a:extLst>
            </p:cNvPr>
            <p:cNvSpPr/>
            <p:nvPr/>
          </p:nvSpPr>
          <p:spPr bwMode="auto">
            <a:xfrm>
              <a:off x="4267200" y="1600201"/>
              <a:ext cx="3491322" cy="477289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Shared Services</a:t>
              </a:r>
            </a:p>
          </p:txBody>
        </p:sp>
        <p:sp>
          <p:nvSpPr>
            <p:cNvPr id="57" name="Rectangle 56">
              <a:extLst>
                <a:ext uri="{FF2B5EF4-FFF2-40B4-BE49-F238E27FC236}">
                  <a16:creationId xmlns:a16="http://schemas.microsoft.com/office/drawing/2014/main" id="{2E028927-F43C-4001-AAE4-C2FE931D1C15}"/>
                </a:ext>
              </a:extLst>
            </p:cNvPr>
            <p:cNvSpPr/>
            <p:nvPr/>
          </p:nvSpPr>
          <p:spPr bwMode="auto">
            <a:xfrm>
              <a:off x="8115218" y="1600201"/>
              <a:ext cx="3139522" cy="2154374"/>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PaaS Spoke 1</a:t>
              </a:r>
            </a:p>
          </p:txBody>
        </p:sp>
        <p:sp>
          <p:nvSpPr>
            <p:cNvPr id="58" name="Rectangle 57">
              <a:extLst>
                <a:ext uri="{FF2B5EF4-FFF2-40B4-BE49-F238E27FC236}">
                  <a16:creationId xmlns:a16="http://schemas.microsoft.com/office/drawing/2014/main" id="{91C57C5B-80B0-4D48-8F3E-150A8D15FA5E}"/>
                </a:ext>
              </a:extLst>
            </p:cNvPr>
            <p:cNvSpPr/>
            <p:nvPr/>
          </p:nvSpPr>
          <p:spPr bwMode="auto">
            <a:xfrm>
              <a:off x="8115218" y="3902670"/>
              <a:ext cx="3139522" cy="2470422"/>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defTabSz="951028" fontAlgn="base">
                <a:spcBef>
                  <a:spcPct val="0"/>
                </a:spcBef>
                <a:spcAft>
                  <a:spcPct val="0"/>
                </a:spcAft>
                <a:defRPr/>
              </a:pPr>
              <a:r>
                <a:rPr lang="en-US" sz="816" err="1">
                  <a:gradFill>
                    <a:gsLst>
                      <a:gs pos="64602">
                        <a:srgbClr val="1A1A1A"/>
                      </a:gs>
                      <a:gs pos="40075">
                        <a:srgbClr val="1A1A1A"/>
                      </a:gs>
                    </a:gsLst>
                    <a:lin ang="5400000" scaled="0"/>
                  </a:gradFill>
                  <a:latin typeface="Segoe UI"/>
                </a:rPr>
                <a:t>Iaas</a:t>
              </a:r>
              <a:r>
                <a:rPr lang="en-US" sz="816">
                  <a:gradFill>
                    <a:gsLst>
                      <a:gs pos="64602">
                        <a:srgbClr val="1A1A1A"/>
                      </a:gs>
                      <a:gs pos="40075">
                        <a:srgbClr val="1A1A1A"/>
                      </a:gs>
                    </a:gsLst>
                    <a:lin ang="5400000" scaled="0"/>
                  </a:gradFill>
                  <a:latin typeface="Segoe UI"/>
                </a:rPr>
                <a:t> Spoke2</a:t>
              </a:r>
            </a:p>
          </p:txBody>
        </p:sp>
        <p:sp>
          <p:nvSpPr>
            <p:cNvPr id="59" name="TextBox 58">
              <a:extLst>
                <a:ext uri="{FF2B5EF4-FFF2-40B4-BE49-F238E27FC236}">
                  <a16:creationId xmlns:a16="http://schemas.microsoft.com/office/drawing/2014/main" id="{B78DF8B1-5EF1-4C85-B75B-6321D269E9FA}"/>
                </a:ext>
              </a:extLst>
            </p:cNvPr>
            <p:cNvSpPr txBox="1"/>
            <p:nvPr/>
          </p:nvSpPr>
          <p:spPr>
            <a:xfrm>
              <a:off x="2473347" y="3982125"/>
              <a:ext cx="591509"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On-premises</a:t>
              </a:r>
            </a:p>
          </p:txBody>
        </p:sp>
        <p:sp>
          <p:nvSpPr>
            <p:cNvPr id="60" name="Rectangle 59">
              <a:extLst>
                <a:ext uri="{FF2B5EF4-FFF2-40B4-BE49-F238E27FC236}">
                  <a16:creationId xmlns:a16="http://schemas.microsoft.com/office/drawing/2014/main" id="{C19CB7E2-CFF6-49A8-89A0-8B2AD9F3B582}"/>
                </a:ext>
              </a:extLst>
            </p:cNvPr>
            <p:cNvSpPr/>
            <p:nvPr/>
          </p:nvSpPr>
          <p:spPr bwMode="auto">
            <a:xfrm>
              <a:off x="4490892" y="2374093"/>
              <a:ext cx="3043937" cy="325007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61" name="Rectangle 60">
              <a:extLst>
                <a:ext uri="{FF2B5EF4-FFF2-40B4-BE49-F238E27FC236}">
                  <a16:creationId xmlns:a16="http://schemas.microsoft.com/office/drawing/2014/main" id="{A7535828-DCA9-4E5D-89A3-32630B73FE5A}"/>
                </a:ext>
              </a:extLst>
            </p:cNvPr>
            <p:cNvSpPr/>
            <p:nvPr/>
          </p:nvSpPr>
          <p:spPr bwMode="auto">
            <a:xfrm>
              <a:off x="4588829" y="2463514"/>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93260" bIns="47565" numCol="1" rtlCol="0" anchor="t" anchorCtr="0" compatLnSpc="1">
              <a:prstTxWarp prst="textNoShape">
                <a:avLst/>
              </a:prstTxWarp>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Gateway subnet</a:t>
              </a:r>
            </a:p>
          </p:txBody>
        </p:sp>
        <p:sp>
          <p:nvSpPr>
            <p:cNvPr id="62" name="Rectangle 61">
              <a:extLst>
                <a:ext uri="{FF2B5EF4-FFF2-40B4-BE49-F238E27FC236}">
                  <a16:creationId xmlns:a16="http://schemas.microsoft.com/office/drawing/2014/main" id="{5CD58702-CF11-4269-AE78-1605E2D4CC01}"/>
                </a:ext>
              </a:extLst>
            </p:cNvPr>
            <p:cNvSpPr/>
            <p:nvPr/>
          </p:nvSpPr>
          <p:spPr bwMode="auto">
            <a:xfrm>
              <a:off x="5418093" y="2457860"/>
              <a:ext cx="1009177"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WAF: HTTP/s ingress</a:t>
              </a:r>
            </a:p>
          </p:txBody>
        </p:sp>
        <p:sp>
          <p:nvSpPr>
            <p:cNvPr id="63" name="Rectangle 62">
              <a:extLst>
                <a:ext uri="{FF2B5EF4-FFF2-40B4-BE49-F238E27FC236}">
                  <a16:creationId xmlns:a16="http://schemas.microsoft.com/office/drawing/2014/main" id="{532B9894-DD11-4C02-8A47-3C378B51D9B5}"/>
                </a:ext>
              </a:extLst>
            </p:cNvPr>
            <p:cNvSpPr/>
            <p:nvPr/>
          </p:nvSpPr>
          <p:spPr bwMode="auto">
            <a:xfrm>
              <a:off x="6524048" y="2457860"/>
              <a:ext cx="914003"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Egress</a:t>
              </a:r>
            </a:p>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Ingress (non-http/s) </a:t>
              </a:r>
              <a:br>
                <a:rPr lang="en-US" sz="816">
                  <a:gradFill>
                    <a:gsLst>
                      <a:gs pos="64602">
                        <a:srgbClr val="1A1A1A"/>
                      </a:gs>
                      <a:gs pos="40075">
                        <a:srgbClr val="1A1A1A"/>
                      </a:gs>
                    </a:gsLst>
                    <a:lin ang="5400000" scaled="0"/>
                  </a:gradFill>
                  <a:latin typeface="Segoe UI"/>
                </a:rPr>
              </a:br>
              <a:r>
                <a:rPr lang="en-US" sz="816">
                  <a:gradFill>
                    <a:gsLst>
                      <a:gs pos="64602">
                        <a:srgbClr val="1A1A1A"/>
                      </a:gs>
                      <a:gs pos="40075">
                        <a:srgbClr val="1A1A1A"/>
                      </a:gs>
                    </a:gsLst>
                    <a:lin ang="5400000" scaled="0"/>
                  </a:gradFill>
                  <a:latin typeface="Segoe UI"/>
                </a:rPr>
                <a:t>Spoke-Spoke</a:t>
              </a:r>
            </a:p>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Spoke-On-Prem</a:t>
              </a:r>
            </a:p>
          </p:txBody>
        </p:sp>
        <p:sp>
          <p:nvSpPr>
            <p:cNvPr id="64" name="Rectangle 63">
              <a:extLst>
                <a:ext uri="{FF2B5EF4-FFF2-40B4-BE49-F238E27FC236}">
                  <a16:creationId xmlns:a16="http://schemas.microsoft.com/office/drawing/2014/main" id="{85A1893A-4714-4948-A171-42BD4BA7ED20}"/>
                </a:ext>
              </a:extLst>
            </p:cNvPr>
            <p:cNvSpPr/>
            <p:nvPr/>
          </p:nvSpPr>
          <p:spPr bwMode="auto">
            <a:xfrm>
              <a:off x="4588829" y="4117110"/>
              <a:ext cx="2857545" cy="129499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Shared services subnet</a:t>
              </a:r>
            </a:p>
          </p:txBody>
        </p:sp>
        <p:sp>
          <p:nvSpPr>
            <p:cNvPr id="65" name="Rectangle 64">
              <a:extLst>
                <a:ext uri="{FF2B5EF4-FFF2-40B4-BE49-F238E27FC236}">
                  <a16:creationId xmlns:a16="http://schemas.microsoft.com/office/drawing/2014/main" id="{94AB231B-4F70-47FA-B48D-A27024A3D6D0}"/>
                </a:ext>
              </a:extLst>
            </p:cNvPr>
            <p:cNvSpPr/>
            <p:nvPr/>
          </p:nvSpPr>
          <p:spPr bwMode="auto">
            <a:xfrm>
              <a:off x="6817476" y="549191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TextBox 71">
              <a:extLst>
                <a:ext uri="{FF2B5EF4-FFF2-40B4-BE49-F238E27FC236}">
                  <a16:creationId xmlns:a16="http://schemas.microsoft.com/office/drawing/2014/main" id="{1C4EB9CE-3002-4C79-BB63-12F3BA69AD68}"/>
                </a:ext>
              </a:extLst>
            </p:cNvPr>
            <p:cNvSpPr txBox="1"/>
            <p:nvPr/>
          </p:nvSpPr>
          <p:spPr>
            <a:xfrm>
              <a:off x="6021242" y="5456513"/>
              <a:ext cx="910507"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Hub virtual network</a:t>
              </a:r>
            </a:p>
          </p:txBody>
        </p:sp>
        <p:sp>
          <p:nvSpPr>
            <p:cNvPr id="73" name="Rectangle 72">
              <a:extLst>
                <a:ext uri="{FF2B5EF4-FFF2-40B4-BE49-F238E27FC236}">
                  <a16:creationId xmlns:a16="http://schemas.microsoft.com/office/drawing/2014/main" id="{0AF1074A-D4C5-47CD-AAF6-3858B04CD0B3}"/>
                </a:ext>
              </a:extLst>
            </p:cNvPr>
            <p:cNvSpPr/>
            <p:nvPr/>
          </p:nvSpPr>
          <p:spPr bwMode="auto">
            <a:xfrm>
              <a:off x="8339444" y="4058805"/>
              <a:ext cx="2182903" cy="1884787"/>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cxnSp>
          <p:nvCxnSpPr>
            <p:cNvPr id="75" name="Straight Connector 74">
              <a:extLst>
                <a:ext uri="{FF2B5EF4-FFF2-40B4-BE49-F238E27FC236}">
                  <a16:creationId xmlns:a16="http://schemas.microsoft.com/office/drawing/2014/main" id="{F0D0BF73-BB7A-464C-90F9-ECCCB8E14200}"/>
                </a:ext>
              </a:extLst>
            </p:cNvPr>
            <p:cNvCxnSpPr>
              <a:cxnSpLocks/>
            </p:cNvCxnSpPr>
            <p:nvPr/>
          </p:nvCxnSpPr>
          <p:spPr>
            <a:xfrm>
              <a:off x="3393030" y="3022597"/>
              <a:ext cx="1362327"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258D7AA2-9353-4B83-931C-3E0CAC0758A2}"/>
                </a:ext>
              </a:extLst>
            </p:cNvPr>
            <p:cNvSpPr/>
            <p:nvPr/>
          </p:nvSpPr>
          <p:spPr bwMode="auto">
            <a:xfrm>
              <a:off x="3581401" y="2869413"/>
              <a:ext cx="714788" cy="32235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86" name="Group 18">
              <a:extLst>
                <a:ext uri="{FF2B5EF4-FFF2-40B4-BE49-F238E27FC236}">
                  <a16:creationId xmlns:a16="http://schemas.microsoft.com/office/drawing/2014/main" id="{1688E6FC-9449-40D6-A2DE-2769C52B2380}"/>
                </a:ext>
              </a:extLst>
            </p:cNvPr>
            <p:cNvGrpSpPr>
              <a:grpSpLocks noChangeAspect="1"/>
            </p:cNvGrpSpPr>
            <p:nvPr/>
          </p:nvGrpSpPr>
          <p:grpSpPr bwMode="auto">
            <a:xfrm>
              <a:off x="3649195" y="2913056"/>
              <a:ext cx="576528" cy="223844"/>
              <a:chOff x="3161" y="1877"/>
              <a:chExt cx="443" cy="172"/>
            </a:xfrm>
            <a:solidFill>
              <a:schemeClr val="accent1"/>
            </a:solidFill>
          </p:grpSpPr>
          <p:sp>
            <p:nvSpPr>
              <p:cNvPr id="87" name="Oval 19">
                <a:extLst>
                  <a:ext uri="{FF2B5EF4-FFF2-40B4-BE49-F238E27FC236}">
                    <a16:creationId xmlns:a16="http://schemas.microsoft.com/office/drawing/2014/main" id="{35BCE23E-580E-4D55-B93B-D1762A0A9373}"/>
                  </a:ext>
                </a:extLst>
              </p:cNvPr>
              <p:cNvSpPr>
                <a:spLocks noChangeArrowheads="1"/>
              </p:cNvSpPr>
              <p:nvPr/>
            </p:nvSpPr>
            <p:spPr bwMode="auto">
              <a:xfrm>
                <a:off x="3533" y="1877"/>
                <a:ext cx="71" cy="1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88" name="Freeform 20">
                <a:extLst>
                  <a:ext uri="{FF2B5EF4-FFF2-40B4-BE49-F238E27FC236}">
                    <a16:creationId xmlns:a16="http://schemas.microsoft.com/office/drawing/2014/main" id="{07E61A4B-A1AC-4CF7-869F-BCC480D39B10}"/>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94" name="Group 93">
              <a:extLst>
                <a:ext uri="{FF2B5EF4-FFF2-40B4-BE49-F238E27FC236}">
                  <a16:creationId xmlns:a16="http://schemas.microsoft.com/office/drawing/2014/main" id="{9B13B995-53BD-408F-A4FF-2A84ACC27AF1}"/>
                </a:ext>
              </a:extLst>
            </p:cNvPr>
            <p:cNvGrpSpPr/>
            <p:nvPr/>
          </p:nvGrpSpPr>
          <p:grpSpPr>
            <a:xfrm>
              <a:off x="3794889" y="2536538"/>
              <a:ext cx="317990" cy="172541"/>
              <a:chOff x="3232051" y="1565154"/>
              <a:chExt cx="866078" cy="469934"/>
            </a:xfrm>
          </p:grpSpPr>
          <p:sp>
            <p:nvSpPr>
              <p:cNvPr id="90" name="Isosceles Triangle 89">
                <a:extLst>
                  <a:ext uri="{FF2B5EF4-FFF2-40B4-BE49-F238E27FC236}">
                    <a16:creationId xmlns:a16="http://schemas.microsoft.com/office/drawing/2014/main" id="{7C9849AF-5397-4EEC-87DD-DB1906613CEE}"/>
                  </a:ext>
                </a:extLst>
              </p:cNvPr>
              <p:cNvSpPr/>
              <p:nvPr/>
            </p:nvSpPr>
            <p:spPr bwMode="auto">
              <a:xfrm>
                <a:off x="3292414" y="1625783"/>
                <a:ext cx="742152" cy="348676"/>
              </a:xfrm>
              <a:prstGeom prst="triangl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1" name="Oval 90">
                <a:extLst>
                  <a:ext uri="{FF2B5EF4-FFF2-40B4-BE49-F238E27FC236}">
                    <a16:creationId xmlns:a16="http://schemas.microsoft.com/office/drawing/2014/main" id="{AA70F7DA-55AD-4A48-8088-1EE02C5C750F}"/>
                  </a:ext>
                </a:extLst>
              </p:cNvPr>
              <p:cNvSpPr/>
              <p:nvPr/>
            </p:nvSpPr>
            <p:spPr bwMode="auto">
              <a:xfrm>
                <a:off x="3602861" y="1565154"/>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2" name="Oval 91">
                <a:extLst>
                  <a:ext uri="{FF2B5EF4-FFF2-40B4-BE49-F238E27FC236}">
                    <a16:creationId xmlns:a16="http://schemas.microsoft.com/office/drawing/2014/main" id="{87DAE18E-106C-42A9-9C48-2E7A5ABF2EC9}"/>
                  </a:ext>
                </a:extLst>
              </p:cNvPr>
              <p:cNvSpPr/>
              <p:nvPr/>
            </p:nvSpPr>
            <p:spPr bwMode="auto">
              <a:xfrm>
                <a:off x="3976871" y="1913830"/>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3" name="Oval 92">
                <a:extLst>
                  <a:ext uri="{FF2B5EF4-FFF2-40B4-BE49-F238E27FC236}">
                    <a16:creationId xmlns:a16="http://schemas.microsoft.com/office/drawing/2014/main" id="{0FF949F2-C8F2-44BF-86B4-00D0C7660135}"/>
                  </a:ext>
                </a:extLst>
              </p:cNvPr>
              <p:cNvSpPr/>
              <p:nvPr/>
            </p:nvSpPr>
            <p:spPr bwMode="auto">
              <a:xfrm>
                <a:off x="3232051" y="1913830"/>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95" name="TextBox 94">
              <a:extLst>
                <a:ext uri="{FF2B5EF4-FFF2-40B4-BE49-F238E27FC236}">
                  <a16:creationId xmlns:a16="http://schemas.microsoft.com/office/drawing/2014/main" id="{6CD53C4C-1CCE-479E-A707-50A0A3BFBE2F}"/>
                </a:ext>
              </a:extLst>
            </p:cNvPr>
            <p:cNvSpPr txBox="1"/>
            <p:nvPr/>
          </p:nvSpPr>
          <p:spPr>
            <a:xfrm>
              <a:off x="3681197" y="2743882"/>
              <a:ext cx="53700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ExpressRoute</a:t>
              </a:r>
            </a:p>
          </p:txBody>
        </p:sp>
        <p:grpSp>
          <p:nvGrpSpPr>
            <p:cNvPr id="102" name="Group 101">
              <a:extLst>
                <a:ext uri="{FF2B5EF4-FFF2-40B4-BE49-F238E27FC236}">
                  <a16:creationId xmlns:a16="http://schemas.microsoft.com/office/drawing/2014/main" id="{E12D2355-8591-4CA0-8D62-8A086E31F0A3}"/>
                </a:ext>
              </a:extLst>
            </p:cNvPr>
            <p:cNvGrpSpPr/>
            <p:nvPr/>
          </p:nvGrpSpPr>
          <p:grpSpPr>
            <a:xfrm>
              <a:off x="4817069" y="2888887"/>
              <a:ext cx="291232" cy="291232"/>
              <a:chOff x="-1577340" y="1866900"/>
              <a:chExt cx="1191415" cy="1191415"/>
            </a:xfrm>
          </p:grpSpPr>
          <p:sp>
            <p:nvSpPr>
              <p:cNvPr id="96" name="Oval 95">
                <a:extLst>
                  <a:ext uri="{FF2B5EF4-FFF2-40B4-BE49-F238E27FC236}">
                    <a16:creationId xmlns:a16="http://schemas.microsoft.com/office/drawing/2014/main" id="{222EA2B6-7C6E-426E-A97A-C8D2A67BE3B5}"/>
                  </a:ext>
                </a:extLst>
              </p:cNvPr>
              <p:cNvSpPr/>
              <p:nvPr/>
            </p:nvSpPr>
            <p:spPr bwMode="auto">
              <a:xfrm>
                <a:off x="-1577340" y="1866900"/>
                <a:ext cx="1191415" cy="119141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01" name="Group 100">
                <a:extLst>
                  <a:ext uri="{FF2B5EF4-FFF2-40B4-BE49-F238E27FC236}">
                    <a16:creationId xmlns:a16="http://schemas.microsoft.com/office/drawing/2014/main" id="{ED861ED2-773B-4FF8-93AB-01722FEEF3AD}"/>
                  </a:ext>
                </a:extLst>
              </p:cNvPr>
              <p:cNvGrpSpPr/>
              <p:nvPr/>
            </p:nvGrpSpPr>
            <p:grpSpPr>
              <a:xfrm>
                <a:off x="-1484020" y="1976406"/>
                <a:ext cx="1004774" cy="972403"/>
                <a:chOff x="-1484258" y="1974303"/>
                <a:chExt cx="1004774" cy="972403"/>
              </a:xfrm>
            </p:grpSpPr>
            <p:sp>
              <p:nvSpPr>
                <p:cNvPr id="97" name="Arrow: Down 96">
                  <a:extLst>
                    <a:ext uri="{FF2B5EF4-FFF2-40B4-BE49-F238E27FC236}">
                      <a16:creationId xmlns:a16="http://schemas.microsoft.com/office/drawing/2014/main" id="{83556D73-0BA3-43FA-B847-EAABF1DEE706}"/>
                    </a:ext>
                  </a:extLst>
                </p:cNvPr>
                <p:cNvSpPr/>
                <p:nvPr/>
              </p:nvSpPr>
              <p:spPr bwMode="auto">
                <a:xfrm>
                  <a:off x="-1119933" y="197430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8" name="Arrow: Down 97">
                  <a:extLst>
                    <a:ext uri="{FF2B5EF4-FFF2-40B4-BE49-F238E27FC236}">
                      <a16:creationId xmlns:a16="http://schemas.microsoft.com/office/drawing/2014/main" id="{48919442-77C2-4E77-8399-92D063846136}"/>
                    </a:ext>
                  </a:extLst>
                </p:cNvPr>
                <p:cNvSpPr/>
                <p:nvPr/>
              </p:nvSpPr>
              <p:spPr bwMode="auto">
                <a:xfrm rot="5400000">
                  <a:off x="-1419734"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9" name="Arrow: Down 98">
                  <a:extLst>
                    <a:ext uri="{FF2B5EF4-FFF2-40B4-BE49-F238E27FC236}">
                      <a16:creationId xmlns:a16="http://schemas.microsoft.com/office/drawing/2014/main" id="{80C4481A-4B12-4982-833F-F20EB8375635}"/>
                    </a:ext>
                  </a:extLst>
                </p:cNvPr>
                <p:cNvSpPr/>
                <p:nvPr/>
              </p:nvSpPr>
              <p:spPr bwMode="auto">
                <a:xfrm rot="10800000">
                  <a:off x="-1119933" y="2541058"/>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0" name="Arrow: Down 99">
                  <a:extLst>
                    <a:ext uri="{FF2B5EF4-FFF2-40B4-BE49-F238E27FC236}">
                      <a16:creationId xmlns:a16="http://schemas.microsoft.com/office/drawing/2014/main" id="{FD4B281C-C5EF-4DF1-A22B-33BB67A4023E}"/>
                    </a:ext>
                  </a:extLst>
                </p:cNvPr>
                <p:cNvSpPr/>
                <p:nvPr/>
              </p:nvSpPr>
              <p:spPr bwMode="auto">
                <a:xfrm rot="16200000">
                  <a:off x="-820608"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sp>
          <p:nvSpPr>
            <p:cNvPr id="103" name="TextBox 102">
              <a:extLst>
                <a:ext uri="{FF2B5EF4-FFF2-40B4-BE49-F238E27FC236}">
                  <a16:creationId xmlns:a16="http://schemas.microsoft.com/office/drawing/2014/main" id="{84227DF0-E203-4BA4-B6DA-7F2126C363EB}"/>
                </a:ext>
              </a:extLst>
            </p:cNvPr>
            <p:cNvSpPr txBox="1"/>
            <p:nvPr/>
          </p:nvSpPr>
          <p:spPr>
            <a:xfrm>
              <a:off x="4727045" y="3251698"/>
              <a:ext cx="471284"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ER Gateway</a:t>
              </a:r>
            </a:p>
          </p:txBody>
        </p:sp>
        <p:grpSp>
          <p:nvGrpSpPr>
            <p:cNvPr id="168" name="Group 23">
              <a:extLst>
                <a:ext uri="{FF2B5EF4-FFF2-40B4-BE49-F238E27FC236}">
                  <a16:creationId xmlns:a16="http://schemas.microsoft.com/office/drawing/2014/main" id="{68305D49-5600-4C95-8AA1-BC978FF0CE48}"/>
                </a:ext>
              </a:extLst>
            </p:cNvPr>
            <p:cNvGrpSpPr>
              <a:grpSpLocks noChangeAspect="1"/>
            </p:cNvGrpSpPr>
            <p:nvPr/>
          </p:nvGrpSpPr>
          <p:grpSpPr bwMode="auto">
            <a:xfrm>
              <a:off x="5428119" y="1933448"/>
              <a:ext cx="312670" cy="342928"/>
              <a:chOff x="2150" y="3010"/>
              <a:chExt cx="310" cy="340"/>
            </a:xfrm>
          </p:grpSpPr>
          <p:sp>
            <p:nvSpPr>
              <p:cNvPr id="170" name="Freeform 24">
                <a:extLst>
                  <a:ext uri="{FF2B5EF4-FFF2-40B4-BE49-F238E27FC236}">
                    <a16:creationId xmlns:a16="http://schemas.microsoft.com/office/drawing/2014/main" id="{ABC2D0AE-2061-4759-BDE0-BE2F54064C30}"/>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1" name="Freeform 25">
                <a:extLst>
                  <a:ext uri="{FF2B5EF4-FFF2-40B4-BE49-F238E27FC236}">
                    <a16:creationId xmlns:a16="http://schemas.microsoft.com/office/drawing/2014/main" id="{14E9B35C-9DD5-495B-9E2F-921931F0398F}"/>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72" name="Group 23">
              <a:extLst>
                <a:ext uri="{FF2B5EF4-FFF2-40B4-BE49-F238E27FC236}">
                  <a16:creationId xmlns:a16="http://schemas.microsoft.com/office/drawing/2014/main" id="{D764B3CC-8D04-48EA-8884-61F94A80AE1D}"/>
                </a:ext>
              </a:extLst>
            </p:cNvPr>
            <p:cNvGrpSpPr>
              <a:grpSpLocks noChangeAspect="1"/>
            </p:cNvGrpSpPr>
            <p:nvPr/>
          </p:nvGrpSpPr>
          <p:grpSpPr bwMode="auto">
            <a:xfrm>
              <a:off x="6508795" y="1933448"/>
              <a:ext cx="312670" cy="342928"/>
              <a:chOff x="2150" y="3010"/>
              <a:chExt cx="310" cy="340"/>
            </a:xfrm>
          </p:grpSpPr>
          <p:sp>
            <p:nvSpPr>
              <p:cNvPr id="173" name="Freeform 24">
                <a:extLst>
                  <a:ext uri="{FF2B5EF4-FFF2-40B4-BE49-F238E27FC236}">
                    <a16:creationId xmlns:a16="http://schemas.microsoft.com/office/drawing/2014/main" id="{9BA2BE8F-302E-482B-BA4D-7B8880700419}"/>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4" name="Freeform 25">
                <a:extLst>
                  <a:ext uri="{FF2B5EF4-FFF2-40B4-BE49-F238E27FC236}">
                    <a16:creationId xmlns:a16="http://schemas.microsoft.com/office/drawing/2014/main" id="{19AC9A17-3C8F-43CA-9ED8-DBAC29769A4B}"/>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175" name="TextBox 174">
              <a:extLst>
                <a:ext uri="{FF2B5EF4-FFF2-40B4-BE49-F238E27FC236}">
                  <a16:creationId xmlns:a16="http://schemas.microsoft.com/office/drawing/2014/main" id="{D5B084A7-2C49-4ABC-8EC4-D29BDF0EA0B5}"/>
                </a:ext>
              </a:extLst>
            </p:cNvPr>
            <p:cNvSpPr txBox="1"/>
            <p:nvPr/>
          </p:nvSpPr>
          <p:spPr>
            <a:xfrm>
              <a:off x="5377667" y="1695570"/>
              <a:ext cx="413575" cy="219804"/>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DDOS</a:t>
              </a:r>
              <a:br>
                <a:rPr lang="en-US" sz="714">
                  <a:gradFill>
                    <a:gsLst>
                      <a:gs pos="2917">
                        <a:srgbClr val="1A1A1A"/>
                      </a:gs>
                      <a:gs pos="30000">
                        <a:srgbClr val="1A1A1A"/>
                      </a:gs>
                    </a:gsLst>
                    <a:lin ang="5400000" scaled="0"/>
                  </a:gradFill>
                  <a:latin typeface="Segoe UI"/>
                </a:rPr>
              </a:br>
              <a:r>
                <a:rPr lang="en-US" sz="714">
                  <a:gradFill>
                    <a:gsLst>
                      <a:gs pos="2917">
                        <a:srgbClr val="1A1A1A"/>
                      </a:gs>
                      <a:gs pos="30000">
                        <a:srgbClr val="1A1A1A"/>
                      </a:gs>
                    </a:gsLst>
                    <a:lin ang="5400000" scaled="0"/>
                  </a:gradFill>
                  <a:latin typeface="Segoe UI"/>
                </a:rPr>
                <a:t>Protection</a:t>
              </a:r>
            </a:p>
          </p:txBody>
        </p:sp>
        <p:sp>
          <p:nvSpPr>
            <p:cNvPr id="176" name="TextBox 175">
              <a:extLst>
                <a:ext uri="{FF2B5EF4-FFF2-40B4-BE49-F238E27FC236}">
                  <a16:creationId xmlns:a16="http://schemas.microsoft.com/office/drawing/2014/main" id="{E5FA791C-3A20-4F5A-8837-A23B29108B59}"/>
                </a:ext>
              </a:extLst>
            </p:cNvPr>
            <p:cNvSpPr txBox="1"/>
            <p:nvPr/>
          </p:nvSpPr>
          <p:spPr>
            <a:xfrm>
              <a:off x="6456790" y="1695570"/>
              <a:ext cx="413575" cy="219804"/>
            </a:xfrm>
            <a:prstGeom prst="rect">
              <a:avLst/>
            </a:prstGeom>
            <a:noFill/>
          </p:spPr>
          <p:txBody>
            <a:bodyPr wrap="none" lIns="0" tIns="0" rIns="0" bIns="0" rtlCol="0">
              <a:spAutoFit/>
            </a:bodyPr>
            <a:lstStyle/>
            <a:p>
              <a:pPr algn="ctr" defTabSz="932563">
                <a:defRPr/>
              </a:pPr>
              <a:r>
                <a:rPr lang="en-US" sz="714">
                  <a:gradFill>
                    <a:gsLst>
                      <a:gs pos="2917">
                        <a:srgbClr val="1A1A1A"/>
                      </a:gs>
                      <a:gs pos="30000">
                        <a:srgbClr val="1A1A1A"/>
                      </a:gs>
                    </a:gsLst>
                    <a:lin ang="5400000" scaled="0"/>
                  </a:gradFill>
                  <a:latin typeface="Segoe UI"/>
                </a:rPr>
                <a:t>DDOS</a:t>
              </a:r>
              <a:br>
                <a:rPr lang="en-US" sz="714">
                  <a:gradFill>
                    <a:gsLst>
                      <a:gs pos="2917">
                        <a:srgbClr val="1A1A1A"/>
                      </a:gs>
                      <a:gs pos="30000">
                        <a:srgbClr val="1A1A1A"/>
                      </a:gs>
                    </a:gsLst>
                    <a:lin ang="5400000" scaled="0"/>
                  </a:gradFill>
                  <a:latin typeface="Segoe UI"/>
                </a:rPr>
              </a:br>
              <a:r>
                <a:rPr lang="en-US" sz="714">
                  <a:gradFill>
                    <a:gsLst>
                      <a:gs pos="2917">
                        <a:srgbClr val="1A1A1A"/>
                      </a:gs>
                      <a:gs pos="30000">
                        <a:srgbClr val="1A1A1A"/>
                      </a:gs>
                    </a:gsLst>
                    <a:lin ang="5400000" scaled="0"/>
                  </a:gradFill>
                  <a:latin typeface="Segoe UI"/>
                </a:rPr>
                <a:t>Protection</a:t>
              </a:r>
            </a:p>
          </p:txBody>
        </p:sp>
        <p:cxnSp>
          <p:nvCxnSpPr>
            <p:cNvPr id="179" name="Straight Connector 178">
              <a:extLst>
                <a:ext uri="{FF2B5EF4-FFF2-40B4-BE49-F238E27FC236}">
                  <a16:creationId xmlns:a16="http://schemas.microsoft.com/office/drawing/2014/main" id="{5C50DCFD-FD0C-4AC1-8270-96E3EC24E3DB}"/>
                </a:ext>
              </a:extLst>
            </p:cNvPr>
            <p:cNvCxnSpPr>
              <a:cxnSpLocks/>
            </p:cNvCxnSpPr>
            <p:nvPr/>
          </p:nvCxnSpPr>
          <p:spPr>
            <a:xfrm>
              <a:off x="5922044" y="2205038"/>
              <a:ext cx="0" cy="64531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426D3FD8-BC29-47CA-9882-1282B05E71A9}"/>
                </a:ext>
              </a:extLst>
            </p:cNvPr>
            <p:cNvSpPr txBox="1"/>
            <p:nvPr/>
          </p:nvSpPr>
          <p:spPr>
            <a:xfrm>
              <a:off x="5832023" y="2048239"/>
              <a:ext cx="193258" cy="156799"/>
            </a:xfrm>
            <a:prstGeom prst="rect">
              <a:avLst/>
            </a:prstGeom>
            <a:noFill/>
            <a:ln w="19050">
              <a:solidFill>
                <a:schemeClr val="tx1"/>
              </a:solidFill>
            </a:ln>
          </p:spPr>
          <p:txBody>
            <a:bodyPr wrap="none" lIns="27978" tIns="27978" rIns="27978" bIns="27978" rtlCol="0">
              <a:noAutofit/>
            </a:bodyPr>
            <a:lstStyle/>
            <a:p>
              <a:pPr algn="ctr" defTabSz="932563">
                <a:defRPr/>
              </a:pPr>
              <a:r>
                <a:rPr lang="en-US" sz="714" b="1">
                  <a:gradFill>
                    <a:gsLst>
                      <a:gs pos="2917">
                        <a:srgbClr val="1A1A1A"/>
                      </a:gs>
                      <a:gs pos="30000">
                        <a:srgbClr val="1A1A1A"/>
                      </a:gs>
                    </a:gsLst>
                    <a:lin ang="5400000" scaled="0"/>
                  </a:gradFill>
                  <a:latin typeface="Segoe UI"/>
                </a:rPr>
                <a:t>PIP</a:t>
              </a:r>
            </a:p>
          </p:txBody>
        </p:sp>
        <p:cxnSp>
          <p:nvCxnSpPr>
            <p:cNvPr id="183" name="Straight Connector 182">
              <a:extLst>
                <a:ext uri="{FF2B5EF4-FFF2-40B4-BE49-F238E27FC236}">
                  <a16:creationId xmlns:a16="http://schemas.microsoft.com/office/drawing/2014/main" id="{564C008B-07A1-47B3-A404-BE742AB8E3D2}"/>
                </a:ext>
              </a:extLst>
            </p:cNvPr>
            <p:cNvCxnSpPr>
              <a:cxnSpLocks/>
            </p:cNvCxnSpPr>
            <p:nvPr/>
          </p:nvCxnSpPr>
          <p:spPr>
            <a:xfrm>
              <a:off x="6969211" y="2204116"/>
              <a:ext cx="0" cy="743872"/>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09E55125-2715-44EF-BBDB-2F7ECF97FB6B}"/>
                </a:ext>
              </a:extLst>
            </p:cNvPr>
            <p:cNvSpPr txBox="1"/>
            <p:nvPr/>
          </p:nvSpPr>
          <p:spPr>
            <a:xfrm>
              <a:off x="6879190" y="2047317"/>
              <a:ext cx="193258" cy="156799"/>
            </a:xfrm>
            <a:prstGeom prst="rect">
              <a:avLst/>
            </a:prstGeom>
            <a:noFill/>
            <a:ln w="19050">
              <a:solidFill>
                <a:schemeClr val="tx1"/>
              </a:solidFill>
            </a:ln>
          </p:spPr>
          <p:txBody>
            <a:bodyPr wrap="none" lIns="27978" tIns="27978" rIns="27978" bIns="27978" rtlCol="0">
              <a:noAutofit/>
            </a:bodyPr>
            <a:lstStyle/>
            <a:p>
              <a:pPr algn="ctr" defTabSz="932563">
                <a:defRPr/>
              </a:pPr>
              <a:r>
                <a:rPr lang="en-US" sz="714" b="1">
                  <a:gradFill>
                    <a:gsLst>
                      <a:gs pos="2917">
                        <a:srgbClr val="1A1A1A"/>
                      </a:gs>
                      <a:gs pos="30000">
                        <a:srgbClr val="1A1A1A"/>
                      </a:gs>
                    </a:gsLst>
                    <a:lin ang="5400000" scaled="0"/>
                  </a:gradFill>
                  <a:latin typeface="Segoe UI"/>
                </a:rPr>
                <a:t>PIP</a:t>
              </a:r>
            </a:p>
          </p:txBody>
        </p:sp>
        <p:pic>
          <p:nvPicPr>
            <p:cNvPr id="187" name="Graphic 186">
              <a:extLst>
                <a:ext uri="{FF2B5EF4-FFF2-40B4-BE49-F238E27FC236}">
                  <a16:creationId xmlns:a16="http://schemas.microsoft.com/office/drawing/2014/main" id="{D02A6D01-24F6-4F79-8073-CC94B50F3C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7204" y="4332095"/>
              <a:ext cx="298466" cy="366300"/>
            </a:xfrm>
            <a:prstGeom prst="rect">
              <a:avLst/>
            </a:prstGeom>
          </p:spPr>
        </p:pic>
        <p:pic>
          <p:nvPicPr>
            <p:cNvPr id="188" name="Graphic 187">
              <a:extLst>
                <a:ext uri="{FF2B5EF4-FFF2-40B4-BE49-F238E27FC236}">
                  <a16:creationId xmlns:a16="http://schemas.microsoft.com/office/drawing/2014/main" id="{BE91F921-E615-4C10-BD4B-642B5420C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7204" y="5081313"/>
              <a:ext cx="298466" cy="366300"/>
            </a:xfrm>
            <a:prstGeom prst="rect">
              <a:avLst/>
            </a:prstGeom>
          </p:spPr>
        </p:pic>
        <p:pic>
          <p:nvPicPr>
            <p:cNvPr id="189" name="Graphic 188">
              <a:extLst>
                <a:ext uri="{FF2B5EF4-FFF2-40B4-BE49-F238E27FC236}">
                  <a16:creationId xmlns:a16="http://schemas.microsoft.com/office/drawing/2014/main" id="{6B604C9D-9D57-476F-A8FF-98181D29F5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7204" y="5766935"/>
              <a:ext cx="298466" cy="366300"/>
            </a:xfrm>
            <a:prstGeom prst="rect">
              <a:avLst/>
            </a:prstGeom>
          </p:spPr>
        </p:pic>
        <p:sp>
          <p:nvSpPr>
            <p:cNvPr id="190" name="TextBox 189">
              <a:extLst>
                <a:ext uri="{FF2B5EF4-FFF2-40B4-BE49-F238E27FC236}">
                  <a16:creationId xmlns:a16="http://schemas.microsoft.com/office/drawing/2014/main" id="{A209910A-BAB4-4A8E-85BD-32414170B9E2}"/>
                </a:ext>
              </a:extLst>
            </p:cNvPr>
            <p:cNvSpPr txBox="1"/>
            <p:nvPr/>
          </p:nvSpPr>
          <p:spPr>
            <a:xfrm>
              <a:off x="3729762" y="4768902"/>
              <a:ext cx="293350"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err="1">
                  <a:gradFill>
                    <a:gsLst>
                      <a:gs pos="2917">
                        <a:srgbClr val="1A1A1A"/>
                      </a:gs>
                      <a:gs pos="30000">
                        <a:srgbClr val="1A1A1A"/>
                      </a:gs>
                    </a:gsLst>
                    <a:lin ang="5400000" scaled="0"/>
                  </a:gradFill>
                  <a:latin typeface="Segoe UI"/>
                </a:rPr>
                <a:t>SysOps</a:t>
              </a:r>
              <a:endParaRPr lang="en-US" sz="714">
                <a:gradFill>
                  <a:gsLst>
                    <a:gs pos="2917">
                      <a:srgbClr val="1A1A1A"/>
                    </a:gs>
                    <a:gs pos="30000">
                      <a:srgbClr val="1A1A1A"/>
                    </a:gs>
                  </a:gsLst>
                  <a:lin ang="5400000" scaled="0"/>
                </a:gradFill>
                <a:latin typeface="Segoe UI"/>
              </a:endParaRPr>
            </a:p>
          </p:txBody>
        </p:sp>
        <p:sp>
          <p:nvSpPr>
            <p:cNvPr id="191" name="TextBox 190">
              <a:extLst>
                <a:ext uri="{FF2B5EF4-FFF2-40B4-BE49-F238E27FC236}">
                  <a16:creationId xmlns:a16="http://schemas.microsoft.com/office/drawing/2014/main" id="{A9E485ED-C268-4377-867F-1E01F011DDD8}"/>
                </a:ext>
              </a:extLst>
            </p:cNvPr>
            <p:cNvSpPr txBox="1"/>
            <p:nvPr/>
          </p:nvSpPr>
          <p:spPr>
            <a:xfrm>
              <a:off x="3726557" y="5512782"/>
              <a:ext cx="299762"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SecOps</a:t>
              </a:r>
            </a:p>
          </p:txBody>
        </p:sp>
        <p:sp>
          <p:nvSpPr>
            <p:cNvPr id="192" name="TextBox 191">
              <a:extLst>
                <a:ext uri="{FF2B5EF4-FFF2-40B4-BE49-F238E27FC236}">
                  <a16:creationId xmlns:a16="http://schemas.microsoft.com/office/drawing/2014/main" id="{F9776931-879A-434E-B0E5-6274D731FD3C}"/>
                </a:ext>
              </a:extLst>
            </p:cNvPr>
            <p:cNvSpPr txBox="1"/>
            <p:nvPr/>
          </p:nvSpPr>
          <p:spPr>
            <a:xfrm>
              <a:off x="3721747" y="6193066"/>
              <a:ext cx="309380"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NetOps</a:t>
              </a:r>
            </a:p>
          </p:txBody>
        </p:sp>
        <p:grpSp>
          <p:nvGrpSpPr>
            <p:cNvPr id="193" name="Group 192">
              <a:extLst>
                <a:ext uri="{FF2B5EF4-FFF2-40B4-BE49-F238E27FC236}">
                  <a16:creationId xmlns:a16="http://schemas.microsoft.com/office/drawing/2014/main" id="{1DEB2521-DEB9-464E-B047-A7FC8FF0A5FD}"/>
                </a:ext>
              </a:extLst>
            </p:cNvPr>
            <p:cNvGrpSpPr/>
            <p:nvPr/>
          </p:nvGrpSpPr>
          <p:grpSpPr>
            <a:xfrm>
              <a:off x="7269282" y="4172415"/>
              <a:ext cx="125904" cy="195664"/>
              <a:chOff x="666557" y="2477604"/>
              <a:chExt cx="317693" cy="493712"/>
            </a:xfrm>
          </p:grpSpPr>
          <p:grpSp>
            <p:nvGrpSpPr>
              <p:cNvPr id="194" name="Group 21">
                <a:extLst>
                  <a:ext uri="{FF2B5EF4-FFF2-40B4-BE49-F238E27FC236}">
                    <a16:creationId xmlns:a16="http://schemas.microsoft.com/office/drawing/2014/main" id="{76D1384F-7D1B-4EA3-B74E-D481577F6F35}"/>
                  </a:ext>
                </a:extLst>
              </p:cNvPr>
              <p:cNvGrpSpPr>
                <a:grpSpLocks noChangeAspect="1"/>
              </p:cNvGrpSpPr>
              <p:nvPr/>
            </p:nvGrpSpPr>
            <p:grpSpPr bwMode="auto">
              <a:xfrm>
                <a:off x="666557" y="2477604"/>
                <a:ext cx="317693" cy="493712"/>
                <a:chOff x="458" y="1306"/>
                <a:chExt cx="222" cy="345"/>
              </a:xfrm>
            </p:grpSpPr>
            <p:sp>
              <p:nvSpPr>
                <p:cNvPr id="196" name="Rectangle 22">
                  <a:extLst>
                    <a:ext uri="{FF2B5EF4-FFF2-40B4-BE49-F238E27FC236}">
                      <a16:creationId xmlns:a16="http://schemas.microsoft.com/office/drawing/2014/main" id="{A2DAAC32-261D-4C8D-9CE6-F097E60EFE2C}"/>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197" name="Freeform 23">
                  <a:extLst>
                    <a:ext uri="{FF2B5EF4-FFF2-40B4-BE49-F238E27FC236}">
                      <a16:creationId xmlns:a16="http://schemas.microsoft.com/office/drawing/2014/main" id="{0B3A2002-53D4-4FF5-89AE-CBFC281214B8}"/>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195" name="TextBox 194">
                <a:extLst>
                  <a:ext uri="{FF2B5EF4-FFF2-40B4-BE49-F238E27FC236}">
                    <a16:creationId xmlns:a16="http://schemas.microsoft.com/office/drawing/2014/main" id="{F3A4FE60-4C37-4DDD-BB27-9F96D443952F}"/>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2655">
                          <a:srgbClr val="0078D4"/>
                        </a:gs>
                        <a:gs pos="14000">
                          <a:srgbClr val="0078D4"/>
                        </a:gs>
                      </a:gsLst>
                      <a:lin ang="5400000" scaled="0"/>
                    </a:gradFill>
                    <a:latin typeface="Segoe UI Semibold"/>
                  </a:rPr>
                  <a:t>NSG</a:t>
                </a:r>
              </a:p>
            </p:txBody>
          </p:sp>
        </p:grpSp>
        <p:sp>
          <p:nvSpPr>
            <p:cNvPr id="198" name="Rectangle 197">
              <a:extLst>
                <a:ext uri="{FF2B5EF4-FFF2-40B4-BE49-F238E27FC236}">
                  <a16:creationId xmlns:a16="http://schemas.microsoft.com/office/drawing/2014/main" id="{431D9D49-5E29-458C-975D-ADB1695CFF6D}"/>
                </a:ext>
              </a:extLst>
            </p:cNvPr>
            <p:cNvSpPr/>
            <p:nvPr/>
          </p:nvSpPr>
          <p:spPr bwMode="auto">
            <a:xfrm>
              <a:off x="5418093" y="4254083"/>
              <a:ext cx="1753838" cy="739876"/>
            </a:xfrm>
            <a:prstGeom prst="rect">
              <a:avLst/>
            </a:prstGeom>
            <a:noFill/>
            <a:ln w="19050" cap="flat" cmpd="sng" algn="ctr">
              <a:solidFill>
                <a:schemeClr val="accent2"/>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grpSp>
          <p:nvGrpSpPr>
            <p:cNvPr id="200" name="Group 25">
              <a:extLst>
                <a:ext uri="{FF2B5EF4-FFF2-40B4-BE49-F238E27FC236}">
                  <a16:creationId xmlns:a16="http://schemas.microsoft.com/office/drawing/2014/main" id="{B58172D6-6951-4634-9EFD-3E724F15F826}"/>
                </a:ext>
              </a:extLst>
            </p:cNvPr>
            <p:cNvGrpSpPr>
              <a:grpSpLocks noChangeAspect="1"/>
            </p:cNvGrpSpPr>
            <p:nvPr/>
          </p:nvGrpSpPr>
          <p:grpSpPr bwMode="auto">
            <a:xfrm>
              <a:off x="5685658" y="4485970"/>
              <a:ext cx="276974" cy="214722"/>
              <a:chOff x="3689" y="2040"/>
              <a:chExt cx="307" cy="238"/>
            </a:xfrm>
          </p:grpSpPr>
          <p:sp>
            <p:nvSpPr>
              <p:cNvPr id="207" name="Freeform 26">
                <a:extLst>
                  <a:ext uri="{FF2B5EF4-FFF2-40B4-BE49-F238E27FC236}">
                    <a16:creationId xmlns:a16="http://schemas.microsoft.com/office/drawing/2014/main" id="{1B9ABB2E-4016-448F-8BD2-404AF259CDE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8" name="Freeform 27">
                <a:extLst>
                  <a:ext uri="{FF2B5EF4-FFF2-40B4-BE49-F238E27FC236}">
                    <a16:creationId xmlns:a16="http://schemas.microsoft.com/office/drawing/2014/main" id="{FB4A3F86-A47E-4A8D-8917-92C07CBF1EE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9" name="Freeform 28">
                <a:extLst>
                  <a:ext uri="{FF2B5EF4-FFF2-40B4-BE49-F238E27FC236}">
                    <a16:creationId xmlns:a16="http://schemas.microsoft.com/office/drawing/2014/main" id="{8DAFB519-5466-4378-BB7B-A1493D62A35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0" name="Line 29">
                <a:extLst>
                  <a:ext uri="{FF2B5EF4-FFF2-40B4-BE49-F238E27FC236}">
                    <a16:creationId xmlns:a16="http://schemas.microsoft.com/office/drawing/2014/main" id="{A15CF9B0-C187-4E9D-AE3B-D51E0CDAA073}"/>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1" name="Freeform 30">
                <a:extLst>
                  <a:ext uri="{FF2B5EF4-FFF2-40B4-BE49-F238E27FC236}">
                    <a16:creationId xmlns:a16="http://schemas.microsoft.com/office/drawing/2014/main" id="{E0987C74-E741-4C3E-AF77-1FDE68171F4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01" name="Group 25">
              <a:extLst>
                <a:ext uri="{FF2B5EF4-FFF2-40B4-BE49-F238E27FC236}">
                  <a16:creationId xmlns:a16="http://schemas.microsoft.com/office/drawing/2014/main" id="{F7E488FE-14D6-41BD-9F41-953545EBF728}"/>
                </a:ext>
              </a:extLst>
            </p:cNvPr>
            <p:cNvGrpSpPr>
              <a:grpSpLocks noChangeAspect="1"/>
            </p:cNvGrpSpPr>
            <p:nvPr/>
          </p:nvGrpSpPr>
          <p:grpSpPr bwMode="auto">
            <a:xfrm>
              <a:off x="6627392" y="4483714"/>
              <a:ext cx="276974" cy="214722"/>
              <a:chOff x="3689" y="2040"/>
              <a:chExt cx="307" cy="238"/>
            </a:xfrm>
          </p:grpSpPr>
          <p:sp>
            <p:nvSpPr>
              <p:cNvPr id="202" name="Freeform 26">
                <a:extLst>
                  <a:ext uri="{FF2B5EF4-FFF2-40B4-BE49-F238E27FC236}">
                    <a16:creationId xmlns:a16="http://schemas.microsoft.com/office/drawing/2014/main" id="{E4615116-B52E-482E-9542-F74CD6C3D48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3" name="Freeform 27">
                <a:extLst>
                  <a:ext uri="{FF2B5EF4-FFF2-40B4-BE49-F238E27FC236}">
                    <a16:creationId xmlns:a16="http://schemas.microsoft.com/office/drawing/2014/main" id="{27E67C73-1B5B-42DC-9A22-1127524A57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4" name="Freeform 28">
                <a:extLst>
                  <a:ext uri="{FF2B5EF4-FFF2-40B4-BE49-F238E27FC236}">
                    <a16:creationId xmlns:a16="http://schemas.microsoft.com/office/drawing/2014/main" id="{A4C4A219-4D8D-455C-B32C-3E2F2ADCC38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5" name="Line 29">
                <a:extLst>
                  <a:ext uri="{FF2B5EF4-FFF2-40B4-BE49-F238E27FC236}">
                    <a16:creationId xmlns:a16="http://schemas.microsoft.com/office/drawing/2014/main" id="{4C9B0294-9F1C-480C-BC7D-71E0B5D23D43}"/>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6" name="Freeform 30">
                <a:extLst>
                  <a:ext uri="{FF2B5EF4-FFF2-40B4-BE49-F238E27FC236}">
                    <a16:creationId xmlns:a16="http://schemas.microsoft.com/office/drawing/2014/main" id="{5F8F6F54-255C-46D0-9039-CA617144DC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13" name="TextBox 212">
              <a:extLst>
                <a:ext uri="{FF2B5EF4-FFF2-40B4-BE49-F238E27FC236}">
                  <a16:creationId xmlns:a16="http://schemas.microsoft.com/office/drawing/2014/main" id="{108F2075-7DB4-43BD-8D68-167788F5F9EF}"/>
                </a:ext>
              </a:extLst>
            </p:cNvPr>
            <p:cNvSpPr txBox="1"/>
            <p:nvPr/>
          </p:nvSpPr>
          <p:spPr>
            <a:xfrm>
              <a:off x="5689355" y="4732466"/>
              <a:ext cx="28533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ADDS1</a:t>
              </a:r>
            </a:p>
          </p:txBody>
        </p:sp>
        <p:sp>
          <p:nvSpPr>
            <p:cNvPr id="214" name="TextBox 213">
              <a:extLst>
                <a:ext uri="{FF2B5EF4-FFF2-40B4-BE49-F238E27FC236}">
                  <a16:creationId xmlns:a16="http://schemas.microsoft.com/office/drawing/2014/main" id="{D04F15D9-E173-4216-942B-1A4C1026F926}"/>
                </a:ext>
              </a:extLst>
            </p:cNvPr>
            <p:cNvSpPr txBox="1"/>
            <p:nvPr/>
          </p:nvSpPr>
          <p:spPr>
            <a:xfrm>
              <a:off x="6621858" y="4732466"/>
              <a:ext cx="28533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ADDS2</a:t>
              </a:r>
            </a:p>
          </p:txBody>
        </p:sp>
        <p:grpSp>
          <p:nvGrpSpPr>
            <p:cNvPr id="215" name="Group 25">
              <a:extLst>
                <a:ext uri="{FF2B5EF4-FFF2-40B4-BE49-F238E27FC236}">
                  <a16:creationId xmlns:a16="http://schemas.microsoft.com/office/drawing/2014/main" id="{8143EC6C-383F-42F1-B5B3-2403D035E7F3}"/>
                </a:ext>
              </a:extLst>
            </p:cNvPr>
            <p:cNvGrpSpPr>
              <a:grpSpLocks noChangeAspect="1"/>
            </p:cNvGrpSpPr>
            <p:nvPr/>
          </p:nvGrpSpPr>
          <p:grpSpPr bwMode="auto">
            <a:xfrm>
              <a:off x="4817069" y="4486654"/>
              <a:ext cx="276974" cy="214722"/>
              <a:chOff x="3689" y="2040"/>
              <a:chExt cx="307" cy="238"/>
            </a:xfrm>
          </p:grpSpPr>
          <p:sp>
            <p:nvSpPr>
              <p:cNvPr id="216" name="Freeform 26">
                <a:extLst>
                  <a:ext uri="{FF2B5EF4-FFF2-40B4-BE49-F238E27FC236}">
                    <a16:creationId xmlns:a16="http://schemas.microsoft.com/office/drawing/2014/main" id="{51B853BC-4521-4773-A7E9-BDA3808679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7" name="Freeform 27">
                <a:extLst>
                  <a:ext uri="{FF2B5EF4-FFF2-40B4-BE49-F238E27FC236}">
                    <a16:creationId xmlns:a16="http://schemas.microsoft.com/office/drawing/2014/main" id="{4A2DA956-9FDE-42B3-BE25-3C767139D70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8" name="Freeform 28">
                <a:extLst>
                  <a:ext uri="{FF2B5EF4-FFF2-40B4-BE49-F238E27FC236}">
                    <a16:creationId xmlns:a16="http://schemas.microsoft.com/office/drawing/2014/main" id="{E65BAE80-FA1B-43E0-AC82-B47584AC1B8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9" name="Line 29">
                <a:extLst>
                  <a:ext uri="{FF2B5EF4-FFF2-40B4-BE49-F238E27FC236}">
                    <a16:creationId xmlns:a16="http://schemas.microsoft.com/office/drawing/2014/main" id="{D6375FAD-F479-4DCE-9DFB-832466F212CA}"/>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20" name="Freeform 30">
                <a:extLst>
                  <a:ext uri="{FF2B5EF4-FFF2-40B4-BE49-F238E27FC236}">
                    <a16:creationId xmlns:a16="http://schemas.microsoft.com/office/drawing/2014/main" id="{F3552837-2D97-48B7-B94F-153B8299B3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21" name="TextBox 220">
              <a:extLst>
                <a:ext uri="{FF2B5EF4-FFF2-40B4-BE49-F238E27FC236}">
                  <a16:creationId xmlns:a16="http://schemas.microsoft.com/office/drawing/2014/main" id="{388C0D54-268B-4AE4-83C7-DA0268D56D71}"/>
                </a:ext>
              </a:extLst>
            </p:cNvPr>
            <p:cNvSpPr txBox="1"/>
            <p:nvPr/>
          </p:nvSpPr>
          <p:spPr>
            <a:xfrm>
              <a:off x="4716571" y="4733150"/>
              <a:ext cx="493725"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Bastion host</a:t>
              </a:r>
            </a:p>
          </p:txBody>
        </p:sp>
        <p:pic>
          <p:nvPicPr>
            <p:cNvPr id="222" name="Picture 221" descr="A screenshot of a cell phone&#10;&#10;Description generated with high confidence">
              <a:extLst>
                <a:ext uri="{FF2B5EF4-FFF2-40B4-BE49-F238E27FC236}">
                  <a16:creationId xmlns:a16="http://schemas.microsoft.com/office/drawing/2014/main" id="{A9332668-125E-4E2F-AE18-91846918B6FD}"/>
                </a:ext>
              </a:extLst>
            </p:cNvPr>
            <p:cNvPicPr>
              <a:picLocks noChangeAspect="1"/>
            </p:cNvPicPr>
            <p:nvPr/>
          </p:nvPicPr>
          <p:blipFill rotWithShape="1">
            <a:blip r:embed="rId9"/>
            <a:srcRect l="34534" t="82358" r="62184" b="10053"/>
            <a:stretch/>
          </p:blipFill>
          <p:spPr>
            <a:xfrm>
              <a:off x="4945858" y="5721881"/>
              <a:ext cx="313048" cy="317520"/>
            </a:xfrm>
            <a:prstGeom prst="rect">
              <a:avLst/>
            </a:prstGeom>
          </p:spPr>
        </p:pic>
        <p:sp>
          <p:nvSpPr>
            <p:cNvPr id="224" name="TextBox 223">
              <a:extLst>
                <a:ext uri="{FF2B5EF4-FFF2-40B4-BE49-F238E27FC236}">
                  <a16:creationId xmlns:a16="http://schemas.microsoft.com/office/drawing/2014/main" id="{A8F5A8DB-25DC-4AC5-B714-EC5B2AED009E}"/>
                </a:ext>
              </a:extLst>
            </p:cNvPr>
            <p:cNvSpPr txBox="1"/>
            <p:nvPr/>
          </p:nvSpPr>
          <p:spPr>
            <a:xfrm>
              <a:off x="4796823" y="6075604"/>
              <a:ext cx="537006"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Management</a:t>
              </a:r>
            </a:p>
          </p:txBody>
        </p:sp>
        <p:pic>
          <p:nvPicPr>
            <p:cNvPr id="225" name="Picture 224" descr="A screenshot of a cell phone&#10;&#10;Description generated with high confidence">
              <a:extLst>
                <a:ext uri="{FF2B5EF4-FFF2-40B4-BE49-F238E27FC236}">
                  <a16:creationId xmlns:a16="http://schemas.microsoft.com/office/drawing/2014/main" id="{8169479A-763A-4879-A5EF-9B8EF596C825}"/>
                </a:ext>
              </a:extLst>
            </p:cNvPr>
            <p:cNvPicPr>
              <a:picLocks noChangeAspect="1"/>
            </p:cNvPicPr>
            <p:nvPr/>
          </p:nvPicPr>
          <p:blipFill rotWithShape="1">
            <a:blip r:embed="rId9"/>
            <a:srcRect l="41058" t="83269" r="55660" b="9142"/>
            <a:stretch/>
          </p:blipFill>
          <p:spPr>
            <a:xfrm>
              <a:off x="5529324" y="5721881"/>
              <a:ext cx="313048" cy="317520"/>
            </a:xfrm>
            <a:prstGeom prst="rect">
              <a:avLst/>
            </a:prstGeom>
          </p:spPr>
        </p:pic>
        <p:sp>
          <p:nvSpPr>
            <p:cNvPr id="226" name="TextBox 225">
              <a:extLst>
                <a:ext uri="{FF2B5EF4-FFF2-40B4-BE49-F238E27FC236}">
                  <a16:creationId xmlns:a16="http://schemas.microsoft.com/office/drawing/2014/main" id="{05963BFE-199A-4D73-A477-0CF924A3D84F}"/>
                </a:ext>
              </a:extLst>
            </p:cNvPr>
            <p:cNvSpPr txBox="1"/>
            <p:nvPr/>
          </p:nvSpPr>
          <p:spPr>
            <a:xfrm>
              <a:off x="5521044" y="6075604"/>
              <a:ext cx="318998"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Security</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Center</a:t>
              </a:r>
            </a:p>
          </p:txBody>
        </p:sp>
        <p:pic>
          <p:nvPicPr>
            <p:cNvPr id="227" name="Picture 226" descr="A screenshot of a cell phone&#10;&#10;Description generated with high confidence">
              <a:extLst>
                <a:ext uri="{FF2B5EF4-FFF2-40B4-BE49-F238E27FC236}">
                  <a16:creationId xmlns:a16="http://schemas.microsoft.com/office/drawing/2014/main" id="{CEDF8DA6-2BAD-44D6-AD87-0228129C997F}"/>
                </a:ext>
              </a:extLst>
            </p:cNvPr>
            <p:cNvPicPr>
              <a:picLocks noChangeAspect="1"/>
            </p:cNvPicPr>
            <p:nvPr/>
          </p:nvPicPr>
          <p:blipFill rotWithShape="1">
            <a:blip r:embed="rId9"/>
            <a:srcRect l="47039" t="82365" r="49325" b="9097"/>
            <a:stretch/>
          </p:blipFill>
          <p:spPr>
            <a:xfrm>
              <a:off x="6080162" y="5693569"/>
              <a:ext cx="346832" cy="357187"/>
            </a:xfrm>
            <a:prstGeom prst="rect">
              <a:avLst/>
            </a:prstGeom>
          </p:spPr>
        </p:pic>
        <p:sp>
          <p:nvSpPr>
            <p:cNvPr id="228" name="TextBox 227">
              <a:extLst>
                <a:ext uri="{FF2B5EF4-FFF2-40B4-BE49-F238E27FC236}">
                  <a16:creationId xmlns:a16="http://schemas.microsoft.com/office/drawing/2014/main" id="{D4908F72-8CED-440B-9A0D-E4B230ADEB8E}"/>
                </a:ext>
              </a:extLst>
            </p:cNvPr>
            <p:cNvSpPr txBox="1"/>
            <p:nvPr/>
          </p:nvSpPr>
          <p:spPr>
            <a:xfrm>
              <a:off x="6006131" y="6075604"/>
              <a:ext cx="503343"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 Active</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Directory</a:t>
              </a:r>
            </a:p>
          </p:txBody>
        </p:sp>
        <p:pic>
          <p:nvPicPr>
            <p:cNvPr id="229" name="Picture 228" descr="A screenshot of a cell phone&#10;&#10;Description generated with high confidence">
              <a:extLst>
                <a:ext uri="{FF2B5EF4-FFF2-40B4-BE49-F238E27FC236}">
                  <a16:creationId xmlns:a16="http://schemas.microsoft.com/office/drawing/2014/main" id="{F865869F-F4C5-4D45-A06A-C1BE6DC2D92C}"/>
                </a:ext>
              </a:extLst>
            </p:cNvPr>
            <p:cNvPicPr>
              <a:picLocks noChangeAspect="1"/>
            </p:cNvPicPr>
            <p:nvPr/>
          </p:nvPicPr>
          <p:blipFill rotWithShape="1">
            <a:blip r:embed="rId9"/>
            <a:srcRect l="52681" t="82023" r="43683" b="9439"/>
            <a:stretch/>
          </p:blipFill>
          <p:spPr>
            <a:xfrm>
              <a:off x="6728446" y="5702794"/>
              <a:ext cx="346832" cy="357187"/>
            </a:xfrm>
            <a:prstGeom prst="rect">
              <a:avLst/>
            </a:prstGeom>
          </p:spPr>
        </p:pic>
        <p:sp>
          <p:nvSpPr>
            <p:cNvPr id="230" name="TextBox 229">
              <a:extLst>
                <a:ext uri="{FF2B5EF4-FFF2-40B4-BE49-F238E27FC236}">
                  <a16:creationId xmlns:a16="http://schemas.microsoft.com/office/drawing/2014/main" id="{245F526B-D81F-4F88-A85E-6D3F65F06FFF}"/>
                </a:ext>
              </a:extLst>
            </p:cNvPr>
            <p:cNvSpPr txBox="1"/>
            <p:nvPr/>
          </p:nvSpPr>
          <p:spPr>
            <a:xfrm>
              <a:off x="6704112" y="6073352"/>
              <a:ext cx="403958"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 Key</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Vault</a:t>
              </a:r>
            </a:p>
          </p:txBody>
        </p:sp>
        <p:grpSp>
          <p:nvGrpSpPr>
            <p:cNvPr id="66" name="Group 8">
              <a:extLst>
                <a:ext uri="{FF2B5EF4-FFF2-40B4-BE49-F238E27FC236}">
                  <a16:creationId xmlns:a16="http://schemas.microsoft.com/office/drawing/2014/main" id="{C87D801A-B3E3-47C5-A9BB-776267F38445}"/>
                </a:ext>
              </a:extLst>
            </p:cNvPr>
            <p:cNvGrpSpPr>
              <a:grpSpLocks noChangeAspect="1"/>
            </p:cNvGrpSpPr>
            <p:nvPr/>
          </p:nvGrpSpPr>
          <p:grpSpPr bwMode="auto">
            <a:xfrm>
              <a:off x="6956323" y="5530165"/>
              <a:ext cx="329347" cy="192064"/>
              <a:chOff x="4390" y="3866"/>
              <a:chExt cx="511" cy="298"/>
            </a:xfrm>
          </p:grpSpPr>
          <p:sp>
            <p:nvSpPr>
              <p:cNvPr id="67" name="Freeform 9">
                <a:extLst>
                  <a:ext uri="{FF2B5EF4-FFF2-40B4-BE49-F238E27FC236}">
                    <a16:creationId xmlns:a16="http://schemas.microsoft.com/office/drawing/2014/main" id="{663A7C24-3C26-4444-A154-CBDB7F6E7F3F}"/>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68" name="Freeform 10">
                <a:extLst>
                  <a:ext uri="{FF2B5EF4-FFF2-40B4-BE49-F238E27FC236}">
                    <a16:creationId xmlns:a16="http://schemas.microsoft.com/office/drawing/2014/main" id="{1A3E99DC-4F70-4C9A-B897-390FED259AA6}"/>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69" name="Oval 11">
                <a:extLst>
                  <a:ext uri="{FF2B5EF4-FFF2-40B4-BE49-F238E27FC236}">
                    <a16:creationId xmlns:a16="http://schemas.microsoft.com/office/drawing/2014/main" id="{9BBB2E3F-A73C-4DCA-A088-E9CF2CDF3A84}"/>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0" name="Oval 12">
                <a:extLst>
                  <a:ext uri="{FF2B5EF4-FFF2-40B4-BE49-F238E27FC236}">
                    <a16:creationId xmlns:a16="http://schemas.microsoft.com/office/drawing/2014/main" id="{3B0ECD6E-B2EC-4C22-A441-C9386D7C0EB1}"/>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1" name="Oval 13">
                <a:extLst>
                  <a:ext uri="{FF2B5EF4-FFF2-40B4-BE49-F238E27FC236}">
                    <a16:creationId xmlns:a16="http://schemas.microsoft.com/office/drawing/2014/main" id="{0462B83B-70C4-49FF-8FFD-7CD64772F6C5}"/>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31" name="Straight Connector 230">
              <a:extLst>
                <a:ext uri="{FF2B5EF4-FFF2-40B4-BE49-F238E27FC236}">
                  <a16:creationId xmlns:a16="http://schemas.microsoft.com/office/drawing/2014/main" id="{B95CDDE4-9674-4169-B3CF-270723447B94}"/>
                </a:ext>
              </a:extLst>
            </p:cNvPr>
            <p:cNvCxnSpPr>
              <a:cxnSpLocks/>
            </p:cNvCxnSpPr>
            <p:nvPr/>
          </p:nvCxnSpPr>
          <p:spPr>
            <a:xfrm>
              <a:off x="7560469" y="2838914"/>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35" name="Group 8">
              <a:extLst>
                <a:ext uri="{FF2B5EF4-FFF2-40B4-BE49-F238E27FC236}">
                  <a16:creationId xmlns:a16="http://schemas.microsoft.com/office/drawing/2014/main" id="{95FD9239-7ED1-4920-89E1-8CF0651A5BDB}"/>
                </a:ext>
              </a:extLst>
            </p:cNvPr>
            <p:cNvGrpSpPr>
              <a:grpSpLocks noChangeAspect="1"/>
            </p:cNvGrpSpPr>
            <p:nvPr/>
          </p:nvGrpSpPr>
          <p:grpSpPr bwMode="auto">
            <a:xfrm>
              <a:off x="7805317" y="2949566"/>
              <a:ext cx="266196" cy="155236"/>
              <a:chOff x="4390" y="3866"/>
              <a:chExt cx="511" cy="298"/>
            </a:xfrm>
          </p:grpSpPr>
          <p:sp>
            <p:nvSpPr>
              <p:cNvPr id="236" name="Freeform 9">
                <a:extLst>
                  <a:ext uri="{FF2B5EF4-FFF2-40B4-BE49-F238E27FC236}">
                    <a16:creationId xmlns:a16="http://schemas.microsoft.com/office/drawing/2014/main" id="{39017046-1960-41E1-BC5A-8731EB9A53DA}"/>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7" name="Freeform 10">
                <a:extLst>
                  <a:ext uri="{FF2B5EF4-FFF2-40B4-BE49-F238E27FC236}">
                    <a16:creationId xmlns:a16="http://schemas.microsoft.com/office/drawing/2014/main" id="{83E6A9B7-6A25-4D13-8DA3-3BFB2A16A6E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8" name="Oval 11">
                <a:extLst>
                  <a:ext uri="{FF2B5EF4-FFF2-40B4-BE49-F238E27FC236}">
                    <a16:creationId xmlns:a16="http://schemas.microsoft.com/office/drawing/2014/main" id="{F26F1880-C1A0-4609-A631-B3B605156BE1}"/>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9" name="Oval 12">
                <a:extLst>
                  <a:ext uri="{FF2B5EF4-FFF2-40B4-BE49-F238E27FC236}">
                    <a16:creationId xmlns:a16="http://schemas.microsoft.com/office/drawing/2014/main" id="{2B3997C6-D887-423A-B41A-CAD9CEA00FD0}"/>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0" name="Oval 13">
                <a:extLst>
                  <a:ext uri="{FF2B5EF4-FFF2-40B4-BE49-F238E27FC236}">
                    <a16:creationId xmlns:a16="http://schemas.microsoft.com/office/drawing/2014/main" id="{A8D200D6-485A-41EA-9991-12C5DED0D94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41" name="Straight Connector 240">
              <a:extLst>
                <a:ext uri="{FF2B5EF4-FFF2-40B4-BE49-F238E27FC236}">
                  <a16:creationId xmlns:a16="http://schemas.microsoft.com/office/drawing/2014/main" id="{1C1E723E-A329-4F37-8BBF-59D7CF504658}"/>
                </a:ext>
              </a:extLst>
            </p:cNvPr>
            <p:cNvCxnSpPr>
              <a:cxnSpLocks/>
            </p:cNvCxnSpPr>
            <p:nvPr/>
          </p:nvCxnSpPr>
          <p:spPr>
            <a:xfrm>
              <a:off x="7560469" y="4961136"/>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42" name="Group 8">
              <a:extLst>
                <a:ext uri="{FF2B5EF4-FFF2-40B4-BE49-F238E27FC236}">
                  <a16:creationId xmlns:a16="http://schemas.microsoft.com/office/drawing/2014/main" id="{8149E4FD-8A29-41D0-B815-67F36F4476F2}"/>
                </a:ext>
              </a:extLst>
            </p:cNvPr>
            <p:cNvGrpSpPr>
              <a:grpSpLocks noChangeAspect="1"/>
            </p:cNvGrpSpPr>
            <p:nvPr/>
          </p:nvGrpSpPr>
          <p:grpSpPr bwMode="auto">
            <a:xfrm>
              <a:off x="7805317" y="5071788"/>
              <a:ext cx="266196" cy="155236"/>
              <a:chOff x="4390" y="3866"/>
              <a:chExt cx="511" cy="298"/>
            </a:xfrm>
          </p:grpSpPr>
          <p:sp>
            <p:nvSpPr>
              <p:cNvPr id="243" name="Freeform 9">
                <a:extLst>
                  <a:ext uri="{FF2B5EF4-FFF2-40B4-BE49-F238E27FC236}">
                    <a16:creationId xmlns:a16="http://schemas.microsoft.com/office/drawing/2014/main" id="{CB8DBFD3-53E9-4365-A977-100458F29A84}"/>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4" name="Freeform 10">
                <a:extLst>
                  <a:ext uri="{FF2B5EF4-FFF2-40B4-BE49-F238E27FC236}">
                    <a16:creationId xmlns:a16="http://schemas.microsoft.com/office/drawing/2014/main" id="{251D5118-9254-43D5-82C6-2FCC7D91A810}"/>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5" name="Oval 11">
                <a:extLst>
                  <a:ext uri="{FF2B5EF4-FFF2-40B4-BE49-F238E27FC236}">
                    <a16:creationId xmlns:a16="http://schemas.microsoft.com/office/drawing/2014/main" id="{47680A56-23F8-4D66-90C1-E507FA194032}"/>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6" name="Oval 12">
                <a:extLst>
                  <a:ext uri="{FF2B5EF4-FFF2-40B4-BE49-F238E27FC236}">
                    <a16:creationId xmlns:a16="http://schemas.microsoft.com/office/drawing/2014/main" id="{4CA361FD-C8C5-46D1-8B73-8B2D5AF3FF56}"/>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7" name="Oval 13">
                <a:extLst>
                  <a:ext uri="{FF2B5EF4-FFF2-40B4-BE49-F238E27FC236}">
                    <a16:creationId xmlns:a16="http://schemas.microsoft.com/office/drawing/2014/main" id="{245F0949-08D6-45F5-81FA-19C9A0B34564}"/>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48" name="Rectangle 247">
              <a:extLst>
                <a:ext uri="{FF2B5EF4-FFF2-40B4-BE49-F238E27FC236}">
                  <a16:creationId xmlns:a16="http://schemas.microsoft.com/office/drawing/2014/main" id="{43325419-663B-4309-93CF-F52E4A66C650}"/>
                </a:ext>
              </a:extLst>
            </p:cNvPr>
            <p:cNvSpPr/>
            <p:nvPr/>
          </p:nvSpPr>
          <p:spPr bwMode="auto">
            <a:xfrm>
              <a:off x="8335140" y="1898467"/>
              <a:ext cx="2187207" cy="164230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249" name="Rectangle 248">
              <a:extLst>
                <a:ext uri="{FF2B5EF4-FFF2-40B4-BE49-F238E27FC236}">
                  <a16:creationId xmlns:a16="http://schemas.microsoft.com/office/drawing/2014/main" id="{518F702A-33DD-4506-B24B-DDEAD65F0F98}"/>
                </a:ext>
              </a:extLst>
            </p:cNvPr>
            <p:cNvSpPr/>
            <p:nvPr/>
          </p:nvSpPr>
          <p:spPr bwMode="auto">
            <a:xfrm>
              <a:off x="8408330" y="1975131"/>
              <a:ext cx="1326219" cy="13505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816">
                  <a:gradFill>
                    <a:gsLst>
                      <a:gs pos="87611">
                        <a:srgbClr val="5C2D91"/>
                      </a:gs>
                      <a:gs pos="64602">
                        <a:srgbClr val="5C2D91"/>
                      </a:gs>
                    </a:gsLst>
                    <a:lin ang="5400000" scaled="0"/>
                  </a:gradFill>
                  <a:latin typeface="Segoe UI"/>
                </a:rPr>
                <a:t>AppService subnet</a:t>
              </a:r>
            </a:p>
          </p:txBody>
        </p:sp>
        <p:pic>
          <p:nvPicPr>
            <p:cNvPr id="250" name="Picture 249" descr="A screenshot of a cell phone&#10;&#10;Description generated with high confidence">
              <a:extLst>
                <a:ext uri="{FF2B5EF4-FFF2-40B4-BE49-F238E27FC236}">
                  <a16:creationId xmlns:a16="http://schemas.microsoft.com/office/drawing/2014/main" id="{C03FC5C6-5C2C-46CF-AEAD-70A6E4395BFB}"/>
                </a:ext>
              </a:extLst>
            </p:cNvPr>
            <p:cNvPicPr>
              <a:picLocks noChangeAspect="1"/>
            </p:cNvPicPr>
            <p:nvPr/>
          </p:nvPicPr>
          <p:blipFill rotWithShape="1">
            <a:blip r:embed="rId9">
              <a:clrChange>
                <a:clrFrom>
                  <a:srgbClr val="F5F1F0"/>
                </a:clrFrom>
                <a:clrTo>
                  <a:srgbClr val="F5F1F0">
                    <a:alpha val="0"/>
                  </a:srgbClr>
                </a:clrTo>
              </a:clrChange>
            </a:blip>
            <a:srcRect l="74210" t="25616" r="22893" b="68155"/>
            <a:stretch/>
          </p:blipFill>
          <p:spPr>
            <a:xfrm>
              <a:off x="8857699" y="2542622"/>
              <a:ext cx="319534" cy="301414"/>
            </a:xfrm>
            <a:prstGeom prst="rect">
              <a:avLst/>
            </a:prstGeom>
          </p:spPr>
        </p:pic>
        <p:sp>
          <p:nvSpPr>
            <p:cNvPr id="251" name="TextBox 250">
              <a:extLst>
                <a:ext uri="{FF2B5EF4-FFF2-40B4-BE49-F238E27FC236}">
                  <a16:creationId xmlns:a16="http://schemas.microsoft.com/office/drawing/2014/main" id="{1BC5556A-1738-491D-BB2F-E4501E71E6DE}"/>
                </a:ext>
              </a:extLst>
            </p:cNvPr>
            <p:cNvSpPr txBox="1"/>
            <p:nvPr/>
          </p:nvSpPr>
          <p:spPr>
            <a:xfrm>
              <a:off x="8778619" y="2864632"/>
              <a:ext cx="477695" cy="109902"/>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App Service</a:t>
              </a:r>
            </a:p>
          </p:txBody>
        </p:sp>
        <p:grpSp>
          <p:nvGrpSpPr>
            <p:cNvPr id="252" name="Group 251">
              <a:extLst>
                <a:ext uri="{FF2B5EF4-FFF2-40B4-BE49-F238E27FC236}">
                  <a16:creationId xmlns:a16="http://schemas.microsoft.com/office/drawing/2014/main" id="{BEEAB3C2-A5CD-44DB-A293-06F3BF14FC8F}"/>
                </a:ext>
              </a:extLst>
            </p:cNvPr>
            <p:cNvGrpSpPr/>
            <p:nvPr/>
          </p:nvGrpSpPr>
          <p:grpSpPr>
            <a:xfrm>
              <a:off x="9548932" y="2034044"/>
              <a:ext cx="125904" cy="195664"/>
              <a:chOff x="666557" y="2477604"/>
              <a:chExt cx="317693" cy="493712"/>
            </a:xfrm>
          </p:grpSpPr>
          <p:grpSp>
            <p:nvGrpSpPr>
              <p:cNvPr id="253" name="Group 21">
                <a:extLst>
                  <a:ext uri="{FF2B5EF4-FFF2-40B4-BE49-F238E27FC236}">
                    <a16:creationId xmlns:a16="http://schemas.microsoft.com/office/drawing/2014/main" id="{273032B8-B6CE-49A2-9F1B-6E0D3DB99E07}"/>
                  </a:ext>
                </a:extLst>
              </p:cNvPr>
              <p:cNvGrpSpPr>
                <a:grpSpLocks noChangeAspect="1"/>
              </p:cNvGrpSpPr>
              <p:nvPr/>
            </p:nvGrpSpPr>
            <p:grpSpPr bwMode="auto">
              <a:xfrm>
                <a:off x="666557" y="2477604"/>
                <a:ext cx="317693" cy="493712"/>
                <a:chOff x="458" y="1306"/>
                <a:chExt cx="222" cy="345"/>
              </a:xfrm>
            </p:grpSpPr>
            <p:sp>
              <p:nvSpPr>
                <p:cNvPr id="255" name="Rectangle 22">
                  <a:extLst>
                    <a:ext uri="{FF2B5EF4-FFF2-40B4-BE49-F238E27FC236}">
                      <a16:creationId xmlns:a16="http://schemas.microsoft.com/office/drawing/2014/main" id="{5541C529-FBE8-44AD-9B50-699F8E309A22}"/>
                    </a:ext>
                  </a:extLst>
                </p:cNvPr>
                <p:cNvSpPr>
                  <a:spLocks noChangeArrowheads="1"/>
                </p:cNvSpPr>
                <p:nvPr/>
              </p:nvSpPr>
              <p:spPr bwMode="auto">
                <a:xfrm>
                  <a:off x="458" y="1450"/>
                  <a:ext cx="222" cy="201"/>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256" name="Freeform 23">
                  <a:extLst>
                    <a:ext uri="{FF2B5EF4-FFF2-40B4-BE49-F238E27FC236}">
                      <a16:creationId xmlns:a16="http://schemas.microsoft.com/office/drawing/2014/main" id="{B3CD590C-9DD0-4196-92F2-E03DA512A573}"/>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254" name="TextBox 253">
                <a:extLst>
                  <a:ext uri="{FF2B5EF4-FFF2-40B4-BE49-F238E27FC236}">
                    <a16:creationId xmlns:a16="http://schemas.microsoft.com/office/drawing/2014/main" id="{EDCF1E98-3FC3-459B-8ECB-A0BE87C23D16}"/>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56637">
                          <a:srgbClr val="5C2D91"/>
                        </a:gs>
                        <a:gs pos="38000">
                          <a:srgbClr val="5C2D91"/>
                        </a:gs>
                      </a:gsLst>
                      <a:lin ang="5400000" scaled="0"/>
                    </a:gradFill>
                    <a:latin typeface="Segoe UI Semibold"/>
                  </a:rPr>
                  <a:t>NSG</a:t>
                </a:r>
              </a:p>
            </p:txBody>
          </p:sp>
        </p:grpSp>
        <p:sp>
          <p:nvSpPr>
            <p:cNvPr id="257" name="Rectangle 256">
              <a:extLst>
                <a:ext uri="{FF2B5EF4-FFF2-40B4-BE49-F238E27FC236}">
                  <a16:creationId xmlns:a16="http://schemas.microsoft.com/office/drawing/2014/main" id="{3791072A-B39A-4FE7-96C6-FFACCAEC93DF}"/>
                </a:ext>
              </a:extLst>
            </p:cNvPr>
            <p:cNvSpPr/>
            <p:nvPr/>
          </p:nvSpPr>
          <p:spPr bwMode="auto">
            <a:xfrm>
              <a:off x="9901525" y="3409621"/>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58" name="TextBox 257">
              <a:extLst>
                <a:ext uri="{FF2B5EF4-FFF2-40B4-BE49-F238E27FC236}">
                  <a16:creationId xmlns:a16="http://schemas.microsoft.com/office/drawing/2014/main" id="{6E44249B-3826-451B-B655-BFDFE043A310}"/>
                </a:ext>
              </a:extLst>
            </p:cNvPr>
            <p:cNvSpPr txBox="1"/>
            <p:nvPr/>
          </p:nvSpPr>
          <p:spPr>
            <a:xfrm>
              <a:off x="9259182" y="3374215"/>
              <a:ext cx="602730"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Spoke1 </a:t>
              </a:r>
              <a:r>
                <a:rPr lang="en-US" sz="816" err="1">
                  <a:gradFill>
                    <a:gsLst>
                      <a:gs pos="92920">
                        <a:srgbClr val="0078D4"/>
                      </a:gs>
                      <a:gs pos="79646">
                        <a:srgbClr val="0078D4"/>
                      </a:gs>
                    </a:gsLst>
                    <a:lin ang="5400000" scaled="0"/>
                  </a:gradFill>
                  <a:latin typeface="Segoe UI"/>
                </a:rPr>
                <a:t>VNet</a:t>
              </a:r>
              <a:endParaRPr lang="en-US" sz="816">
                <a:gradFill>
                  <a:gsLst>
                    <a:gs pos="92920">
                      <a:srgbClr val="0078D4"/>
                    </a:gs>
                    <a:gs pos="79646">
                      <a:srgbClr val="0078D4"/>
                    </a:gs>
                  </a:gsLst>
                  <a:lin ang="5400000" scaled="0"/>
                </a:gradFill>
                <a:latin typeface="Segoe UI"/>
              </a:endParaRPr>
            </a:p>
          </p:txBody>
        </p:sp>
        <p:grpSp>
          <p:nvGrpSpPr>
            <p:cNvPr id="259" name="Group 8">
              <a:extLst>
                <a:ext uri="{FF2B5EF4-FFF2-40B4-BE49-F238E27FC236}">
                  <a16:creationId xmlns:a16="http://schemas.microsoft.com/office/drawing/2014/main" id="{4DF313A3-AB2D-4BA0-A8BF-73EDFBC15AA3}"/>
                </a:ext>
              </a:extLst>
            </p:cNvPr>
            <p:cNvGrpSpPr>
              <a:grpSpLocks noChangeAspect="1"/>
            </p:cNvGrpSpPr>
            <p:nvPr/>
          </p:nvGrpSpPr>
          <p:grpSpPr bwMode="auto">
            <a:xfrm>
              <a:off x="10040372" y="3447867"/>
              <a:ext cx="329347" cy="192064"/>
              <a:chOff x="4390" y="3866"/>
              <a:chExt cx="511" cy="298"/>
            </a:xfrm>
          </p:grpSpPr>
          <p:sp>
            <p:nvSpPr>
              <p:cNvPr id="260" name="Freeform 9">
                <a:extLst>
                  <a:ext uri="{FF2B5EF4-FFF2-40B4-BE49-F238E27FC236}">
                    <a16:creationId xmlns:a16="http://schemas.microsoft.com/office/drawing/2014/main" id="{224C4103-4C70-491C-94D2-D238F6B28239}"/>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1" name="Freeform 10">
                <a:extLst>
                  <a:ext uri="{FF2B5EF4-FFF2-40B4-BE49-F238E27FC236}">
                    <a16:creationId xmlns:a16="http://schemas.microsoft.com/office/drawing/2014/main" id="{2D09CCE2-903B-4F6C-B703-9B14B14A3B41}"/>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2" name="Oval 11">
                <a:extLst>
                  <a:ext uri="{FF2B5EF4-FFF2-40B4-BE49-F238E27FC236}">
                    <a16:creationId xmlns:a16="http://schemas.microsoft.com/office/drawing/2014/main" id="{99D15925-3ADC-44BF-9616-7D56237170A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3" name="Oval 12">
                <a:extLst>
                  <a:ext uri="{FF2B5EF4-FFF2-40B4-BE49-F238E27FC236}">
                    <a16:creationId xmlns:a16="http://schemas.microsoft.com/office/drawing/2014/main" id="{569D1C47-1C81-414F-AA2D-51F949A9D6E7}"/>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4" name="Oval 13">
                <a:extLst>
                  <a:ext uri="{FF2B5EF4-FFF2-40B4-BE49-F238E27FC236}">
                    <a16:creationId xmlns:a16="http://schemas.microsoft.com/office/drawing/2014/main" id="{6635A47B-3DFB-4EDF-8C09-25E72D3B9B0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65" name="Straight Connector 264">
              <a:extLst>
                <a:ext uri="{FF2B5EF4-FFF2-40B4-BE49-F238E27FC236}">
                  <a16:creationId xmlns:a16="http://schemas.microsoft.com/office/drawing/2014/main" id="{1B688892-E790-41E6-A1B1-E4432EE48C4B}"/>
                </a:ext>
              </a:extLst>
            </p:cNvPr>
            <p:cNvCxnSpPr>
              <a:cxnSpLocks/>
            </p:cNvCxnSpPr>
            <p:nvPr/>
          </p:nvCxnSpPr>
          <p:spPr>
            <a:xfrm>
              <a:off x="9674836" y="2348937"/>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B187146-5301-49CF-B9C5-9DEDFDB6EFC2}"/>
                </a:ext>
              </a:extLst>
            </p:cNvPr>
            <p:cNvCxnSpPr>
              <a:cxnSpLocks/>
            </p:cNvCxnSpPr>
            <p:nvPr/>
          </p:nvCxnSpPr>
          <p:spPr>
            <a:xfrm>
              <a:off x="9674836" y="3047724"/>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268" name="Picture 267" descr="A screenshot of a cell phone&#10;&#10;Description generated with high confidence">
              <a:extLst>
                <a:ext uri="{FF2B5EF4-FFF2-40B4-BE49-F238E27FC236}">
                  <a16:creationId xmlns:a16="http://schemas.microsoft.com/office/drawing/2014/main" id="{8383F7A4-5C79-44BE-8E62-EFA7060E1B66}"/>
                </a:ext>
              </a:extLst>
            </p:cNvPr>
            <p:cNvPicPr>
              <a:picLocks noChangeAspect="1"/>
            </p:cNvPicPr>
            <p:nvPr/>
          </p:nvPicPr>
          <p:blipFill rotWithShape="1">
            <a:blip r:embed="rId9">
              <a:clrChange>
                <a:clrFrom>
                  <a:srgbClr val="F5F1F0"/>
                </a:clrFrom>
                <a:clrTo>
                  <a:srgbClr val="F5F1F0">
                    <a:alpha val="0"/>
                  </a:srgbClr>
                </a:clrTo>
              </a:clrChange>
            </a:blip>
            <a:srcRect l="90501" t="18121" r="6076" b="73562"/>
            <a:stretch/>
          </p:blipFill>
          <p:spPr>
            <a:xfrm>
              <a:off x="10803730" y="2136111"/>
              <a:ext cx="377665" cy="402445"/>
            </a:xfrm>
            <a:prstGeom prst="rect">
              <a:avLst/>
            </a:prstGeom>
          </p:spPr>
        </p:pic>
        <p:sp>
          <p:nvSpPr>
            <p:cNvPr id="269" name="TextBox 268">
              <a:extLst>
                <a:ext uri="{FF2B5EF4-FFF2-40B4-BE49-F238E27FC236}">
                  <a16:creationId xmlns:a16="http://schemas.microsoft.com/office/drawing/2014/main" id="{FA9EA751-8F31-4474-AA01-1489530159F5}"/>
                </a:ext>
              </a:extLst>
            </p:cNvPr>
            <p:cNvSpPr txBox="1"/>
            <p:nvPr/>
          </p:nvSpPr>
          <p:spPr>
            <a:xfrm>
              <a:off x="10786411" y="2554000"/>
              <a:ext cx="403958" cy="219804"/>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Azure Key</a:t>
              </a:r>
              <a:br>
                <a:rPr lang="en-US" sz="714">
                  <a:gradFill>
                    <a:gsLst>
                      <a:gs pos="32743">
                        <a:srgbClr val="5C2D91"/>
                      </a:gs>
                      <a:gs pos="52000">
                        <a:srgbClr val="5C2D91"/>
                      </a:gs>
                    </a:gsLst>
                    <a:lin ang="5400000" scaled="0"/>
                  </a:gradFill>
                  <a:latin typeface="Segoe UI"/>
                </a:rPr>
              </a:br>
              <a:r>
                <a:rPr lang="en-US" sz="714">
                  <a:gradFill>
                    <a:gsLst>
                      <a:gs pos="32743">
                        <a:srgbClr val="5C2D91"/>
                      </a:gs>
                      <a:gs pos="52000">
                        <a:srgbClr val="5C2D91"/>
                      </a:gs>
                    </a:gsLst>
                    <a:lin ang="5400000" scaled="0"/>
                  </a:gradFill>
                  <a:latin typeface="Segoe UI"/>
                </a:rPr>
                <a:t>Vault</a:t>
              </a:r>
            </a:p>
          </p:txBody>
        </p:sp>
        <p:pic>
          <p:nvPicPr>
            <p:cNvPr id="270" name="Picture 269" descr="A screenshot of a cell phone&#10;&#10;Description generated with high confidence">
              <a:extLst>
                <a:ext uri="{FF2B5EF4-FFF2-40B4-BE49-F238E27FC236}">
                  <a16:creationId xmlns:a16="http://schemas.microsoft.com/office/drawing/2014/main" id="{DEC7A17D-0DB6-495D-B9BE-2FFAF79EE9C9}"/>
                </a:ext>
              </a:extLst>
            </p:cNvPr>
            <p:cNvPicPr>
              <a:picLocks noChangeAspect="1"/>
            </p:cNvPicPr>
            <p:nvPr/>
          </p:nvPicPr>
          <p:blipFill rotWithShape="1">
            <a:blip r:embed="rId9">
              <a:clrChange>
                <a:clrFrom>
                  <a:srgbClr val="F5F1F0"/>
                </a:clrFrom>
                <a:clrTo>
                  <a:srgbClr val="F5F1F0">
                    <a:alpha val="0"/>
                  </a:srgbClr>
                </a:clrTo>
              </a:clrChange>
            </a:blip>
            <a:srcRect l="91075" t="33141" r="6767" b="60177"/>
            <a:stretch/>
          </p:blipFill>
          <p:spPr>
            <a:xfrm>
              <a:off x="10864850" y="2905589"/>
              <a:ext cx="238125" cy="323317"/>
            </a:xfrm>
            <a:prstGeom prst="rect">
              <a:avLst/>
            </a:prstGeom>
          </p:spPr>
        </p:pic>
        <p:sp>
          <p:nvSpPr>
            <p:cNvPr id="271" name="TextBox 270">
              <a:extLst>
                <a:ext uri="{FF2B5EF4-FFF2-40B4-BE49-F238E27FC236}">
                  <a16:creationId xmlns:a16="http://schemas.microsoft.com/office/drawing/2014/main" id="{4B5D5A5B-5E67-462B-9A24-533925E1E1C9}"/>
                </a:ext>
              </a:extLst>
            </p:cNvPr>
            <p:cNvSpPr txBox="1"/>
            <p:nvPr/>
          </p:nvSpPr>
          <p:spPr>
            <a:xfrm>
              <a:off x="10847553" y="3248640"/>
              <a:ext cx="277320" cy="109902"/>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SQLDB</a:t>
              </a:r>
            </a:p>
          </p:txBody>
        </p:sp>
        <p:sp>
          <p:nvSpPr>
            <p:cNvPr id="275" name="Rectangle 274">
              <a:extLst>
                <a:ext uri="{FF2B5EF4-FFF2-40B4-BE49-F238E27FC236}">
                  <a16:creationId xmlns:a16="http://schemas.microsoft.com/office/drawing/2014/main" id="{D37AFC62-7256-4233-973D-F3D69626B0C3}"/>
                </a:ext>
              </a:extLst>
            </p:cNvPr>
            <p:cNvSpPr/>
            <p:nvPr/>
          </p:nvSpPr>
          <p:spPr bwMode="auto">
            <a:xfrm>
              <a:off x="9901566" y="58093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76" name="TextBox 275">
              <a:extLst>
                <a:ext uri="{FF2B5EF4-FFF2-40B4-BE49-F238E27FC236}">
                  <a16:creationId xmlns:a16="http://schemas.microsoft.com/office/drawing/2014/main" id="{D32311FE-58D0-4604-A7A0-68194E4201F0}"/>
                </a:ext>
              </a:extLst>
            </p:cNvPr>
            <p:cNvSpPr txBox="1"/>
            <p:nvPr/>
          </p:nvSpPr>
          <p:spPr>
            <a:xfrm>
              <a:off x="9259223" y="5773908"/>
              <a:ext cx="602730"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Spoke2 </a:t>
              </a:r>
              <a:r>
                <a:rPr lang="en-US" sz="816" err="1">
                  <a:gradFill>
                    <a:gsLst>
                      <a:gs pos="92920">
                        <a:srgbClr val="0078D4"/>
                      </a:gs>
                      <a:gs pos="79646">
                        <a:srgbClr val="0078D4"/>
                      </a:gs>
                    </a:gsLst>
                    <a:lin ang="5400000" scaled="0"/>
                  </a:gradFill>
                  <a:latin typeface="Segoe UI"/>
                </a:rPr>
                <a:t>VNet</a:t>
              </a:r>
              <a:endParaRPr lang="en-US" sz="816">
                <a:gradFill>
                  <a:gsLst>
                    <a:gs pos="92920">
                      <a:srgbClr val="0078D4"/>
                    </a:gs>
                    <a:gs pos="79646">
                      <a:srgbClr val="0078D4"/>
                    </a:gs>
                  </a:gsLst>
                  <a:lin ang="5400000" scaled="0"/>
                </a:gradFill>
                <a:latin typeface="Segoe UI"/>
              </a:endParaRPr>
            </a:p>
          </p:txBody>
        </p:sp>
        <p:grpSp>
          <p:nvGrpSpPr>
            <p:cNvPr id="277" name="Group 8">
              <a:extLst>
                <a:ext uri="{FF2B5EF4-FFF2-40B4-BE49-F238E27FC236}">
                  <a16:creationId xmlns:a16="http://schemas.microsoft.com/office/drawing/2014/main" id="{C307977C-528C-470B-A6E3-116B59220FC4}"/>
                </a:ext>
              </a:extLst>
            </p:cNvPr>
            <p:cNvGrpSpPr>
              <a:grpSpLocks noChangeAspect="1"/>
            </p:cNvGrpSpPr>
            <p:nvPr/>
          </p:nvGrpSpPr>
          <p:grpSpPr bwMode="auto">
            <a:xfrm>
              <a:off x="10040413" y="5847560"/>
              <a:ext cx="329347" cy="192064"/>
              <a:chOff x="4390" y="3866"/>
              <a:chExt cx="511" cy="298"/>
            </a:xfrm>
          </p:grpSpPr>
          <p:sp>
            <p:nvSpPr>
              <p:cNvPr id="278" name="Freeform 9">
                <a:extLst>
                  <a:ext uri="{FF2B5EF4-FFF2-40B4-BE49-F238E27FC236}">
                    <a16:creationId xmlns:a16="http://schemas.microsoft.com/office/drawing/2014/main" id="{481F819D-F78E-4786-B7C5-FC1E0B0F44F3}"/>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79" name="Freeform 10">
                <a:extLst>
                  <a:ext uri="{FF2B5EF4-FFF2-40B4-BE49-F238E27FC236}">
                    <a16:creationId xmlns:a16="http://schemas.microsoft.com/office/drawing/2014/main" id="{839EBB92-7492-49CE-B688-7442EC4B1935}"/>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0" name="Oval 11">
                <a:extLst>
                  <a:ext uri="{FF2B5EF4-FFF2-40B4-BE49-F238E27FC236}">
                    <a16:creationId xmlns:a16="http://schemas.microsoft.com/office/drawing/2014/main" id="{7F06921B-CB72-4370-B071-9D12C498DC88}"/>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1" name="Oval 12">
                <a:extLst>
                  <a:ext uri="{FF2B5EF4-FFF2-40B4-BE49-F238E27FC236}">
                    <a16:creationId xmlns:a16="http://schemas.microsoft.com/office/drawing/2014/main" id="{69A14AD3-5573-4FC5-A22C-126986B8BC78}"/>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2" name="Oval 13">
                <a:extLst>
                  <a:ext uri="{FF2B5EF4-FFF2-40B4-BE49-F238E27FC236}">
                    <a16:creationId xmlns:a16="http://schemas.microsoft.com/office/drawing/2014/main" id="{5571C6DD-09CD-464D-8AB9-41C8D0D1CBB6}"/>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83" name="Rectangle 282">
              <a:extLst>
                <a:ext uri="{FF2B5EF4-FFF2-40B4-BE49-F238E27FC236}">
                  <a16:creationId xmlns:a16="http://schemas.microsoft.com/office/drawing/2014/main" id="{273A8418-DBA6-4C21-A895-A1E55FF5DBE2}"/>
                </a:ext>
              </a:extLst>
            </p:cNvPr>
            <p:cNvSpPr/>
            <p:nvPr/>
          </p:nvSpPr>
          <p:spPr bwMode="auto">
            <a:xfrm>
              <a:off x="8408330" y="4137435"/>
              <a:ext cx="1684323" cy="158444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816">
                  <a:gradFill>
                    <a:gsLst>
                      <a:gs pos="98230">
                        <a:srgbClr val="107C10"/>
                      </a:gs>
                      <a:gs pos="87611">
                        <a:srgbClr val="107C10"/>
                      </a:gs>
                    </a:gsLst>
                    <a:lin ang="5400000" scaled="0"/>
                  </a:gradFill>
                  <a:latin typeface="Segoe UI"/>
                </a:rPr>
                <a:t>N-tier subnet</a:t>
              </a:r>
            </a:p>
          </p:txBody>
        </p:sp>
        <p:grpSp>
          <p:nvGrpSpPr>
            <p:cNvPr id="300" name="Group 299">
              <a:extLst>
                <a:ext uri="{FF2B5EF4-FFF2-40B4-BE49-F238E27FC236}">
                  <a16:creationId xmlns:a16="http://schemas.microsoft.com/office/drawing/2014/main" id="{553463EC-F162-496C-849C-8E03398B7EC9}"/>
                </a:ext>
              </a:extLst>
            </p:cNvPr>
            <p:cNvGrpSpPr/>
            <p:nvPr/>
          </p:nvGrpSpPr>
          <p:grpSpPr>
            <a:xfrm>
              <a:off x="9321000" y="4841679"/>
              <a:ext cx="232970" cy="240903"/>
              <a:chOff x="5776251" y="2391232"/>
              <a:chExt cx="287011" cy="296778"/>
            </a:xfrm>
          </p:grpSpPr>
          <p:sp>
            <p:nvSpPr>
              <p:cNvPr id="301" name="Rectangle: Rounded Corners 300">
                <a:extLst>
                  <a:ext uri="{FF2B5EF4-FFF2-40B4-BE49-F238E27FC236}">
                    <a16:creationId xmlns:a16="http://schemas.microsoft.com/office/drawing/2014/main" id="{14A42ABF-95C9-4616-B98A-47F580EA936F}"/>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2" name="Oval 301">
                <a:extLst>
                  <a:ext uri="{FF2B5EF4-FFF2-40B4-BE49-F238E27FC236}">
                    <a16:creationId xmlns:a16="http://schemas.microsoft.com/office/drawing/2014/main" id="{4A812AA1-BF91-40A4-A66A-D89E77ED2AC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3" name="Arrow: Down 302">
                <a:extLst>
                  <a:ext uri="{FF2B5EF4-FFF2-40B4-BE49-F238E27FC236}">
                    <a16:creationId xmlns:a16="http://schemas.microsoft.com/office/drawing/2014/main" id="{6D2E5138-2FB3-4740-9462-DE15055356C4}"/>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4" name="Arrow: Down 303">
                <a:extLst>
                  <a:ext uri="{FF2B5EF4-FFF2-40B4-BE49-F238E27FC236}">
                    <a16:creationId xmlns:a16="http://schemas.microsoft.com/office/drawing/2014/main" id="{64F09740-7245-48B3-A3FC-3CECE948028F}"/>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5" name="Arrow: Down 304">
                <a:extLst>
                  <a:ext uri="{FF2B5EF4-FFF2-40B4-BE49-F238E27FC236}">
                    <a16:creationId xmlns:a16="http://schemas.microsoft.com/office/drawing/2014/main" id="{62D616B7-5724-4C96-8A2D-DA2D41DADA9D}"/>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6" name="Oval 305">
                <a:extLst>
                  <a:ext uri="{FF2B5EF4-FFF2-40B4-BE49-F238E27FC236}">
                    <a16:creationId xmlns:a16="http://schemas.microsoft.com/office/drawing/2014/main" id="{0F4FB5B3-8BE0-416F-90B5-0881B3B0D0E6}"/>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7" name="Rectangle 306">
                <a:extLst>
                  <a:ext uri="{FF2B5EF4-FFF2-40B4-BE49-F238E27FC236}">
                    <a16:creationId xmlns:a16="http://schemas.microsoft.com/office/drawing/2014/main" id="{7416F63F-1517-4D09-AC93-2DF2FE20D5AE}"/>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308" name="TextBox 307">
              <a:extLst>
                <a:ext uri="{FF2B5EF4-FFF2-40B4-BE49-F238E27FC236}">
                  <a16:creationId xmlns:a16="http://schemas.microsoft.com/office/drawing/2014/main" id="{51A6EC07-C7B0-4EF5-8211-4776D747832A}"/>
                </a:ext>
              </a:extLst>
            </p:cNvPr>
            <p:cNvSpPr txBox="1"/>
            <p:nvPr/>
          </p:nvSpPr>
          <p:spPr>
            <a:xfrm>
              <a:off x="8540245" y="5355274"/>
              <a:ext cx="280526"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Web</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servers</a:t>
              </a:r>
            </a:p>
          </p:txBody>
        </p:sp>
        <p:sp>
          <p:nvSpPr>
            <p:cNvPr id="331" name="TextBox 330">
              <a:extLst>
                <a:ext uri="{FF2B5EF4-FFF2-40B4-BE49-F238E27FC236}">
                  <a16:creationId xmlns:a16="http://schemas.microsoft.com/office/drawing/2014/main" id="{4B406AC2-F216-47A8-9D54-7B0F1F5843F1}"/>
                </a:ext>
              </a:extLst>
            </p:cNvPr>
            <p:cNvSpPr txBox="1"/>
            <p:nvPr/>
          </p:nvSpPr>
          <p:spPr>
            <a:xfrm>
              <a:off x="9039906" y="5355274"/>
              <a:ext cx="187552"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Web</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API</a:t>
              </a:r>
            </a:p>
          </p:txBody>
        </p:sp>
        <p:cxnSp>
          <p:nvCxnSpPr>
            <p:cNvPr id="332" name="Straight Connector 331">
              <a:extLst>
                <a:ext uri="{FF2B5EF4-FFF2-40B4-BE49-F238E27FC236}">
                  <a16:creationId xmlns:a16="http://schemas.microsoft.com/office/drawing/2014/main" id="{DC005472-BA70-4621-A068-3E9602DFD853}"/>
                </a:ext>
              </a:extLst>
            </p:cNvPr>
            <p:cNvCxnSpPr>
              <a:cxnSpLocks/>
            </p:cNvCxnSpPr>
            <p:nvPr/>
          </p:nvCxnSpPr>
          <p:spPr>
            <a:xfrm>
              <a:off x="8668564"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AB71A73-B2B5-4FA7-B018-33DD16CC0A79}"/>
                </a:ext>
              </a:extLst>
            </p:cNvPr>
            <p:cNvCxnSpPr>
              <a:cxnSpLocks/>
            </p:cNvCxnSpPr>
            <p:nvPr/>
          </p:nvCxnSpPr>
          <p:spPr>
            <a:xfrm>
              <a:off x="9097460"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4E05480A-4621-474D-A0F3-AD8BD9344265}"/>
                </a:ext>
              </a:extLst>
            </p:cNvPr>
            <p:cNvGrpSpPr/>
            <p:nvPr/>
          </p:nvGrpSpPr>
          <p:grpSpPr>
            <a:xfrm>
              <a:off x="8551263" y="4478749"/>
              <a:ext cx="232966" cy="240890"/>
              <a:chOff x="5776171" y="2391242"/>
              <a:chExt cx="287002" cy="296763"/>
            </a:xfrm>
          </p:grpSpPr>
          <p:sp>
            <p:nvSpPr>
              <p:cNvPr id="285" name="Rectangle: Rounded Corners 284">
                <a:extLst>
                  <a:ext uri="{FF2B5EF4-FFF2-40B4-BE49-F238E27FC236}">
                    <a16:creationId xmlns:a16="http://schemas.microsoft.com/office/drawing/2014/main" id="{B8A94347-0F28-4DED-9846-FB0E04A3DBE0}"/>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6" name="Oval 285">
                <a:extLst>
                  <a:ext uri="{FF2B5EF4-FFF2-40B4-BE49-F238E27FC236}">
                    <a16:creationId xmlns:a16="http://schemas.microsoft.com/office/drawing/2014/main" id="{42000ADA-A2CD-4F3B-B6F4-1E43DE642E92}"/>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7" name="Arrow: Down 286">
                <a:extLst>
                  <a:ext uri="{FF2B5EF4-FFF2-40B4-BE49-F238E27FC236}">
                    <a16:creationId xmlns:a16="http://schemas.microsoft.com/office/drawing/2014/main" id="{E205D134-3F37-4D63-9F16-D83CC51E381C}"/>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8" name="Arrow: Down 287">
                <a:extLst>
                  <a:ext uri="{FF2B5EF4-FFF2-40B4-BE49-F238E27FC236}">
                    <a16:creationId xmlns:a16="http://schemas.microsoft.com/office/drawing/2014/main" id="{5F6FB198-0A5A-4FBE-A14C-A6DB686B27E7}"/>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9" name="Arrow: Down 288">
                <a:extLst>
                  <a:ext uri="{FF2B5EF4-FFF2-40B4-BE49-F238E27FC236}">
                    <a16:creationId xmlns:a16="http://schemas.microsoft.com/office/drawing/2014/main" id="{0064E137-2874-4E9B-AE40-8D35CCDC60D0}"/>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0" name="Oval 289">
                <a:extLst>
                  <a:ext uri="{FF2B5EF4-FFF2-40B4-BE49-F238E27FC236}">
                    <a16:creationId xmlns:a16="http://schemas.microsoft.com/office/drawing/2014/main" id="{A7620662-C581-4361-A3F9-D359CDC38584}"/>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1" name="Rectangle 290">
                <a:extLst>
                  <a:ext uri="{FF2B5EF4-FFF2-40B4-BE49-F238E27FC236}">
                    <a16:creationId xmlns:a16="http://schemas.microsoft.com/office/drawing/2014/main" id="{8CA45EDD-9CDC-4D08-8675-4E7F124596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292" name="Group 291">
              <a:extLst>
                <a:ext uri="{FF2B5EF4-FFF2-40B4-BE49-F238E27FC236}">
                  <a16:creationId xmlns:a16="http://schemas.microsoft.com/office/drawing/2014/main" id="{3AF7E397-907E-4301-8386-CA65FC6272DE}"/>
                </a:ext>
              </a:extLst>
            </p:cNvPr>
            <p:cNvGrpSpPr/>
            <p:nvPr/>
          </p:nvGrpSpPr>
          <p:grpSpPr>
            <a:xfrm>
              <a:off x="8975974" y="4468373"/>
              <a:ext cx="232970" cy="240903"/>
              <a:chOff x="5776251" y="2391232"/>
              <a:chExt cx="287011" cy="296778"/>
            </a:xfrm>
          </p:grpSpPr>
          <p:sp>
            <p:nvSpPr>
              <p:cNvPr id="293" name="Rectangle: Rounded Corners 292">
                <a:extLst>
                  <a:ext uri="{FF2B5EF4-FFF2-40B4-BE49-F238E27FC236}">
                    <a16:creationId xmlns:a16="http://schemas.microsoft.com/office/drawing/2014/main" id="{C1CB3CDE-F57D-4272-A9BF-D3E4293E9A2E}"/>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4" name="Oval 293">
                <a:extLst>
                  <a:ext uri="{FF2B5EF4-FFF2-40B4-BE49-F238E27FC236}">
                    <a16:creationId xmlns:a16="http://schemas.microsoft.com/office/drawing/2014/main" id="{57752706-A224-4DAF-96E1-DC7D1F0641EF}"/>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5" name="Arrow: Down 294">
                <a:extLst>
                  <a:ext uri="{FF2B5EF4-FFF2-40B4-BE49-F238E27FC236}">
                    <a16:creationId xmlns:a16="http://schemas.microsoft.com/office/drawing/2014/main" id="{68C78165-E032-430B-AF49-565D8B2CFF8D}"/>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6" name="Arrow: Down 295">
                <a:extLst>
                  <a:ext uri="{FF2B5EF4-FFF2-40B4-BE49-F238E27FC236}">
                    <a16:creationId xmlns:a16="http://schemas.microsoft.com/office/drawing/2014/main" id="{3AF86D92-90A7-4FD4-8539-3070F75CA0D1}"/>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7" name="Arrow: Down 296">
                <a:extLst>
                  <a:ext uri="{FF2B5EF4-FFF2-40B4-BE49-F238E27FC236}">
                    <a16:creationId xmlns:a16="http://schemas.microsoft.com/office/drawing/2014/main" id="{73BE89F2-8845-4ADF-839D-C6C875019F58}"/>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8" name="Oval 297">
                <a:extLst>
                  <a:ext uri="{FF2B5EF4-FFF2-40B4-BE49-F238E27FC236}">
                    <a16:creationId xmlns:a16="http://schemas.microsoft.com/office/drawing/2014/main" id="{490FAB2B-8B62-4FD2-8429-583EBA0C2854}"/>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9" name="Rectangle 298">
                <a:extLst>
                  <a:ext uri="{FF2B5EF4-FFF2-40B4-BE49-F238E27FC236}">
                    <a16:creationId xmlns:a16="http://schemas.microsoft.com/office/drawing/2014/main" id="{7C25BB1D-AC7F-4BC4-8611-B2AEEB062DC7}"/>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19" name="Group 318">
              <a:extLst>
                <a:ext uri="{FF2B5EF4-FFF2-40B4-BE49-F238E27FC236}">
                  <a16:creationId xmlns:a16="http://schemas.microsoft.com/office/drawing/2014/main" id="{F40514D1-7460-405B-B13E-446BE5B7434C}"/>
                </a:ext>
              </a:extLst>
            </p:cNvPr>
            <p:cNvGrpSpPr/>
            <p:nvPr/>
          </p:nvGrpSpPr>
          <p:grpSpPr>
            <a:xfrm>
              <a:off x="8514672" y="5038220"/>
              <a:ext cx="331672" cy="250848"/>
              <a:chOff x="8459655" y="4941402"/>
              <a:chExt cx="441706" cy="334068"/>
            </a:xfrm>
          </p:grpSpPr>
          <p:sp>
            <p:nvSpPr>
              <p:cNvPr id="309" name="Freeform 26">
                <a:extLst>
                  <a:ext uri="{FF2B5EF4-FFF2-40B4-BE49-F238E27FC236}">
                    <a16:creationId xmlns:a16="http://schemas.microsoft.com/office/drawing/2014/main" id="{AE3B83A1-9B22-4644-82DF-B208EE2622C2}"/>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0" name="Rectangle 309">
                <a:extLst>
                  <a:ext uri="{FF2B5EF4-FFF2-40B4-BE49-F238E27FC236}">
                    <a16:creationId xmlns:a16="http://schemas.microsoft.com/office/drawing/2014/main" id="{82925116-6ECD-45CC-B6EB-FA313D731B3E}"/>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11" name="Freeform 26">
                <a:extLst>
                  <a:ext uri="{FF2B5EF4-FFF2-40B4-BE49-F238E27FC236}">
                    <a16:creationId xmlns:a16="http://schemas.microsoft.com/office/drawing/2014/main" id="{EBFB9BFE-E44A-4645-8A62-D4790C1592E3}"/>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2" name="Rectangle 311">
                <a:extLst>
                  <a:ext uri="{FF2B5EF4-FFF2-40B4-BE49-F238E27FC236}">
                    <a16:creationId xmlns:a16="http://schemas.microsoft.com/office/drawing/2014/main" id="{5C67DC3A-B67A-44BF-B97F-64698F539175}"/>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313" name="Group 25">
                <a:extLst>
                  <a:ext uri="{FF2B5EF4-FFF2-40B4-BE49-F238E27FC236}">
                    <a16:creationId xmlns:a16="http://schemas.microsoft.com/office/drawing/2014/main" id="{F73D7975-D971-416C-9612-E51F26548076}"/>
                  </a:ext>
                </a:extLst>
              </p:cNvPr>
              <p:cNvGrpSpPr>
                <a:grpSpLocks noChangeAspect="1"/>
              </p:cNvGrpSpPr>
              <p:nvPr/>
            </p:nvGrpSpPr>
            <p:grpSpPr bwMode="auto">
              <a:xfrm>
                <a:off x="8593341" y="5036681"/>
                <a:ext cx="308020" cy="238789"/>
                <a:chOff x="3689" y="2040"/>
                <a:chExt cx="307" cy="238"/>
              </a:xfrm>
            </p:grpSpPr>
            <p:sp>
              <p:nvSpPr>
                <p:cNvPr id="314" name="Freeform 26">
                  <a:extLst>
                    <a:ext uri="{FF2B5EF4-FFF2-40B4-BE49-F238E27FC236}">
                      <a16:creationId xmlns:a16="http://schemas.microsoft.com/office/drawing/2014/main" id="{7B8AB60D-5DA7-44DA-9188-8DA20BC1B56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5" name="Freeform 27">
                  <a:extLst>
                    <a:ext uri="{FF2B5EF4-FFF2-40B4-BE49-F238E27FC236}">
                      <a16:creationId xmlns:a16="http://schemas.microsoft.com/office/drawing/2014/main" id="{5E4020CB-51F2-43C1-939F-6640EFDC5A6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6" name="Freeform 28">
                  <a:extLst>
                    <a:ext uri="{FF2B5EF4-FFF2-40B4-BE49-F238E27FC236}">
                      <a16:creationId xmlns:a16="http://schemas.microsoft.com/office/drawing/2014/main" id="{E85A20E9-5F02-4099-86CC-799E280237E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7" name="Line 29">
                  <a:extLst>
                    <a:ext uri="{FF2B5EF4-FFF2-40B4-BE49-F238E27FC236}">
                      <a16:creationId xmlns:a16="http://schemas.microsoft.com/office/drawing/2014/main" id="{6B6BC8DB-7F2F-413C-84B6-E77C3C3995B0}"/>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8" name="Freeform 30">
                  <a:extLst>
                    <a:ext uri="{FF2B5EF4-FFF2-40B4-BE49-F238E27FC236}">
                      <a16:creationId xmlns:a16="http://schemas.microsoft.com/office/drawing/2014/main" id="{FBEA7E95-20A3-4820-9652-975065296D3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20" name="Group 319">
              <a:extLst>
                <a:ext uri="{FF2B5EF4-FFF2-40B4-BE49-F238E27FC236}">
                  <a16:creationId xmlns:a16="http://schemas.microsoft.com/office/drawing/2014/main" id="{F2DFC909-98E4-4433-84D7-654FA9B7B577}"/>
                </a:ext>
              </a:extLst>
            </p:cNvPr>
            <p:cNvGrpSpPr/>
            <p:nvPr/>
          </p:nvGrpSpPr>
          <p:grpSpPr>
            <a:xfrm>
              <a:off x="8930402" y="5038220"/>
              <a:ext cx="331672" cy="250848"/>
              <a:chOff x="8459655" y="4941402"/>
              <a:chExt cx="441706" cy="334068"/>
            </a:xfrm>
          </p:grpSpPr>
          <p:sp>
            <p:nvSpPr>
              <p:cNvPr id="321" name="Freeform 26">
                <a:extLst>
                  <a:ext uri="{FF2B5EF4-FFF2-40B4-BE49-F238E27FC236}">
                    <a16:creationId xmlns:a16="http://schemas.microsoft.com/office/drawing/2014/main" id="{278D4B36-8320-4E79-82CA-CFC78F50F30A}"/>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2" name="Rectangle 321">
                <a:extLst>
                  <a:ext uri="{FF2B5EF4-FFF2-40B4-BE49-F238E27FC236}">
                    <a16:creationId xmlns:a16="http://schemas.microsoft.com/office/drawing/2014/main" id="{96116FB2-B4F0-4B58-8D36-CFC26897C61A}"/>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3" name="Freeform 26">
                <a:extLst>
                  <a:ext uri="{FF2B5EF4-FFF2-40B4-BE49-F238E27FC236}">
                    <a16:creationId xmlns:a16="http://schemas.microsoft.com/office/drawing/2014/main" id="{519A43D0-3AB5-4E36-8A7E-EB7D4457B589}"/>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4" name="Rectangle 323">
                <a:extLst>
                  <a:ext uri="{FF2B5EF4-FFF2-40B4-BE49-F238E27FC236}">
                    <a16:creationId xmlns:a16="http://schemas.microsoft.com/office/drawing/2014/main" id="{84A171DB-921E-49F9-A92D-5C43CB18649A}"/>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325" name="Group 25">
                <a:extLst>
                  <a:ext uri="{FF2B5EF4-FFF2-40B4-BE49-F238E27FC236}">
                    <a16:creationId xmlns:a16="http://schemas.microsoft.com/office/drawing/2014/main" id="{2F66B630-2F9C-46DF-91AC-7538A3B85660}"/>
                  </a:ext>
                </a:extLst>
              </p:cNvPr>
              <p:cNvGrpSpPr>
                <a:grpSpLocks noChangeAspect="1"/>
              </p:cNvGrpSpPr>
              <p:nvPr/>
            </p:nvGrpSpPr>
            <p:grpSpPr bwMode="auto">
              <a:xfrm>
                <a:off x="8593341" y="5036681"/>
                <a:ext cx="308020" cy="238789"/>
                <a:chOff x="3689" y="2040"/>
                <a:chExt cx="307" cy="238"/>
              </a:xfrm>
            </p:grpSpPr>
            <p:sp>
              <p:nvSpPr>
                <p:cNvPr id="326" name="Freeform 26">
                  <a:extLst>
                    <a:ext uri="{FF2B5EF4-FFF2-40B4-BE49-F238E27FC236}">
                      <a16:creationId xmlns:a16="http://schemas.microsoft.com/office/drawing/2014/main" id="{2A8A11C1-2A00-4EF8-AC9B-003830114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7" name="Freeform 27">
                  <a:extLst>
                    <a:ext uri="{FF2B5EF4-FFF2-40B4-BE49-F238E27FC236}">
                      <a16:creationId xmlns:a16="http://schemas.microsoft.com/office/drawing/2014/main" id="{842C4952-8E99-4A27-A9AA-C17FE36EF93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8" name="Freeform 28">
                  <a:extLst>
                    <a:ext uri="{FF2B5EF4-FFF2-40B4-BE49-F238E27FC236}">
                      <a16:creationId xmlns:a16="http://schemas.microsoft.com/office/drawing/2014/main" id="{79CC5447-607C-4057-8671-7E7C4686DA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9" name="Line 29">
                  <a:extLst>
                    <a:ext uri="{FF2B5EF4-FFF2-40B4-BE49-F238E27FC236}">
                      <a16:creationId xmlns:a16="http://schemas.microsoft.com/office/drawing/2014/main" id="{52FA4426-2781-4C8A-96F5-51FBCE171631}"/>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0" name="Freeform 30">
                  <a:extLst>
                    <a:ext uri="{FF2B5EF4-FFF2-40B4-BE49-F238E27FC236}">
                      <a16:creationId xmlns:a16="http://schemas.microsoft.com/office/drawing/2014/main" id="{C0A77FBE-92D8-451C-B1D4-35EEE679B31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cxnSp>
          <p:nvCxnSpPr>
            <p:cNvPr id="347" name="Straight Connector 346">
              <a:extLst>
                <a:ext uri="{FF2B5EF4-FFF2-40B4-BE49-F238E27FC236}">
                  <a16:creationId xmlns:a16="http://schemas.microsoft.com/office/drawing/2014/main" id="{50E437AA-7FE1-4E50-8E64-4C8BF6EEC501}"/>
                </a:ext>
              </a:extLst>
            </p:cNvPr>
            <p:cNvCxnSpPr>
              <a:cxnSpLocks/>
            </p:cNvCxnSpPr>
            <p:nvPr/>
          </p:nvCxnSpPr>
          <p:spPr>
            <a:xfrm flipH="1">
              <a:off x="9517985" y="4714875"/>
              <a:ext cx="168296" cy="16829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5" name="Group 25">
              <a:extLst>
                <a:ext uri="{FF2B5EF4-FFF2-40B4-BE49-F238E27FC236}">
                  <a16:creationId xmlns:a16="http://schemas.microsoft.com/office/drawing/2014/main" id="{6F013160-2378-4875-B5CB-8D16A1F43D98}"/>
                </a:ext>
              </a:extLst>
            </p:cNvPr>
            <p:cNvGrpSpPr>
              <a:grpSpLocks noChangeAspect="1"/>
            </p:cNvGrpSpPr>
            <p:nvPr/>
          </p:nvGrpSpPr>
          <p:grpSpPr bwMode="auto">
            <a:xfrm>
              <a:off x="9611884" y="4543363"/>
              <a:ext cx="276974" cy="214722"/>
              <a:chOff x="3689" y="2040"/>
              <a:chExt cx="307" cy="238"/>
            </a:xfrm>
          </p:grpSpPr>
          <p:sp>
            <p:nvSpPr>
              <p:cNvPr id="336" name="Freeform 26">
                <a:extLst>
                  <a:ext uri="{FF2B5EF4-FFF2-40B4-BE49-F238E27FC236}">
                    <a16:creationId xmlns:a16="http://schemas.microsoft.com/office/drawing/2014/main" id="{D6BC9B42-E7B3-497A-9041-55E6E86BA4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7" name="Freeform 27">
                <a:extLst>
                  <a:ext uri="{FF2B5EF4-FFF2-40B4-BE49-F238E27FC236}">
                    <a16:creationId xmlns:a16="http://schemas.microsoft.com/office/drawing/2014/main" id="{4D23F847-D52F-48EA-AA7E-16088B8A62F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8" name="Freeform 28">
                <a:extLst>
                  <a:ext uri="{FF2B5EF4-FFF2-40B4-BE49-F238E27FC236}">
                    <a16:creationId xmlns:a16="http://schemas.microsoft.com/office/drawing/2014/main" id="{CC153BC8-51AD-4FEE-8944-E82C0476009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9" name="Line 29">
                <a:extLst>
                  <a:ext uri="{FF2B5EF4-FFF2-40B4-BE49-F238E27FC236}">
                    <a16:creationId xmlns:a16="http://schemas.microsoft.com/office/drawing/2014/main" id="{4B9D7973-4ACA-4804-B37A-FA6160E9BA8B}"/>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0" name="Freeform 30">
                <a:extLst>
                  <a:ext uri="{FF2B5EF4-FFF2-40B4-BE49-F238E27FC236}">
                    <a16:creationId xmlns:a16="http://schemas.microsoft.com/office/drawing/2014/main" id="{475364A1-92F6-433F-B466-7A4C38710A5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351" name="Straight Connector 350">
              <a:extLst>
                <a:ext uri="{FF2B5EF4-FFF2-40B4-BE49-F238E27FC236}">
                  <a16:creationId xmlns:a16="http://schemas.microsoft.com/office/drawing/2014/main" id="{683EE9E0-EBE5-4964-A43D-7A11C020E039}"/>
                </a:ext>
              </a:extLst>
            </p:cNvPr>
            <p:cNvCxnSpPr>
              <a:cxnSpLocks/>
            </p:cNvCxnSpPr>
            <p:nvPr/>
          </p:nvCxnSpPr>
          <p:spPr>
            <a:xfrm flipH="1" flipV="1">
              <a:off x="9514853" y="5041816"/>
              <a:ext cx="118353" cy="118353"/>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41" name="Group 25">
              <a:extLst>
                <a:ext uri="{FF2B5EF4-FFF2-40B4-BE49-F238E27FC236}">
                  <a16:creationId xmlns:a16="http://schemas.microsoft.com/office/drawing/2014/main" id="{41BE388A-4C1A-4E83-B31E-1B965448E89E}"/>
                </a:ext>
              </a:extLst>
            </p:cNvPr>
            <p:cNvGrpSpPr>
              <a:grpSpLocks noChangeAspect="1"/>
            </p:cNvGrpSpPr>
            <p:nvPr/>
          </p:nvGrpSpPr>
          <p:grpSpPr bwMode="auto">
            <a:xfrm>
              <a:off x="9610116" y="5154491"/>
              <a:ext cx="276974" cy="214722"/>
              <a:chOff x="3689" y="2040"/>
              <a:chExt cx="307" cy="238"/>
            </a:xfrm>
          </p:grpSpPr>
          <p:sp>
            <p:nvSpPr>
              <p:cNvPr id="342" name="Freeform 26">
                <a:extLst>
                  <a:ext uri="{FF2B5EF4-FFF2-40B4-BE49-F238E27FC236}">
                    <a16:creationId xmlns:a16="http://schemas.microsoft.com/office/drawing/2014/main" id="{744C5B4C-583F-40EC-8C2F-89429F8C7D1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3" name="Freeform 27">
                <a:extLst>
                  <a:ext uri="{FF2B5EF4-FFF2-40B4-BE49-F238E27FC236}">
                    <a16:creationId xmlns:a16="http://schemas.microsoft.com/office/drawing/2014/main" id="{EEEF3665-4EE3-48F1-98E1-E789C28791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4" name="Freeform 28">
                <a:extLst>
                  <a:ext uri="{FF2B5EF4-FFF2-40B4-BE49-F238E27FC236}">
                    <a16:creationId xmlns:a16="http://schemas.microsoft.com/office/drawing/2014/main" id="{FD6E8D6F-048A-4C60-8C79-F30056A37A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5" name="Line 29">
                <a:extLst>
                  <a:ext uri="{FF2B5EF4-FFF2-40B4-BE49-F238E27FC236}">
                    <a16:creationId xmlns:a16="http://schemas.microsoft.com/office/drawing/2014/main" id="{DD3F180A-650A-4CE1-87D7-5F4C44CC46C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6" name="Freeform 30">
                <a:extLst>
                  <a:ext uri="{FF2B5EF4-FFF2-40B4-BE49-F238E27FC236}">
                    <a16:creationId xmlns:a16="http://schemas.microsoft.com/office/drawing/2014/main" id="{CB084F15-5725-43E8-8B03-9BB2EB4CB5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53" name="TextBox 352">
              <a:extLst>
                <a:ext uri="{FF2B5EF4-FFF2-40B4-BE49-F238E27FC236}">
                  <a16:creationId xmlns:a16="http://schemas.microsoft.com/office/drawing/2014/main" id="{FCBB0AE8-0E13-45D9-A99F-F35AAD62F848}"/>
                </a:ext>
              </a:extLst>
            </p:cNvPr>
            <p:cNvSpPr txBox="1"/>
            <p:nvPr/>
          </p:nvSpPr>
          <p:spPr>
            <a:xfrm>
              <a:off x="9646806" y="4798458"/>
              <a:ext cx="209994" cy="109902"/>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SQL1</a:t>
              </a:r>
            </a:p>
          </p:txBody>
        </p:sp>
        <p:sp>
          <p:nvSpPr>
            <p:cNvPr id="354" name="TextBox 353">
              <a:extLst>
                <a:ext uri="{FF2B5EF4-FFF2-40B4-BE49-F238E27FC236}">
                  <a16:creationId xmlns:a16="http://schemas.microsoft.com/office/drawing/2014/main" id="{A32D1D63-87E2-4C2C-8826-0A27289FE0B1}"/>
                </a:ext>
              </a:extLst>
            </p:cNvPr>
            <p:cNvSpPr txBox="1"/>
            <p:nvPr/>
          </p:nvSpPr>
          <p:spPr>
            <a:xfrm>
              <a:off x="9646806" y="5401272"/>
              <a:ext cx="209994" cy="109902"/>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SQL2</a:t>
              </a:r>
            </a:p>
          </p:txBody>
        </p:sp>
        <p:grpSp>
          <p:nvGrpSpPr>
            <p:cNvPr id="355" name="Group 354">
              <a:extLst>
                <a:ext uri="{FF2B5EF4-FFF2-40B4-BE49-F238E27FC236}">
                  <a16:creationId xmlns:a16="http://schemas.microsoft.com/office/drawing/2014/main" id="{F4779FF2-CCA6-4686-8E98-F9D195814E54}"/>
                </a:ext>
              </a:extLst>
            </p:cNvPr>
            <p:cNvGrpSpPr/>
            <p:nvPr/>
          </p:nvGrpSpPr>
          <p:grpSpPr>
            <a:xfrm>
              <a:off x="9916066" y="4186528"/>
              <a:ext cx="125904" cy="195664"/>
              <a:chOff x="666557" y="2477604"/>
              <a:chExt cx="317693" cy="493712"/>
            </a:xfrm>
          </p:grpSpPr>
          <p:grpSp>
            <p:nvGrpSpPr>
              <p:cNvPr id="356" name="Group 21">
                <a:extLst>
                  <a:ext uri="{FF2B5EF4-FFF2-40B4-BE49-F238E27FC236}">
                    <a16:creationId xmlns:a16="http://schemas.microsoft.com/office/drawing/2014/main" id="{58AB6461-6B12-4E79-B5EB-A3F5A1978B84}"/>
                  </a:ext>
                </a:extLst>
              </p:cNvPr>
              <p:cNvGrpSpPr>
                <a:grpSpLocks noChangeAspect="1"/>
              </p:cNvGrpSpPr>
              <p:nvPr/>
            </p:nvGrpSpPr>
            <p:grpSpPr bwMode="auto">
              <a:xfrm>
                <a:off x="666557" y="2477604"/>
                <a:ext cx="317693" cy="493712"/>
                <a:chOff x="458" y="1306"/>
                <a:chExt cx="222" cy="345"/>
              </a:xfrm>
            </p:grpSpPr>
            <p:sp>
              <p:nvSpPr>
                <p:cNvPr id="358" name="Rectangle 22">
                  <a:extLst>
                    <a:ext uri="{FF2B5EF4-FFF2-40B4-BE49-F238E27FC236}">
                      <a16:creationId xmlns:a16="http://schemas.microsoft.com/office/drawing/2014/main" id="{9C531F39-D134-452E-AA3E-8D95A805EE44}"/>
                    </a:ext>
                  </a:extLst>
                </p:cNvPr>
                <p:cNvSpPr>
                  <a:spLocks noChangeArrowheads="1"/>
                </p:cNvSpPr>
                <p:nvPr/>
              </p:nvSpPr>
              <p:spPr bwMode="auto">
                <a:xfrm>
                  <a:off x="458" y="1450"/>
                  <a:ext cx="222" cy="201"/>
                </a:xfrm>
                <a:prstGeom prst="rect">
                  <a:avLst/>
                </a:pr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359" name="Freeform 23">
                  <a:extLst>
                    <a:ext uri="{FF2B5EF4-FFF2-40B4-BE49-F238E27FC236}">
                      <a16:creationId xmlns:a16="http://schemas.microsoft.com/office/drawing/2014/main" id="{429ECE43-8B26-4B2B-B2F5-17237DFD83FC}"/>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357" name="TextBox 356">
                <a:extLst>
                  <a:ext uri="{FF2B5EF4-FFF2-40B4-BE49-F238E27FC236}">
                    <a16:creationId xmlns:a16="http://schemas.microsoft.com/office/drawing/2014/main" id="{5B502429-0D45-4DD8-BFB6-977E24DA17FA}"/>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78761">
                          <a:srgbClr val="107C10"/>
                        </a:gs>
                        <a:gs pos="56637">
                          <a:srgbClr val="107C10"/>
                        </a:gs>
                      </a:gsLst>
                      <a:lin ang="5400000" scaled="0"/>
                    </a:gradFill>
                    <a:latin typeface="Segoe UI Semibold"/>
                  </a:rPr>
                  <a:t>NSG</a:t>
                </a:r>
              </a:p>
            </p:txBody>
          </p:sp>
        </p:grpSp>
        <p:cxnSp>
          <p:nvCxnSpPr>
            <p:cNvPr id="360" name="Straight Connector 359">
              <a:extLst>
                <a:ext uri="{FF2B5EF4-FFF2-40B4-BE49-F238E27FC236}">
                  <a16:creationId xmlns:a16="http://schemas.microsoft.com/office/drawing/2014/main" id="{AF5513BF-A414-40B7-A927-C53C55402733}"/>
                </a:ext>
              </a:extLst>
            </p:cNvPr>
            <p:cNvCxnSpPr>
              <a:cxnSpLocks/>
            </p:cNvCxnSpPr>
            <p:nvPr/>
          </p:nvCxnSpPr>
          <p:spPr>
            <a:xfrm>
              <a:off x="9979018" y="4590281"/>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BD72080-2FC3-45C1-922C-07E750BBD212}"/>
                </a:ext>
              </a:extLst>
            </p:cNvPr>
            <p:cNvCxnSpPr>
              <a:cxnSpLocks/>
            </p:cNvCxnSpPr>
            <p:nvPr/>
          </p:nvCxnSpPr>
          <p:spPr>
            <a:xfrm>
              <a:off x="9979018" y="5289068"/>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F62875A9-C1C5-4ED3-B9F3-E1A2FE707A65}"/>
                </a:ext>
              </a:extLst>
            </p:cNvPr>
            <p:cNvSpPr txBox="1"/>
            <p:nvPr/>
          </p:nvSpPr>
          <p:spPr>
            <a:xfrm>
              <a:off x="10120222" y="4680069"/>
              <a:ext cx="363882" cy="329706"/>
            </a:xfrm>
            <a:prstGeom prst="rect">
              <a:avLst/>
            </a:prstGeom>
            <a:noFill/>
          </p:spPr>
          <p:txBody>
            <a:bodyPr wrap="none" lIns="0" tIns="0" rIns="0" bIns="0" rtlCol="0">
              <a:spAutoFit/>
            </a:bodyPr>
            <a:lstStyle/>
            <a:p>
              <a:pPr algn="ctr" defTabSz="932563">
                <a:defRPr/>
              </a:pPr>
              <a:r>
                <a:rPr lang="en-US" sz="714" err="1">
                  <a:gradFill>
                    <a:gsLst>
                      <a:gs pos="69027">
                        <a:srgbClr val="107C10"/>
                      </a:gs>
                      <a:gs pos="52000">
                        <a:srgbClr val="107C10"/>
                      </a:gs>
                    </a:gsLst>
                    <a:lin ang="5400000" scaled="0"/>
                  </a:gradFill>
                  <a:latin typeface="Segoe UI"/>
                </a:rPr>
                <a:t>Vnet</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Service</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Endpoint</a:t>
              </a:r>
            </a:p>
          </p:txBody>
        </p:sp>
        <p:sp>
          <p:nvSpPr>
            <p:cNvPr id="364" name="TextBox 363">
              <a:extLst>
                <a:ext uri="{FF2B5EF4-FFF2-40B4-BE49-F238E27FC236}">
                  <a16:creationId xmlns:a16="http://schemas.microsoft.com/office/drawing/2014/main" id="{E0AF2DB3-8926-4DE9-BD10-6B349B496108}"/>
                </a:ext>
              </a:extLst>
            </p:cNvPr>
            <p:cNvSpPr txBox="1"/>
            <p:nvPr/>
          </p:nvSpPr>
          <p:spPr>
            <a:xfrm>
              <a:off x="10129989" y="5355274"/>
              <a:ext cx="363882" cy="329706"/>
            </a:xfrm>
            <a:prstGeom prst="rect">
              <a:avLst/>
            </a:prstGeom>
            <a:noFill/>
          </p:spPr>
          <p:txBody>
            <a:bodyPr wrap="none" lIns="0" tIns="0" rIns="0" bIns="0" rtlCol="0">
              <a:spAutoFit/>
            </a:bodyPr>
            <a:lstStyle/>
            <a:p>
              <a:pPr algn="ctr" defTabSz="932563">
                <a:defRPr/>
              </a:pPr>
              <a:r>
                <a:rPr lang="en-US" sz="714" err="1">
                  <a:gradFill>
                    <a:gsLst>
                      <a:gs pos="69027">
                        <a:srgbClr val="107C10"/>
                      </a:gs>
                      <a:gs pos="52000">
                        <a:srgbClr val="107C10"/>
                      </a:gs>
                    </a:gsLst>
                    <a:lin ang="5400000" scaled="0"/>
                  </a:gradFill>
                  <a:latin typeface="Segoe UI"/>
                </a:rPr>
                <a:t>Vnet</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Service</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Endpoint</a:t>
              </a:r>
            </a:p>
          </p:txBody>
        </p:sp>
        <p:pic>
          <p:nvPicPr>
            <p:cNvPr id="365" name="Picture 364" descr="A screenshot of a cell phone&#10;&#10;Description generated with high confidence">
              <a:extLst>
                <a:ext uri="{FF2B5EF4-FFF2-40B4-BE49-F238E27FC236}">
                  <a16:creationId xmlns:a16="http://schemas.microsoft.com/office/drawing/2014/main" id="{8F3DA4E2-1226-4FB3-BD2D-13460E2B80B5}"/>
                </a:ext>
              </a:extLst>
            </p:cNvPr>
            <p:cNvPicPr>
              <a:picLocks noChangeAspect="1"/>
            </p:cNvPicPr>
            <p:nvPr/>
          </p:nvPicPr>
          <p:blipFill rotWithShape="1">
            <a:blip r:embed="rId9">
              <a:clrChange>
                <a:clrFrom>
                  <a:srgbClr val="F5F1F0"/>
                </a:clrFrom>
                <a:clrTo>
                  <a:srgbClr val="F5F1F0">
                    <a:alpha val="0"/>
                  </a:srgbClr>
                </a:clrTo>
              </a:clrChange>
            </a:blip>
            <a:srcRect l="90507" t="55053" r="6328" b="36876"/>
            <a:stretch/>
          </p:blipFill>
          <p:spPr>
            <a:xfrm>
              <a:off x="10802142" y="4412456"/>
              <a:ext cx="349252" cy="390526"/>
            </a:xfrm>
            <a:prstGeom prst="rect">
              <a:avLst/>
            </a:prstGeom>
          </p:spPr>
        </p:pic>
        <p:pic>
          <p:nvPicPr>
            <p:cNvPr id="366" name="Picture 365" descr="A screenshot of a cell phone&#10;&#10;Description generated with high confidence">
              <a:extLst>
                <a:ext uri="{FF2B5EF4-FFF2-40B4-BE49-F238E27FC236}">
                  <a16:creationId xmlns:a16="http://schemas.microsoft.com/office/drawing/2014/main" id="{BF5EC4FE-18FE-4DC0-B317-2DC2887526F0}"/>
                </a:ext>
              </a:extLst>
            </p:cNvPr>
            <p:cNvPicPr>
              <a:picLocks noChangeAspect="1"/>
            </p:cNvPicPr>
            <p:nvPr/>
          </p:nvPicPr>
          <p:blipFill rotWithShape="1">
            <a:blip r:embed="rId9">
              <a:clrChange>
                <a:clrFrom>
                  <a:srgbClr val="F5F1F0"/>
                </a:clrFrom>
                <a:clrTo>
                  <a:srgbClr val="F5F1F0">
                    <a:alpha val="0"/>
                  </a:srgbClr>
                </a:clrTo>
              </a:clrChange>
            </a:blip>
            <a:srcRect l="90586" t="69128" r="6328" b="22801"/>
            <a:stretch/>
          </p:blipFill>
          <p:spPr>
            <a:xfrm>
              <a:off x="10810874" y="5069200"/>
              <a:ext cx="340519" cy="390526"/>
            </a:xfrm>
            <a:prstGeom prst="rect">
              <a:avLst/>
            </a:prstGeom>
          </p:spPr>
        </p:pic>
        <p:sp>
          <p:nvSpPr>
            <p:cNvPr id="367" name="TextBox 366">
              <a:extLst>
                <a:ext uri="{FF2B5EF4-FFF2-40B4-BE49-F238E27FC236}">
                  <a16:creationId xmlns:a16="http://schemas.microsoft.com/office/drawing/2014/main" id="{682AAFF3-64D0-4AE8-99DA-4CBBC29BFE7F}"/>
                </a:ext>
              </a:extLst>
            </p:cNvPr>
            <p:cNvSpPr txBox="1"/>
            <p:nvPr/>
          </p:nvSpPr>
          <p:spPr>
            <a:xfrm>
              <a:off x="10823788" y="5462995"/>
              <a:ext cx="294953"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Cloud</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witness</a:t>
              </a:r>
            </a:p>
          </p:txBody>
        </p:sp>
        <p:sp>
          <p:nvSpPr>
            <p:cNvPr id="368" name="TextBox 367">
              <a:extLst>
                <a:ext uri="{FF2B5EF4-FFF2-40B4-BE49-F238E27FC236}">
                  <a16:creationId xmlns:a16="http://schemas.microsoft.com/office/drawing/2014/main" id="{D735A0A9-115A-4509-99BA-84AEEF430FC9}"/>
                </a:ext>
              </a:extLst>
            </p:cNvPr>
            <p:cNvSpPr txBox="1"/>
            <p:nvPr/>
          </p:nvSpPr>
          <p:spPr>
            <a:xfrm>
              <a:off x="10769286" y="4816332"/>
              <a:ext cx="403958"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Azure Key</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Vault</a:t>
              </a:r>
            </a:p>
          </p:txBody>
        </p:sp>
        <p:pic>
          <p:nvPicPr>
            <p:cNvPr id="369" name="Graphic 368">
              <a:extLst>
                <a:ext uri="{FF2B5EF4-FFF2-40B4-BE49-F238E27FC236}">
                  <a16:creationId xmlns:a16="http://schemas.microsoft.com/office/drawing/2014/main" id="{304BF7CA-8F02-482F-8884-0C322DA4A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94561" y="3201843"/>
              <a:ext cx="298466" cy="366300"/>
            </a:xfrm>
            <a:prstGeom prst="rect">
              <a:avLst/>
            </a:prstGeom>
          </p:spPr>
        </p:pic>
        <p:sp>
          <p:nvSpPr>
            <p:cNvPr id="370" name="TextBox 369">
              <a:extLst>
                <a:ext uri="{FF2B5EF4-FFF2-40B4-BE49-F238E27FC236}">
                  <a16:creationId xmlns:a16="http://schemas.microsoft.com/office/drawing/2014/main" id="{39130BDF-1E95-41A8-9E68-FFE84179424D}"/>
                </a:ext>
              </a:extLst>
            </p:cNvPr>
            <p:cNvSpPr txBox="1"/>
            <p:nvPr/>
          </p:nvSpPr>
          <p:spPr>
            <a:xfrm>
              <a:off x="11385096" y="3638650"/>
              <a:ext cx="317396"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DevOps</a:t>
              </a:r>
            </a:p>
          </p:txBody>
        </p:sp>
        <p:pic>
          <p:nvPicPr>
            <p:cNvPr id="371" name="Graphic 370">
              <a:extLst>
                <a:ext uri="{FF2B5EF4-FFF2-40B4-BE49-F238E27FC236}">
                  <a16:creationId xmlns:a16="http://schemas.microsoft.com/office/drawing/2014/main" id="{4E0B534C-7174-4F3C-B457-674FDE8176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94561" y="5824666"/>
              <a:ext cx="298466" cy="366300"/>
            </a:xfrm>
            <a:prstGeom prst="rect">
              <a:avLst/>
            </a:prstGeom>
          </p:spPr>
        </p:pic>
        <p:sp>
          <p:nvSpPr>
            <p:cNvPr id="372" name="TextBox 371">
              <a:extLst>
                <a:ext uri="{FF2B5EF4-FFF2-40B4-BE49-F238E27FC236}">
                  <a16:creationId xmlns:a16="http://schemas.microsoft.com/office/drawing/2014/main" id="{96027C14-2648-40A7-89EC-D9B01B8DAB7F}"/>
                </a:ext>
              </a:extLst>
            </p:cNvPr>
            <p:cNvSpPr txBox="1"/>
            <p:nvPr/>
          </p:nvSpPr>
          <p:spPr>
            <a:xfrm>
              <a:off x="11385096" y="6261473"/>
              <a:ext cx="317396"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DevOps</a:t>
              </a:r>
            </a:p>
          </p:txBody>
        </p:sp>
        <p:sp>
          <p:nvSpPr>
            <p:cNvPr id="373" name="TextBox 372">
              <a:extLst>
                <a:ext uri="{FF2B5EF4-FFF2-40B4-BE49-F238E27FC236}">
                  <a16:creationId xmlns:a16="http://schemas.microsoft.com/office/drawing/2014/main" id="{FB79CCD2-7D1B-41D8-BFFD-04139F1D720E}"/>
                </a:ext>
              </a:extLst>
            </p:cNvPr>
            <p:cNvSpPr txBox="1"/>
            <p:nvPr/>
          </p:nvSpPr>
          <p:spPr>
            <a:xfrm>
              <a:off x="589056" y="4287320"/>
              <a:ext cx="3035732" cy="1800686"/>
            </a:xfrm>
            <a:prstGeom prst="rect">
              <a:avLst/>
            </a:prstGeom>
            <a:noFill/>
          </p:spPr>
          <p:txBody>
            <a:bodyPr wrap="square" lIns="0" tIns="0" rIns="0" bIns="0" rtlCol="0">
              <a:spAutoFit/>
            </a:bodyPr>
            <a:lstStyle/>
            <a:p>
              <a:pPr defTabSz="932563">
                <a:spcAft>
                  <a:spcPts val="612"/>
                </a:spcAft>
                <a:defRPr/>
              </a:pPr>
              <a:r>
                <a:rPr lang="en-US" sz="1632">
                  <a:gradFill>
                    <a:gsLst>
                      <a:gs pos="2917">
                        <a:srgbClr val="1A1A1A"/>
                      </a:gs>
                      <a:gs pos="30000">
                        <a:srgbClr val="1A1A1A"/>
                      </a:gs>
                    </a:gsLst>
                    <a:lin ang="5400000" scaled="0"/>
                  </a:gradFill>
                  <a:latin typeface="Segoe UI Semibold"/>
                </a:rPr>
                <a:t>Cloud native Security Services</a:t>
              </a:r>
              <a:br>
                <a:rPr lang="en-US" sz="1224">
                  <a:gradFill>
                    <a:gsLst>
                      <a:gs pos="2917">
                        <a:srgbClr val="1A1A1A"/>
                      </a:gs>
                      <a:gs pos="30000">
                        <a:srgbClr val="1A1A1A"/>
                      </a:gs>
                    </a:gsLst>
                    <a:lin ang="5400000" scaled="0"/>
                  </a:gradFill>
                  <a:latin typeface="Segoe UI Semibold"/>
                </a:rPr>
              </a:br>
              <a:br>
                <a:rPr lang="en-US" sz="1224">
                  <a:gradFill>
                    <a:gsLst>
                      <a:gs pos="2917">
                        <a:srgbClr val="1A1A1A"/>
                      </a:gs>
                      <a:gs pos="30000">
                        <a:srgbClr val="1A1A1A"/>
                      </a:gs>
                    </a:gsLst>
                    <a:lin ang="5400000" scaled="0"/>
                  </a:gradFill>
                  <a:latin typeface="Segoe UI Semibold"/>
                </a:rPr>
              </a:br>
              <a:r>
                <a:rPr lang="en-US" sz="1224">
                  <a:gradFill>
                    <a:gsLst>
                      <a:gs pos="2917">
                        <a:srgbClr val="1A1A1A"/>
                      </a:gs>
                      <a:gs pos="30000">
                        <a:srgbClr val="1A1A1A"/>
                      </a:gs>
                    </a:gsLst>
                    <a:lin ang="5400000" scaled="0"/>
                  </a:gradFill>
                  <a:latin typeface="Segoe UI Semibold"/>
                </a:rPr>
                <a:t>DDoS Protection </a:t>
              </a:r>
              <a:r>
                <a:rPr lang="en-US" sz="1224">
                  <a:gradFill>
                    <a:gsLst>
                      <a:gs pos="2917">
                        <a:srgbClr val="1A1A1A"/>
                      </a:gs>
                      <a:gs pos="30000">
                        <a:srgbClr val="1A1A1A"/>
                      </a:gs>
                    </a:gsLst>
                    <a:lin ang="5400000" scaled="0"/>
                  </a:gradFill>
                  <a:latin typeface="Segoe UI"/>
                </a:rPr>
                <a:t>for Public IPs</a:t>
              </a:r>
            </a:p>
            <a:p>
              <a:pPr defTabSz="932563">
                <a:spcAft>
                  <a:spcPts val="612"/>
                </a:spcAft>
                <a:defRPr/>
              </a:pPr>
              <a:r>
                <a:rPr lang="en-US" sz="1224">
                  <a:gradFill>
                    <a:gsLst>
                      <a:gs pos="2917">
                        <a:srgbClr val="1A1A1A"/>
                      </a:gs>
                      <a:gs pos="30000">
                        <a:srgbClr val="1A1A1A"/>
                      </a:gs>
                    </a:gsLst>
                    <a:lin ang="5400000" scaled="0"/>
                  </a:gradFill>
                  <a:latin typeface="Segoe UI Semibold"/>
                </a:rPr>
                <a:t>App GW WAF—</a:t>
              </a:r>
              <a:r>
                <a:rPr lang="en-US" sz="1224">
                  <a:gradFill>
                    <a:gsLst>
                      <a:gs pos="2917">
                        <a:srgbClr val="1A1A1A"/>
                      </a:gs>
                      <a:gs pos="30000">
                        <a:srgbClr val="1A1A1A"/>
                      </a:gs>
                    </a:gsLst>
                    <a:lin ang="5400000" scaled="0"/>
                  </a:gradFill>
                  <a:latin typeface="Segoe UI"/>
                </a:rPr>
                <a:t>Web Application Protection</a:t>
              </a:r>
              <a:br>
                <a:rPr lang="en-US" sz="1224">
                  <a:gradFill>
                    <a:gsLst>
                      <a:gs pos="2917">
                        <a:srgbClr val="1A1A1A"/>
                      </a:gs>
                      <a:gs pos="30000">
                        <a:srgbClr val="1A1A1A"/>
                      </a:gs>
                    </a:gsLst>
                    <a:lin ang="5400000" scaled="0"/>
                  </a:gradFill>
                  <a:latin typeface="Segoe UI Semibold"/>
                </a:rPr>
              </a:br>
              <a:r>
                <a:rPr lang="en-US" sz="1224">
                  <a:gradFill>
                    <a:gsLst>
                      <a:gs pos="2917">
                        <a:srgbClr val="1A1A1A"/>
                      </a:gs>
                      <a:gs pos="30000">
                        <a:srgbClr val="1A1A1A"/>
                      </a:gs>
                    </a:gsLst>
                    <a:lin ang="5400000" scaled="0"/>
                  </a:gradFill>
                  <a:latin typeface="Segoe UI Semibold"/>
                </a:rPr>
                <a:t>Azure Firewall—</a:t>
              </a:r>
              <a:r>
                <a:rPr lang="en-US" sz="1224">
                  <a:gradFill>
                    <a:gsLst>
                      <a:gs pos="2917">
                        <a:srgbClr val="1A1A1A"/>
                      </a:gs>
                      <a:gs pos="30000">
                        <a:srgbClr val="1A1A1A"/>
                      </a:gs>
                    </a:gsLst>
                    <a:lin ang="5400000" scaled="0"/>
                  </a:gradFill>
                  <a:latin typeface="Segoe UI"/>
                </a:rPr>
                <a:t>Full egress and ingress (non-http/s) controls</a:t>
              </a:r>
            </a:p>
            <a:p>
              <a:pPr defTabSz="932563">
                <a:spcAft>
                  <a:spcPts val="612"/>
                </a:spcAft>
                <a:defRPr/>
              </a:pPr>
              <a:r>
                <a:rPr lang="en-US" sz="1224">
                  <a:gradFill>
                    <a:gsLst>
                      <a:gs pos="2917">
                        <a:srgbClr val="1A1A1A"/>
                      </a:gs>
                      <a:gs pos="30000">
                        <a:srgbClr val="1A1A1A"/>
                      </a:gs>
                    </a:gsLst>
                    <a:lin ang="5400000" scaled="0"/>
                  </a:gradFill>
                  <a:latin typeface="Segoe UI Semibold"/>
                </a:rPr>
                <a:t>NSG—</a:t>
              </a:r>
              <a:r>
                <a:rPr lang="en-US" sz="1224">
                  <a:gradFill>
                    <a:gsLst>
                      <a:gs pos="2917">
                        <a:srgbClr val="1A1A1A"/>
                      </a:gs>
                      <a:gs pos="30000">
                        <a:srgbClr val="1A1A1A"/>
                      </a:gs>
                    </a:gsLst>
                    <a:lin ang="5400000" scaled="0"/>
                  </a:gradFill>
                  <a:latin typeface="Segoe UI"/>
                </a:rPr>
                <a:t>Internal VNET segmentation</a:t>
              </a:r>
            </a:p>
            <a:p>
              <a:pPr defTabSz="932563">
                <a:spcAft>
                  <a:spcPts val="612"/>
                </a:spcAft>
                <a:defRPr/>
              </a:pPr>
              <a:r>
                <a:rPr lang="en-US" sz="1224">
                  <a:gradFill>
                    <a:gsLst>
                      <a:gs pos="2917">
                        <a:srgbClr val="1A1A1A"/>
                      </a:gs>
                      <a:gs pos="30000">
                        <a:srgbClr val="1A1A1A"/>
                      </a:gs>
                    </a:gsLst>
                    <a:lin ang="5400000" scaled="0"/>
                  </a:gradFill>
                  <a:latin typeface="Segoe UI Semibold"/>
                </a:rPr>
                <a:t>Service Endpoints—</a:t>
              </a:r>
              <a:r>
                <a:rPr lang="en-US" sz="1224">
                  <a:gradFill>
                    <a:gsLst>
                      <a:gs pos="2917">
                        <a:srgbClr val="1A1A1A"/>
                      </a:gs>
                      <a:gs pos="30000">
                        <a:srgbClr val="1A1A1A"/>
                      </a:gs>
                    </a:gsLst>
                    <a:lin ang="5400000" scaled="0"/>
                  </a:gradFill>
                  <a:latin typeface="Segoe UI"/>
                </a:rPr>
                <a:t>Secure access to PaaS</a:t>
              </a:r>
            </a:p>
          </p:txBody>
        </p:sp>
        <p:grpSp>
          <p:nvGrpSpPr>
            <p:cNvPr id="374" name="Group 4">
              <a:extLst>
                <a:ext uri="{FF2B5EF4-FFF2-40B4-BE49-F238E27FC236}">
                  <a16:creationId xmlns:a16="http://schemas.microsoft.com/office/drawing/2014/main" id="{81F4440A-FFFE-4CA4-B3B1-12FA0CF7CA2C}"/>
                </a:ext>
              </a:extLst>
            </p:cNvPr>
            <p:cNvGrpSpPr>
              <a:grpSpLocks noChangeAspect="1"/>
            </p:cNvGrpSpPr>
            <p:nvPr/>
          </p:nvGrpSpPr>
          <p:grpSpPr bwMode="auto">
            <a:xfrm>
              <a:off x="6806097" y="2880994"/>
              <a:ext cx="395839" cy="287968"/>
              <a:chOff x="-530" y="709"/>
              <a:chExt cx="422" cy="307"/>
            </a:xfrm>
          </p:grpSpPr>
          <p:sp>
            <p:nvSpPr>
              <p:cNvPr id="375" name="Freeform 5">
                <a:extLst>
                  <a:ext uri="{FF2B5EF4-FFF2-40B4-BE49-F238E27FC236}">
                    <a16:creationId xmlns:a16="http://schemas.microsoft.com/office/drawing/2014/main" id="{1B6F8328-36B0-4350-A741-D6479CF2551C}"/>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6" name="Line 6">
                <a:extLst>
                  <a:ext uri="{FF2B5EF4-FFF2-40B4-BE49-F238E27FC236}">
                    <a16:creationId xmlns:a16="http://schemas.microsoft.com/office/drawing/2014/main" id="{6677FC39-6FB2-40DF-A31C-6E4593C1509B}"/>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7" name="Line 7">
                <a:extLst>
                  <a:ext uri="{FF2B5EF4-FFF2-40B4-BE49-F238E27FC236}">
                    <a16:creationId xmlns:a16="http://schemas.microsoft.com/office/drawing/2014/main" id="{5D660C82-CE22-4603-8C16-A172DDBCB948}"/>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8" name="Line 8">
                <a:extLst>
                  <a:ext uri="{FF2B5EF4-FFF2-40B4-BE49-F238E27FC236}">
                    <a16:creationId xmlns:a16="http://schemas.microsoft.com/office/drawing/2014/main" id="{E7A244F9-CBD5-4320-BF7A-E10867E8C2FF}"/>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9" name="Line 9">
                <a:extLst>
                  <a:ext uri="{FF2B5EF4-FFF2-40B4-BE49-F238E27FC236}">
                    <a16:creationId xmlns:a16="http://schemas.microsoft.com/office/drawing/2014/main" id="{AFFAA170-4A34-4AFD-9739-5A9815930821}"/>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80" name="Freeform 10">
                <a:extLst>
                  <a:ext uri="{FF2B5EF4-FFF2-40B4-BE49-F238E27FC236}">
                    <a16:creationId xmlns:a16="http://schemas.microsoft.com/office/drawing/2014/main" id="{ADC7CD64-7F88-4B5F-99D6-CA4C4BFD98BD}"/>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81" name="Freeform 11">
                <a:extLst>
                  <a:ext uri="{FF2B5EF4-FFF2-40B4-BE49-F238E27FC236}">
                    <a16:creationId xmlns:a16="http://schemas.microsoft.com/office/drawing/2014/main" id="{345EC88D-798C-4374-8746-C41A4FFBADAF}"/>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82" name="TextBox 381">
              <a:extLst>
                <a:ext uri="{FF2B5EF4-FFF2-40B4-BE49-F238E27FC236}">
                  <a16:creationId xmlns:a16="http://schemas.microsoft.com/office/drawing/2014/main" id="{CD7CEEBA-9E09-48B0-8A30-1213AC06083B}"/>
                </a:ext>
              </a:extLst>
            </p:cNvPr>
            <p:cNvSpPr txBox="1"/>
            <p:nvPr/>
          </p:nvSpPr>
          <p:spPr>
            <a:xfrm>
              <a:off x="6703311" y="3251698"/>
              <a:ext cx="546625"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Azure firewall</a:t>
              </a:r>
            </a:p>
          </p:txBody>
        </p:sp>
        <p:grpSp>
          <p:nvGrpSpPr>
            <p:cNvPr id="383" name="Group 382">
              <a:extLst>
                <a:ext uri="{FF2B5EF4-FFF2-40B4-BE49-F238E27FC236}">
                  <a16:creationId xmlns:a16="http://schemas.microsoft.com/office/drawing/2014/main" id="{BDFA3156-7BB3-4F98-9D57-32DBEF9223FF}"/>
                </a:ext>
              </a:extLst>
            </p:cNvPr>
            <p:cNvGrpSpPr/>
            <p:nvPr/>
          </p:nvGrpSpPr>
          <p:grpSpPr>
            <a:xfrm>
              <a:off x="6252323" y="2507954"/>
              <a:ext cx="125904" cy="195664"/>
              <a:chOff x="666557" y="2477604"/>
              <a:chExt cx="317693" cy="493712"/>
            </a:xfrm>
          </p:grpSpPr>
          <p:grpSp>
            <p:nvGrpSpPr>
              <p:cNvPr id="384" name="Group 21">
                <a:extLst>
                  <a:ext uri="{FF2B5EF4-FFF2-40B4-BE49-F238E27FC236}">
                    <a16:creationId xmlns:a16="http://schemas.microsoft.com/office/drawing/2014/main" id="{7E42C371-FFEE-4E0C-A534-B48F3C4DC8D4}"/>
                  </a:ext>
                </a:extLst>
              </p:cNvPr>
              <p:cNvGrpSpPr>
                <a:grpSpLocks noChangeAspect="1"/>
              </p:cNvGrpSpPr>
              <p:nvPr/>
            </p:nvGrpSpPr>
            <p:grpSpPr bwMode="auto">
              <a:xfrm>
                <a:off x="666557" y="2477604"/>
                <a:ext cx="317693" cy="493712"/>
                <a:chOff x="458" y="1306"/>
                <a:chExt cx="222" cy="345"/>
              </a:xfrm>
            </p:grpSpPr>
            <p:sp>
              <p:nvSpPr>
                <p:cNvPr id="386" name="Rectangle 22">
                  <a:extLst>
                    <a:ext uri="{FF2B5EF4-FFF2-40B4-BE49-F238E27FC236}">
                      <a16:creationId xmlns:a16="http://schemas.microsoft.com/office/drawing/2014/main" id="{1FC27728-1126-44EF-89BD-E7E7E5860B97}"/>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387" name="Freeform 23">
                  <a:extLst>
                    <a:ext uri="{FF2B5EF4-FFF2-40B4-BE49-F238E27FC236}">
                      <a16:creationId xmlns:a16="http://schemas.microsoft.com/office/drawing/2014/main" id="{F646CF90-BD87-4CDB-B0EC-C11DDDA6F68D}"/>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385" name="TextBox 384">
                <a:extLst>
                  <a:ext uri="{FF2B5EF4-FFF2-40B4-BE49-F238E27FC236}">
                    <a16:creationId xmlns:a16="http://schemas.microsoft.com/office/drawing/2014/main" id="{BF78C379-1ED1-4908-861D-02649201E0AF}"/>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2655">
                          <a:srgbClr val="0078D4"/>
                        </a:gs>
                        <a:gs pos="14000">
                          <a:srgbClr val="0078D4"/>
                        </a:gs>
                      </a:gsLst>
                      <a:lin ang="5400000" scaled="0"/>
                    </a:gradFill>
                    <a:latin typeface="Segoe UI Semibold"/>
                  </a:rPr>
                  <a:t>NSG</a:t>
                </a:r>
              </a:p>
            </p:txBody>
          </p:sp>
        </p:grpSp>
        <p:sp>
          <p:nvSpPr>
            <p:cNvPr id="389" name="TextBox 388">
              <a:extLst>
                <a:ext uri="{FF2B5EF4-FFF2-40B4-BE49-F238E27FC236}">
                  <a16:creationId xmlns:a16="http://schemas.microsoft.com/office/drawing/2014/main" id="{A27470D9-4F9A-4BB3-B710-6EF1156106E6}"/>
                </a:ext>
              </a:extLst>
            </p:cNvPr>
            <p:cNvSpPr txBox="1"/>
            <p:nvPr/>
          </p:nvSpPr>
          <p:spPr>
            <a:xfrm>
              <a:off x="5508307" y="3251698"/>
              <a:ext cx="828753"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Application Gateway</a:t>
              </a:r>
            </a:p>
          </p:txBody>
        </p:sp>
        <p:grpSp>
          <p:nvGrpSpPr>
            <p:cNvPr id="391" name="Group 390">
              <a:extLst>
                <a:ext uri="{FF2B5EF4-FFF2-40B4-BE49-F238E27FC236}">
                  <a16:creationId xmlns:a16="http://schemas.microsoft.com/office/drawing/2014/main" id="{14B2E0E6-B7E7-4038-A59F-EF9167EA0B7C}"/>
                </a:ext>
              </a:extLst>
            </p:cNvPr>
            <p:cNvGrpSpPr/>
            <p:nvPr/>
          </p:nvGrpSpPr>
          <p:grpSpPr>
            <a:xfrm>
              <a:off x="5778446" y="2893244"/>
              <a:ext cx="276434" cy="286875"/>
              <a:chOff x="5778446" y="2639256"/>
              <a:chExt cx="276434" cy="286875"/>
            </a:xfrm>
          </p:grpSpPr>
          <p:grpSp>
            <p:nvGrpSpPr>
              <p:cNvPr id="125" name="Group 124">
                <a:extLst>
                  <a:ext uri="{FF2B5EF4-FFF2-40B4-BE49-F238E27FC236}">
                    <a16:creationId xmlns:a16="http://schemas.microsoft.com/office/drawing/2014/main" id="{8B8053EC-BDB6-40E2-9765-2F012C547E99}"/>
                  </a:ext>
                </a:extLst>
              </p:cNvPr>
              <p:cNvGrpSpPr/>
              <p:nvPr/>
            </p:nvGrpSpPr>
            <p:grpSpPr>
              <a:xfrm rot="10800000">
                <a:off x="5778446" y="2639256"/>
                <a:ext cx="276434" cy="286875"/>
                <a:chOff x="5784464" y="2391241"/>
                <a:chExt cx="276434" cy="286875"/>
              </a:xfrm>
            </p:grpSpPr>
            <p:sp>
              <p:nvSpPr>
                <p:cNvPr id="118" name="Rectangle: Rounded Corners 117">
                  <a:extLst>
                    <a:ext uri="{FF2B5EF4-FFF2-40B4-BE49-F238E27FC236}">
                      <a16:creationId xmlns:a16="http://schemas.microsoft.com/office/drawing/2014/main" id="{050F5C62-44FB-4FF1-A1C3-192867C5C3AA}"/>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0" name="Arrow: Down 119">
                  <a:extLst>
                    <a:ext uri="{FF2B5EF4-FFF2-40B4-BE49-F238E27FC236}">
                      <a16:creationId xmlns:a16="http://schemas.microsoft.com/office/drawing/2014/main" id="{8265DFAD-B2E3-4049-9457-3A45ED153C35}"/>
                    </a:ext>
                  </a:extLst>
                </p:cNvPr>
                <p:cNvSpPr/>
                <p:nvPr/>
              </p:nvSpPr>
              <p:spPr bwMode="auto">
                <a:xfrm rot="10800000">
                  <a:off x="5888875" y="2391241"/>
                  <a:ext cx="67613" cy="20799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1" name="Arrow: Down 120">
                  <a:extLst>
                    <a:ext uri="{FF2B5EF4-FFF2-40B4-BE49-F238E27FC236}">
                      <a16:creationId xmlns:a16="http://schemas.microsoft.com/office/drawing/2014/main" id="{5F53239E-842D-44CA-9208-548420EB5A44}"/>
                    </a:ext>
                  </a:extLst>
                </p:cNvPr>
                <p:cNvSpPr/>
                <p:nvPr/>
              </p:nvSpPr>
              <p:spPr bwMode="auto">
                <a:xfrm rot="12600000">
                  <a:off x="5943356" y="2466844"/>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3" name="Oval 122">
                  <a:extLst>
                    <a:ext uri="{FF2B5EF4-FFF2-40B4-BE49-F238E27FC236}">
                      <a16:creationId xmlns:a16="http://schemas.microsoft.com/office/drawing/2014/main" id="{BB84E178-36DD-4CCD-8CB6-32891901FAC9}"/>
                    </a:ext>
                  </a:extLst>
                </p:cNvPr>
                <p:cNvSpPr/>
                <p:nvPr/>
              </p:nvSpPr>
              <p:spPr bwMode="auto">
                <a:xfrm>
                  <a:off x="5875756" y="2579207"/>
                  <a:ext cx="93850" cy="93850"/>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390" name="Arrow: Down 389">
                <a:extLst>
                  <a:ext uri="{FF2B5EF4-FFF2-40B4-BE49-F238E27FC236}">
                    <a16:creationId xmlns:a16="http://schemas.microsoft.com/office/drawing/2014/main" id="{BA8342FC-5932-4EA8-BBA9-FC7F21932A58}"/>
                  </a:ext>
                </a:extLst>
              </p:cNvPr>
              <p:cNvSpPr/>
              <p:nvPr/>
            </p:nvSpPr>
            <p:spPr bwMode="auto">
              <a:xfrm rot="19800000">
                <a:off x="5933771" y="2704172"/>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sp>
        <p:nvSpPr>
          <p:cNvPr id="3" name="Oval 2">
            <a:extLst>
              <a:ext uri="{FF2B5EF4-FFF2-40B4-BE49-F238E27FC236}">
                <a16:creationId xmlns:a16="http://schemas.microsoft.com/office/drawing/2014/main" id="{9EB65474-550A-4964-8921-93961C41A427}"/>
              </a:ext>
            </a:extLst>
          </p:cNvPr>
          <p:cNvSpPr/>
          <p:nvPr/>
        </p:nvSpPr>
        <p:spPr bwMode="auto">
          <a:xfrm>
            <a:off x="5588571" y="2777125"/>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33" name="Oval 332">
            <a:extLst>
              <a:ext uri="{FF2B5EF4-FFF2-40B4-BE49-F238E27FC236}">
                <a16:creationId xmlns:a16="http://schemas.microsoft.com/office/drawing/2014/main" id="{E904D5C2-D6F0-428D-9751-448323F9E387}"/>
              </a:ext>
            </a:extLst>
          </p:cNvPr>
          <p:cNvSpPr/>
          <p:nvPr/>
        </p:nvSpPr>
        <p:spPr bwMode="auto">
          <a:xfrm>
            <a:off x="5329496" y="1645839"/>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48" name="Oval 347">
            <a:extLst>
              <a:ext uri="{FF2B5EF4-FFF2-40B4-BE49-F238E27FC236}">
                <a16:creationId xmlns:a16="http://schemas.microsoft.com/office/drawing/2014/main" id="{E51564A9-ADFB-4F54-9591-1D253EB965FB}"/>
              </a:ext>
            </a:extLst>
          </p:cNvPr>
          <p:cNvSpPr/>
          <p:nvPr/>
        </p:nvSpPr>
        <p:spPr bwMode="auto">
          <a:xfrm>
            <a:off x="6676210" y="2735156"/>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49" name="Oval 348">
            <a:extLst>
              <a:ext uri="{FF2B5EF4-FFF2-40B4-BE49-F238E27FC236}">
                <a16:creationId xmlns:a16="http://schemas.microsoft.com/office/drawing/2014/main" id="{2827C67E-DE66-4C08-B4A7-BD8705AD9CB5}"/>
              </a:ext>
            </a:extLst>
          </p:cNvPr>
          <p:cNvSpPr/>
          <p:nvPr/>
        </p:nvSpPr>
        <p:spPr bwMode="auto">
          <a:xfrm>
            <a:off x="10038992" y="5059165"/>
            <a:ext cx="932603" cy="932603"/>
          </a:xfrm>
          <a:prstGeom prst="ellipse">
            <a:avLst/>
          </a:prstGeom>
          <a:noFill/>
          <a:ln>
            <a:solidFill>
              <a:srgbClr val="FF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50" name="Oval 349">
            <a:extLst>
              <a:ext uri="{FF2B5EF4-FFF2-40B4-BE49-F238E27FC236}">
                <a16:creationId xmlns:a16="http://schemas.microsoft.com/office/drawing/2014/main" id="{521559A9-58D9-4220-BA1B-98103D475823}"/>
              </a:ext>
            </a:extLst>
          </p:cNvPr>
          <p:cNvSpPr/>
          <p:nvPr/>
        </p:nvSpPr>
        <p:spPr bwMode="auto">
          <a:xfrm>
            <a:off x="10056461" y="5036532"/>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115213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5727576" cy="1181862"/>
          </a:xfrm>
        </p:spPr>
        <p:txBody>
          <a:bodyPr>
            <a:normAutofit fontScale="90000"/>
          </a:bodyPr>
          <a:lstStyle/>
          <a:p>
            <a:r>
              <a:rPr lang="en-US" dirty="0"/>
              <a:t>Manage Azure Identities and Governance</a:t>
            </a:r>
            <a:br>
              <a:rPr lang="en-US" dirty="0"/>
            </a:br>
            <a:r>
              <a:rPr lang="en-US" dirty="0"/>
              <a:t>15-20%</a:t>
            </a:r>
            <a:endParaRPr lang="en-AU" dirty="0"/>
          </a:p>
        </p:txBody>
      </p:sp>
      <p:sp>
        <p:nvSpPr>
          <p:cNvPr id="3" name="TextBox 2">
            <a:extLst>
              <a:ext uri="{FF2B5EF4-FFF2-40B4-BE49-F238E27FC236}">
                <a16:creationId xmlns:a16="http://schemas.microsoft.com/office/drawing/2014/main" id="{B046CE55-0DE5-440D-BBC5-4AC93A8029E4}"/>
              </a:ext>
            </a:extLst>
          </p:cNvPr>
          <p:cNvSpPr txBox="1"/>
          <p:nvPr/>
        </p:nvSpPr>
        <p:spPr>
          <a:xfrm>
            <a:off x="5066109" y="4361358"/>
            <a:ext cx="7056784" cy="1280351"/>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Manage Azure </a:t>
            </a:r>
            <a:r>
              <a:rPr lang="en-US" sz="2000" dirty="0" err="1">
                <a:latin typeface="Segoe UI Light" pitchFamily="34" charset="0"/>
              </a:rPr>
              <a:t>Azure</a:t>
            </a:r>
            <a:r>
              <a:rPr lang="en-US" sz="2000" dirty="0">
                <a:latin typeface="Segoe UI Light" pitchFamily="34" charset="0"/>
              </a:rPr>
              <a:t> AD Objects</a:t>
            </a:r>
          </a:p>
          <a:p>
            <a:pPr algn="r">
              <a:lnSpc>
                <a:spcPct val="90000"/>
              </a:lnSpc>
              <a:spcAft>
                <a:spcPts val="600"/>
              </a:spcAft>
            </a:pPr>
            <a:r>
              <a:rPr lang="en-US" sz="2000" dirty="0">
                <a:latin typeface="Segoe UI Light" pitchFamily="34" charset="0"/>
              </a:rPr>
              <a:t>Manage Role Based Access Control (RBAC)</a:t>
            </a:r>
          </a:p>
          <a:p>
            <a:pPr algn="r">
              <a:lnSpc>
                <a:spcPct val="90000"/>
              </a:lnSpc>
              <a:spcAft>
                <a:spcPts val="600"/>
              </a:spcAft>
            </a:pPr>
            <a:r>
              <a:rPr lang="en-US" sz="2000" dirty="0">
                <a:latin typeface="Segoe UI Light" pitchFamily="34" charset="0"/>
              </a:rPr>
              <a:t>Manage Subscriptions and Governance</a:t>
            </a:r>
          </a:p>
        </p:txBody>
      </p:sp>
    </p:spTree>
    <p:extLst>
      <p:ext uri="{BB962C8B-B14F-4D97-AF65-F5344CB8AC3E}">
        <p14:creationId xmlns:p14="http://schemas.microsoft.com/office/powerpoint/2010/main" val="64000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Create Connectivity Between Virtual Networks</a:t>
            </a:r>
            <a:br>
              <a:rPr lang="en-US" sz="4000" dirty="0"/>
            </a:br>
            <a:r>
              <a:rPr lang="en-US" sz="1800" dirty="0"/>
              <a:t>Create and configure VNET peering</a:t>
            </a:r>
            <a:br>
              <a:rPr lang="en-US" sz="4000" dirty="0"/>
            </a:br>
            <a:endParaRPr lang="en-US" sz="4000" dirty="0"/>
          </a:p>
        </p:txBody>
      </p:sp>
      <p:sp>
        <p:nvSpPr>
          <p:cNvPr id="4" name="Rectangle 3">
            <a:extLst>
              <a:ext uri="{FF2B5EF4-FFF2-40B4-BE49-F238E27FC236}">
                <a16:creationId xmlns:a16="http://schemas.microsoft.com/office/drawing/2014/main" id="{DB2AC3A6-201A-4026-A7C6-9D5E78DA7FA6}"/>
              </a:ext>
            </a:extLst>
          </p:cNvPr>
          <p:cNvSpPr/>
          <p:nvPr/>
        </p:nvSpPr>
        <p:spPr>
          <a:xfrm>
            <a:off x="8203736" y="6528223"/>
            <a:ext cx="4129533" cy="382308"/>
          </a:xfrm>
          <a:prstGeom prst="rect">
            <a:avLst/>
          </a:prstGeom>
        </p:spPr>
        <p:txBody>
          <a:bodyPr wrap="none">
            <a:spAutoFit/>
          </a:bodyPr>
          <a:lstStyle/>
          <a:p>
            <a:r>
              <a:rPr lang="en-US" sz="1836" dirty="0">
                <a:hlinkClick r:id="rId3"/>
              </a:rPr>
              <a:t>aka.ms/Azure/Peering</a:t>
            </a:r>
            <a:r>
              <a:rPr lang="en-US" sz="1836" dirty="0"/>
              <a:t>         </a:t>
            </a:r>
            <a:r>
              <a:rPr lang="en-US" sz="1836" dirty="0">
                <a:hlinkClick r:id="rId4"/>
              </a:rPr>
              <a:t>Just Do It!</a:t>
            </a:r>
            <a:r>
              <a:rPr lang="en-US" sz="1836" dirty="0"/>
              <a:t> </a:t>
            </a:r>
          </a:p>
        </p:txBody>
      </p:sp>
      <p:pic>
        <p:nvPicPr>
          <p:cNvPr id="3" name="Picture 2">
            <a:extLst>
              <a:ext uri="{FF2B5EF4-FFF2-40B4-BE49-F238E27FC236}">
                <a16:creationId xmlns:a16="http://schemas.microsoft.com/office/drawing/2014/main" id="{4D10AEB3-0CB9-46D8-8359-22AF22AE8C41}"/>
              </a:ext>
            </a:extLst>
          </p:cNvPr>
          <p:cNvPicPr>
            <a:picLocks noChangeAspect="1"/>
          </p:cNvPicPr>
          <p:nvPr/>
        </p:nvPicPr>
        <p:blipFill>
          <a:blip r:embed="rId5"/>
          <a:stretch>
            <a:fillRect/>
          </a:stretch>
        </p:blipFill>
        <p:spPr>
          <a:xfrm>
            <a:off x="5210125" y="1538624"/>
            <a:ext cx="6528586" cy="3655640"/>
          </a:xfrm>
          <a:prstGeom prst="rect">
            <a:avLst/>
          </a:prstGeom>
          <a:ln>
            <a:noFill/>
          </a:ln>
          <a:effectLst>
            <a:outerShdw blurRad="292100" dist="139700" dir="2700000" algn="tl" rotWithShape="0">
              <a:srgbClr val="333333">
                <a:alpha val="65000"/>
              </a:srgbClr>
            </a:outerShdw>
          </a:effectLst>
        </p:spPr>
      </p:pic>
      <p:sp>
        <p:nvSpPr>
          <p:cNvPr id="6" name="Text Placeholder 5"/>
          <p:cNvSpPr>
            <a:spLocks noGrp="1"/>
          </p:cNvSpPr>
          <p:nvPr>
            <p:ph type="body" sz="quarter" idx="10"/>
          </p:nvPr>
        </p:nvSpPr>
        <p:spPr>
          <a:xfrm>
            <a:off x="599303" y="1588661"/>
            <a:ext cx="6665377" cy="4995214"/>
          </a:xfrm>
        </p:spPr>
        <p:txBody>
          <a:bodyPr/>
          <a:lstStyle/>
          <a:p>
            <a:r>
              <a:rPr lang="en-US" sz="3200" dirty="0"/>
              <a:t>Benefits</a:t>
            </a:r>
          </a:p>
          <a:p>
            <a:pPr marL="0" lvl="1"/>
            <a:r>
              <a:rPr lang="en-US" sz="1800" dirty="0">
                <a:solidFill>
                  <a:schemeClr val="tx1">
                    <a:lumMod val="50000"/>
                  </a:schemeClr>
                </a:solidFill>
              </a:rPr>
              <a:t>Connect 2 VNets in same region</a:t>
            </a:r>
          </a:p>
          <a:p>
            <a:pPr marL="0" lvl="1"/>
            <a:r>
              <a:rPr lang="en-US" sz="1800" dirty="0">
                <a:solidFill>
                  <a:schemeClr val="tx1">
                    <a:lumMod val="50000"/>
                  </a:schemeClr>
                </a:solidFill>
              </a:rPr>
              <a:t>Routed through Azure Backbone</a:t>
            </a:r>
          </a:p>
          <a:p>
            <a:r>
              <a:rPr lang="en-US" sz="3200" dirty="0"/>
              <a:t>Requirements</a:t>
            </a:r>
          </a:p>
          <a:p>
            <a:pPr marL="0" lvl="1"/>
            <a:r>
              <a:rPr lang="en-US" sz="1800" dirty="0">
                <a:solidFill>
                  <a:schemeClr val="tx1">
                    <a:lumMod val="50000"/>
                  </a:schemeClr>
                </a:solidFill>
              </a:rPr>
              <a:t>Same Region &amp; Across Regions</a:t>
            </a:r>
          </a:p>
          <a:p>
            <a:pPr marL="0" lvl="1"/>
            <a:r>
              <a:rPr lang="en-US" sz="1800" dirty="0">
                <a:solidFill>
                  <a:schemeClr val="tx1">
                    <a:lumMod val="50000"/>
                  </a:schemeClr>
                </a:solidFill>
              </a:rPr>
              <a:t>Read-Write to VNet</a:t>
            </a:r>
          </a:p>
          <a:p>
            <a:pPr marL="0" lvl="1"/>
            <a:r>
              <a:rPr lang="en-US" sz="1800" dirty="0">
                <a:solidFill>
                  <a:schemeClr val="tx1">
                    <a:lumMod val="50000"/>
                  </a:schemeClr>
                </a:solidFill>
              </a:rPr>
              <a:t>Non-overlapping IP Addresses</a:t>
            </a:r>
          </a:p>
          <a:p>
            <a:pPr marL="0" lvl="1"/>
            <a:r>
              <a:rPr lang="en-US" sz="1800" dirty="0">
                <a:solidFill>
                  <a:schemeClr val="tx1">
                    <a:lumMod val="50000"/>
                  </a:schemeClr>
                </a:solidFill>
              </a:rPr>
              <a:t>No Transitivity</a:t>
            </a:r>
          </a:p>
          <a:p>
            <a:pPr marL="0" lvl="1"/>
            <a:r>
              <a:rPr lang="en-US" sz="1800" dirty="0">
                <a:solidFill>
                  <a:schemeClr val="tx1">
                    <a:lumMod val="50000"/>
                  </a:schemeClr>
                </a:solidFill>
              </a:rPr>
              <a:t>Across Subscriptions possible with common tenant</a:t>
            </a:r>
          </a:p>
          <a:p>
            <a:pPr marL="0" lvl="1"/>
            <a:r>
              <a:rPr lang="en-US" dirty="0">
                <a:latin typeface="Segoe UI Semilight" panose="020B0402040204020203" pitchFamily="34" charset="0"/>
                <a:cs typeface="Segoe UI Semilight" panose="020B0402040204020203" pitchFamily="34" charset="0"/>
              </a:rPr>
              <a:t>Capabilities</a:t>
            </a:r>
          </a:p>
          <a:p>
            <a:pPr marL="0" lvl="1"/>
            <a:r>
              <a:rPr lang="en-US" sz="1800" dirty="0">
                <a:solidFill>
                  <a:schemeClr val="tx1">
                    <a:lumMod val="50000"/>
                  </a:schemeClr>
                </a:solidFill>
              </a:rPr>
              <a:t>Open or Close NSGs</a:t>
            </a:r>
          </a:p>
          <a:p>
            <a:pPr marL="0" lvl="1"/>
            <a:r>
              <a:rPr lang="en-US" sz="1800" dirty="0">
                <a:solidFill>
                  <a:schemeClr val="tx1">
                    <a:lumMod val="50000"/>
                  </a:schemeClr>
                </a:solidFill>
              </a:rPr>
              <a:t>Internal DNS only within VNet, no Azure DNS across</a:t>
            </a:r>
          </a:p>
          <a:p>
            <a:pPr marL="0" lvl="1"/>
            <a:r>
              <a:rPr lang="en-US" sz="1800" b="1" dirty="0">
                <a:solidFill>
                  <a:schemeClr val="tx2">
                    <a:lumMod val="50000"/>
                    <a:lumOff val="50000"/>
                  </a:schemeClr>
                </a:solidFill>
              </a:rPr>
              <a:t>Service Chaining</a:t>
            </a:r>
            <a:r>
              <a:rPr lang="en-US" sz="1800" dirty="0">
                <a:solidFill>
                  <a:schemeClr val="tx2">
                    <a:lumMod val="50000"/>
                    <a:lumOff val="50000"/>
                  </a:schemeClr>
                </a:solidFill>
              </a:rPr>
              <a:t> </a:t>
            </a:r>
            <a:r>
              <a:rPr lang="en-US" sz="1800" dirty="0">
                <a:solidFill>
                  <a:schemeClr val="tx1">
                    <a:lumMod val="50000"/>
                  </a:schemeClr>
                </a:solidFill>
              </a:rPr>
              <a:t>| Next Hop with UDR or Hub-Spoke</a:t>
            </a:r>
          </a:p>
          <a:p>
            <a:pPr marL="0" lvl="1"/>
            <a:r>
              <a:rPr lang="en-US" sz="1800" dirty="0">
                <a:solidFill>
                  <a:schemeClr val="tx1">
                    <a:lumMod val="50000"/>
                  </a:schemeClr>
                </a:solidFill>
                <a:hlinkClick r:id="rId6"/>
              </a:rPr>
              <a:t>See Constraints</a:t>
            </a:r>
            <a:r>
              <a:rPr lang="en-US" sz="1800" dirty="0">
                <a:solidFill>
                  <a:schemeClr val="tx1">
                    <a:lumMod val="50000"/>
                  </a:schemeClr>
                </a:solidFill>
              </a:rPr>
              <a:t>!!!</a:t>
            </a:r>
          </a:p>
        </p:txBody>
      </p:sp>
      <p:pic>
        <p:nvPicPr>
          <p:cNvPr id="2050" name="Picture 2">
            <a:extLst>
              <a:ext uri="{FF2B5EF4-FFF2-40B4-BE49-F238E27FC236}">
                <a16:creationId xmlns:a16="http://schemas.microsoft.com/office/drawing/2014/main" id="{AAEDCB80-994E-4126-BD56-F6B8FF83AD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4381" y="1213876"/>
            <a:ext cx="4474031" cy="46767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0AAE9A0-38DE-4FAA-94ED-89E41519D4FE}"/>
              </a:ext>
            </a:extLst>
          </p:cNvPr>
          <p:cNvPicPr>
            <a:picLocks noChangeAspect="1"/>
          </p:cNvPicPr>
          <p:nvPr/>
        </p:nvPicPr>
        <p:blipFill>
          <a:blip r:embed="rId8"/>
          <a:stretch>
            <a:fillRect/>
          </a:stretch>
        </p:blipFill>
        <p:spPr>
          <a:xfrm>
            <a:off x="114998" y="112886"/>
            <a:ext cx="656527" cy="331247"/>
          </a:xfrm>
          <a:prstGeom prst="rect">
            <a:avLst/>
          </a:prstGeom>
        </p:spPr>
      </p:pic>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Tree>
    <p:extLst>
      <p:ext uri="{BB962C8B-B14F-4D97-AF65-F5344CB8AC3E}">
        <p14:creationId xmlns:p14="http://schemas.microsoft.com/office/powerpoint/2010/main" val="240600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up)">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Load Balancing</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5650778"/>
          </a:xfrm>
        </p:spPr>
        <p:txBody>
          <a:bodyPr/>
          <a:lstStyle/>
          <a:p>
            <a:r>
              <a:rPr lang="en-US" sz="2800" dirty="0"/>
              <a:t>Basic</a:t>
            </a:r>
          </a:p>
          <a:p>
            <a:pPr marL="466298" indent="-466298">
              <a:buFont typeface="Arial" panose="020B0604020202020204" pitchFamily="34" charset="0"/>
              <a:buChar char="•"/>
            </a:pPr>
            <a:r>
              <a:rPr lang="en-US" sz="2000" dirty="0">
                <a:hlinkClick r:id="rId3"/>
              </a:rPr>
              <a:t>Visual Studio</a:t>
            </a:r>
            <a:endParaRPr lang="en-US" sz="2000" dirty="0"/>
          </a:p>
          <a:p>
            <a:pPr marL="466298" indent="-466298">
              <a:buFont typeface="Arial" panose="020B0604020202020204" pitchFamily="34" charset="0"/>
              <a:buChar char="•"/>
            </a:pPr>
            <a:r>
              <a:rPr lang="en-US" sz="2000" dirty="0">
                <a:hlinkClick r:id="rId4"/>
              </a:rPr>
              <a:t>Availability Zones</a:t>
            </a:r>
            <a:endParaRPr lang="en-US" sz="2000" dirty="0"/>
          </a:p>
          <a:p>
            <a:pPr marL="694898" lvl="1" indent="-466298">
              <a:buFont typeface="Arial" panose="020B0604020202020204" pitchFamily="34" charset="0"/>
              <a:buChar char="•"/>
            </a:pPr>
            <a:r>
              <a:rPr lang="en-US" sz="1600" dirty="0">
                <a:hlinkClick r:id="rId5"/>
              </a:rPr>
              <a:t>Placement Groups</a:t>
            </a:r>
            <a:endParaRPr lang="en-US" sz="2000" dirty="0"/>
          </a:p>
          <a:p>
            <a:r>
              <a:rPr lang="en-US" sz="2800" dirty="0"/>
              <a:t>Standard</a:t>
            </a:r>
          </a:p>
          <a:p>
            <a:pPr marL="349724" indent="-349724">
              <a:buFont typeface="Arial" panose="020B0604020202020204" pitchFamily="34" charset="0"/>
              <a:buChar char="•"/>
            </a:pPr>
            <a:r>
              <a:rPr lang="en-US" sz="2000" dirty="0">
                <a:hlinkClick r:id="rId6"/>
              </a:rPr>
              <a:t>Modify Scale Set</a:t>
            </a:r>
            <a:endParaRPr lang="en-US" sz="2000" dirty="0"/>
          </a:p>
          <a:p>
            <a:pPr marL="349724" indent="-349724">
              <a:buFont typeface="Arial" panose="020B0604020202020204" pitchFamily="34" charset="0"/>
              <a:buChar char="•"/>
            </a:pPr>
            <a:r>
              <a:rPr lang="en-US" sz="2000" dirty="0">
                <a:hlinkClick r:id="rId7"/>
              </a:rPr>
              <a:t>Know Restrictions</a:t>
            </a:r>
            <a:endParaRPr lang="en-US" sz="2000" dirty="0"/>
          </a:p>
          <a:p>
            <a:r>
              <a:rPr lang="en-US" sz="2800" dirty="0"/>
              <a:t>Steps</a:t>
            </a:r>
          </a:p>
          <a:p>
            <a:pPr marL="457200" indent="-457200">
              <a:buFont typeface="Arial" panose="020B0604020202020204" pitchFamily="34" charset="0"/>
              <a:buChar char="•"/>
            </a:pPr>
            <a:r>
              <a:rPr lang="en-US" sz="2000" dirty="0"/>
              <a:t>Create LB</a:t>
            </a:r>
          </a:p>
          <a:p>
            <a:pPr marL="457200" indent="-457200">
              <a:buFont typeface="Arial" panose="020B0604020202020204" pitchFamily="34" charset="0"/>
              <a:buChar char="•"/>
            </a:pPr>
            <a:r>
              <a:rPr lang="en-US" sz="2000" dirty="0"/>
              <a:t>Backend Pool</a:t>
            </a:r>
          </a:p>
          <a:p>
            <a:pPr marL="457200" indent="-457200">
              <a:buFont typeface="Arial" panose="020B0604020202020204" pitchFamily="34" charset="0"/>
              <a:buChar char="•"/>
            </a:pPr>
            <a:r>
              <a:rPr lang="en-US" sz="2000" dirty="0"/>
              <a:t>Health Probe</a:t>
            </a:r>
          </a:p>
          <a:p>
            <a:pPr marL="457200" indent="-457200">
              <a:buFont typeface="Arial" panose="020B0604020202020204" pitchFamily="34" charset="0"/>
              <a:buChar char="•"/>
            </a:pPr>
            <a:r>
              <a:rPr lang="en-US" sz="2000" dirty="0"/>
              <a:t>LB Rule</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sp>
        <p:nvSpPr>
          <p:cNvPr id="3" name="Rectangle 2">
            <a:extLst>
              <a:ext uri="{FF2B5EF4-FFF2-40B4-BE49-F238E27FC236}">
                <a16:creationId xmlns:a16="http://schemas.microsoft.com/office/drawing/2014/main" id="{85CABEE0-8004-4A9B-B33C-F13814CAD559}"/>
              </a:ext>
            </a:extLst>
          </p:cNvPr>
          <p:cNvSpPr/>
          <p:nvPr/>
        </p:nvSpPr>
        <p:spPr>
          <a:xfrm>
            <a:off x="7299063" y="569663"/>
            <a:ext cx="3123740" cy="461665"/>
          </a:xfrm>
          <a:prstGeom prst="rect">
            <a:avLst/>
          </a:prstGeom>
        </p:spPr>
        <p:txBody>
          <a:bodyPr wrap="none">
            <a:spAutoFit/>
          </a:bodyPr>
          <a:lstStyle/>
          <a:p>
            <a:r>
              <a:rPr lang="en-US" sz="2400" dirty="0"/>
              <a:t>aka.ms/LoadBalancing</a:t>
            </a:r>
          </a:p>
        </p:txBody>
      </p:sp>
      <p:pic>
        <p:nvPicPr>
          <p:cNvPr id="5" name="Picture 4" descr="A screenshot of a cell phone&#10;&#10;Description automatically generated">
            <a:extLst>
              <a:ext uri="{FF2B5EF4-FFF2-40B4-BE49-F238E27FC236}">
                <a16:creationId xmlns:a16="http://schemas.microsoft.com/office/drawing/2014/main" id="{9DF01CB8-2998-43E6-B380-725BF666084F}"/>
              </a:ext>
            </a:extLst>
          </p:cNvPr>
          <p:cNvPicPr>
            <a:picLocks noChangeAspect="1"/>
          </p:cNvPicPr>
          <p:nvPr/>
        </p:nvPicPr>
        <p:blipFill>
          <a:blip r:embed="rId8"/>
          <a:stretch>
            <a:fillRect/>
          </a:stretch>
        </p:blipFill>
        <p:spPr>
          <a:xfrm>
            <a:off x="6037955" y="1134690"/>
            <a:ext cx="4638753" cy="5413252"/>
          </a:xfrm>
          <a:prstGeom prst="rect">
            <a:avLst/>
          </a:prstGeom>
        </p:spPr>
      </p:pic>
    </p:spTree>
    <p:extLst>
      <p:ext uri="{BB962C8B-B14F-4D97-AF65-F5344CB8AC3E}">
        <p14:creationId xmlns:p14="http://schemas.microsoft.com/office/powerpoint/2010/main" val="403516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Name Resolution in VNets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8316098" cy="5244513"/>
          </a:xfrm>
        </p:spPr>
        <p:txBody>
          <a:bodyPr/>
          <a:lstStyle/>
          <a:p>
            <a:r>
              <a:rPr lang="en-US" sz="2800" dirty="0"/>
              <a:t>Azure Provided</a:t>
            </a:r>
          </a:p>
          <a:p>
            <a:pPr marL="466298" indent="-466298">
              <a:buFont typeface="Arial" panose="020B0604020202020204" pitchFamily="34" charset="0"/>
              <a:buChar char="•"/>
            </a:pPr>
            <a:r>
              <a:rPr lang="en-US" sz="2000" dirty="0"/>
              <a:t>HA, resolve names between VMs in VNets</a:t>
            </a:r>
          </a:p>
          <a:p>
            <a:pPr marL="466298" indent="-466298">
              <a:buFont typeface="Arial" panose="020B0604020202020204" pitchFamily="34" charset="0"/>
              <a:buChar char="•"/>
            </a:pPr>
            <a:r>
              <a:rPr lang="en-US" sz="2000" dirty="0"/>
              <a:t>Cannot modify DNS Suffix, but can name hostname</a:t>
            </a:r>
          </a:p>
          <a:p>
            <a:pPr marL="466298" indent="-466298">
              <a:buFont typeface="Arial" panose="020B0604020202020204" pitchFamily="34" charset="0"/>
              <a:buChar char="•"/>
            </a:pPr>
            <a:r>
              <a:rPr lang="en-US" sz="2000" dirty="0"/>
              <a:t>Azure DNS IP is </a:t>
            </a:r>
            <a:r>
              <a:rPr lang="en-US" sz="2000" b="1" dirty="0">
                <a:solidFill>
                  <a:srgbClr val="7030A0"/>
                </a:solidFill>
              </a:rPr>
              <a:t>168.63.129.16</a:t>
            </a:r>
            <a:r>
              <a:rPr lang="en-US" sz="2000" dirty="0"/>
              <a:t> – static, will not change</a:t>
            </a:r>
          </a:p>
          <a:p>
            <a:pPr marL="466298" indent="-466298">
              <a:buFont typeface="Arial" panose="020B0604020202020204" pitchFamily="34" charset="0"/>
              <a:buChar char="•"/>
            </a:pPr>
            <a:r>
              <a:rPr lang="en-US" sz="2000" dirty="0"/>
              <a:t>No WINS or NetBIOS</a:t>
            </a:r>
          </a:p>
          <a:p>
            <a:endParaRPr lang="en-US" sz="2000" dirty="0"/>
          </a:p>
          <a:p>
            <a:r>
              <a:rPr lang="en-US" sz="2800" dirty="0"/>
              <a:t>Use your own DNS</a:t>
            </a:r>
          </a:p>
          <a:p>
            <a:pPr marL="349724" indent="-349724">
              <a:buFont typeface="Arial" panose="020B0604020202020204" pitchFamily="34" charset="0"/>
              <a:buChar char="•"/>
            </a:pPr>
            <a:r>
              <a:rPr lang="en-US" sz="2000" dirty="0"/>
              <a:t>Use Windows Server Active Directory Domains</a:t>
            </a:r>
          </a:p>
          <a:p>
            <a:pPr marL="349724" indent="-349724">
              <a:buFont typeface="Arial" panose="020B0604020202020204" pitchFamily="34" charset="0"/>
              <a:buChar char="•"/>
            </a:pPr>
            <a:r>
              <a:rPr lang="en-US" sz="2000" dirty="0"/>
              <a:t>Resolve DNS Names between virtual networks</a:t>
            </a:r>
          </a:p>
          <a:p>
            <a:pPr marL="349724" indent="-349724">
              <a:buFont typeface="Arial" panose="020B0604020202020204" pitchFamily="34" charset="0"/>
              <a:buChar char="•"/>
            </a:pPr>
            <a:r>
              <a:rPr lang="en-US" sz="2000" dirty="0"/>
              <a:t>Can forward DNS queries to the </a:t>
            </a:r>
            <a:r>
              <a:rPr lang="en-US" sz="2000" dirty="0">
                <a:solidFill>
                  <a:srgbClr val="7030A0"/>
                </a:solidFill>
              </a:rPr>
              <a:t>recursive resolvers </a:t>
            </a:r>
            <a:r>
              <a:rPr lang="en-US" sz="2000" dirty="0"/>
              <a:t>in Azure</a:t>
            </a:r>
          </a:p>
          <a:p>
            <a:pPr marL="349724" indent="-349724">
              <a:buFont typeface="Arial" panose="020B0604020202020204" pitchFamily="34" charset="0"/>
              <a:buChar char="•"/>
            </a:pPr>
            <a:r>
              <a:rPr lang="en-US" sz="2000" dirty="0"/>
              <a:t>Disable IPv6 for best performance with Azure VMs as DNS servers</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sp>
        <p:nvSpPr>
          <p:cNvPr id="3" name="Oval 2">
            <a:extLst>
              <a:ext uri="{FF2B5EF4-FFF2-40B4-BE49-F238E27FC236}">
                <a16:creationId xmlns:a16="http://schemas.microsoft.com/office/drawing/2014/main" id="{20E0FA56-C618-4E4C-BA00-B356FFF82FBC}"/>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Tree>
    <p:extLst>
      <p:ext uri="{BB962C8B-B14F-4D97-AF65-F5344CB8AC3E}">
        <p14:creationId xmlns:p14="http://schemas.microsoft.com/office/powerpoint/2010/main" val="8808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DNS Records and Record Sets</a:t>
            </a:r>
            <a:br>
              <a:rPr lang="en-US" sz="4000" dirty="0"/>
            </a:br>
            <a:br>
              <a:rPr lang="en-US" sz="4000" dirty="0"/>
            </a:br>
            <a:endParaRPr lang="en-US" sz="4000" dirty="0"/>
          </a:p>
        </p:txBody>
      </p:sp>
      <p:sp>
        <p:nvSpPr>
          <p:cNvPr id="4" name="Rectangle 3">
            <a:extLst>
              <a:ext uri="{FF2B5EF4-FFF2-40B4-BE49-F238E27FC236}">
                <a16:creationId xmlns:a16="http://schemas.microsoft.com/office/drawing/2014/main" id="{DB2AC3A6-201A-4026-A7C6-9D5E78DA7FA6}"/>
              </a:ext>
            </a:extLst>
          </p:cNvPr>
          <p:cNvSpPr/>
          <p:nvPr/>
        </p:nvSpPr>
        <p:spPr>
          <a:xfrm>
            <a:off x="8203736" y="6528223"/>
            <a:ext cx="1922706" cy="374846"/>
          </a:xfrm>
          <a:prstGeom prst="rect">
            <a:avLst/>
          </a:prstGeom>
        </p:spPr>
        <p:txBody>
          <a:bodyPr wrap="none">
            <a:spAutoFit/>
          </a:bodyPr>
          <a:lstStyle/>
          <a:p>
            <a:r>
              <a:rPr lang="en-US" sz="1836" dirty="0">
                <a:hlinkClick r:id="rId3"/>
              </a:rPr>
              <a:t>Reference article</a:t>
            </a:r>
            <a:endParaRPr lang="en-US" sz="1836" dirty="0"/>
          </a:p>
        </p:txBody>
      </p:sp>
      <p:sp>
        <p:nvSpPr>
          <p:cNvPr id="6" name="Text Placeholder 5"/>
          <p:cNvSpPr>
            <a:spLocks noGrp="1"/>
          </p:cNvSpPr>
          <p:nvPr>
            <p:ph type="body" sz="quarter" idx="10"/>
          </p:nvPr>
        </p:nvSpPr>
        <p:spPr>
          <a:xfrm>
            <a:off x="599303" y="1588661"/>
            <a:ext cx="10360797" cy="5955476"/>
          </a:xfrm>
        </p:spPr>
        <p:txBody>
          <a:bodyPr/>
          <a:lstStyle/>
          <a:p>
            <a:pPr marL="0" lvl="1"/>
            <a:r>
              <a:rPr lang="en-US" dirty="0">
                <a:solidFill>
                  <a:schemeClr val="tx1">
                    <a:lumMod val="50000"/>
                  </a:schemeClr>
                </a:solidFill>
              </a:rPr>
              <a:t>Record Names</a:t>
            </a:r>
          </a:p>
          <a:p>
            <a:pPr marL="685800" lvl="2" indent="-457200">
              <a:buFont typeface="Arial" panose="020B0604020202020204" pitchFamily="34" charset="0"/>
              <a:buChar char="•"/>
            </a:pPr>
            <a:r>
              <a:rPr lang="en-US" dirty="0">
                <a:solidFill>
                  <a:schemeClr val="tx1">
                    <a:lumMod val="50000"/>
                  </a:schemeClr>
                </a:solidFill>
              </a:rPr>
              <a:t>Uses relative names NOT fqdn</a:t>
            </a:r>
          </a:p>
          <a:p>
            <a:pPr marL="685800" lvl="2" indent="-457200">
              <a:buFont typeface="Arial" panose="020B0604020202020204" pitchFamily="34" charset="0"/>
              <a:buChar char="•"/>
            </a:pPr>
            <a:r>
              <a:rPr lang="en-US" dirty="0">
                <a:solidFill>
                  <a:schemeClr val="tx1">
                    <a:lumMod val="50000"/>
                  </a:schemeClr>
                </a:solidFill>
              </a:rPr>
              <a:t>@ represents Apex (root) records</a:t>
            </a:r>
          </a:p>
          <a:p>
            <a:pPr marL="685800" lvl="2" indent="-457200">
              <a:buFont typeface="Arial" panose="020B0604020202020204" pitchFamily="34" charset="0"/>
              <a:buChar char="•"/>
            </a:pPr>
            <a:endParaRPr lang="en-US" dirty="0">
              <a:solidFill>
                <a:schemeClr val="tx1">
                  <a:lumMod val="50000"/>
                </a:schemeClr>
              </a:solidFill>
            </a:endParaRPr>
          </a:p>
          <a:p>
            <a:pPr marL="0" lvl="1"/>
            <a:r>
              <a:rPr lang="en-US" dirty="0">
                <a:solidFill>
                  <a:schemeClr val="tx1">
                    <a:lumMod val="50000"/>
                  </a:schemeClr>
                </a:solidFill>
              </a:rPr>
              <a:t>Record Types</a:t>
            </a:r>
          </a:p>
          <a:p>
            <a:pPr marL="685800" lvl="2" indent="-457200">
              <a:buFont typeface="Arial" panose="020B0604020202020204" pitchFamily="34" charset="0"/>
              <a:buChar char="•"/>
            </a:pPr>
            <a:r>
              <a:rPr lang="en-US" dirty="0">
                <a:solidFill>
                  <a:schemeClr val="tx1">
                    <a:lumMod val="50000"/>
                  </a:schemeClr>
                </a:solidFill>
              </a:rPr>
              <a:t>Name and Type</a:t>
            </a:r>
          </a:p>
          <a:p>
            <a:pPr marL="685800" lvl="2" indent="-457200">
              <a:buFont typeface="Arial" panose="020B0604020202020204" pitchFamily="34" charset="0"/>
              <a:buChar char="•"/>
            </a:pPr>
            <a:r>
              <a:rPr lang="en-US" dirty="0"/>
              <a:t>A, AAAA, CAA, CNAME, MX, NS, PTR, SOA, SRV, and TXT</a:t>
            </a:r>
            <a:endParaRPr lang="en-US" dirty="0">
              <a:solidFill>
                <a:schemeClr val="tx1">
                  <a:lumMod val="50000"/>
                </a:schemeClr>
              </a:solidFill>
            </a:endParaRPr>
          </a:p>
          <a:p>
            <a:pPr marL="0" lvl="1"/>
            <a:r>
              <a:rPr lang="en-US" dirty="0">
                <a:solidFill>
                  <a:schemeClr val="tx1">
                    <a:lumMod val="50000"/>
                  </a:schemeClr>
                </a:solidFill>
              </a:rPr>
              <a:t>Record Sets</a:t>
            </a:r>
          </a:p>
          <a:p>
            <a:pPr marL="685800" lvl="2" indent="-457200">
              <a:buFont typeface="Arial" panose="020B0604020202020204" pitchFamily="34" charset="0"/>
              <a:buChar char="•"/>
            </a:pPr>
            <a:r>
              <a:rPr lang="en-US" dirty="0">
                <a:solidFill>
                  <a:schemeClr val="tx1">
                    <a:lumMod val="50000"/>
                  </a:schemeClr>
                </a:solidFill>
              </a:rPr>
              <a:t>Azure DNS manages all DNS records using record sets</a:t>
            </a:r>
          </a:p>
          <a:p>
            <a:pPr marL="685800" lvl="2" indent="-457200">
              <a:buFont typeface="Arial" panose="020B0604020202020204" pitchFamily="34" charset="0"/>
              <a:buChar char="•"/>
            </a:pPr>
            <a:r>
              <a:rPr lang="en-US" dirty="0">
                <a:solidFill>
                  <a:schemeClr val="tx1">
                    <a:lumMod val="50000"/>
                  </a:schemeClr>
                </a:solidFill>
              </a:rPr>
              <a:t>When more than one than one record with same ‘Name’ and Type’</a:t>
            </a:r>
          </a:p>
          <a:p>
            <a:pPr marL="685800" lvl="2" indent="-457200">
              <a:buFont typeface="Arial" panose="020B0604020202020204" pitchFamily="34" charset="0"/>
              <a:buChar char="•"/>
            </a:pPr>
            <a:r>
              <a:rPr lang="en-US" dirty="0">
                <a:solidFill>
                  <a:schemeClr val="tx1">
                    <a:lumMod val="50000"/>
                  </a:schemeClr>
                </a:solidFill>
              </a:rPr>
              <a:t>Most record sets contain a single record</a:t>
            </a:r>
          </a:p>
          <a:p>
            <a:pPr marL="685800" lvl="2" indent="-457200">
              <a:buFont typeface="Arial" panose="020B0604020202020204" pitchFamily="34" charset="0"/>
              <a:buChar char="•"/>
            </a:pPr>
            <a:endParaRPr lang="en-US" dirty="0">
              <a:solidFill>
                <a:schemeClr val="tx1">
                  <a:lumMod val="50000"/>
                </a:schemeClr>
              </a:solidFill>
            </a:endParaRPr>
          </a:p>
          <a:p>
            <a:pPr marL="0" lvl="1"/>
            <a:endParaRPr lang="en-US" dirty="0">
              <a:solidFill>
                <a:schemeClr val="tx1">
                  <a:lumMod val="50000"/>
                </a:schemeClr>
              </a:solidFill>
            </a:endParaRPr>
          </a:p>
          <a:p>
            <a:endParaRPr lang="en-US" sz="1800" dirty="0">
              <a:solidFill>
                <a:schemeClr val="tx1">
                  <a:lumMod val="50000"/>
                </a:schemeClr>
              </a:solidFill>
            </a:endParaRPr>
          </a:p>
        </p:txBody>
      </p:sp>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pic>
        <p:nvPicPr>
          <p:cNvPr id="5" name="Picture 4">
            <a:extLst>
              <a:ext uri="{FF2B5EF4-FFF2-40B4-BE49-F238E27FC236}">
                <a16:creationId xmlns:a16="http://schemas.microsoft.com/office/drawing/2014/main" id="{F5ADA10D-EFCD-4D68-921C-6A37F1FECEC2}"/>
              </a:ext>
            </a:extLst>
          </p:cNvPr>
          <p:cNvPicPr>
            <a:picLocks noChangeAspect="1"/>
          </p:cNvPicPr>
          <p:nvPr/>
        </p:nvPicPr>
        <p:blipFill>
          <a:blip r:embed="rId4"/>
          <a:stretch>
            <a:fillRect/>
          </a:stretch>
        </p:blipFill>
        <p:spPr>
          <a:xfrm>
            <a:off x="3864156" y="3215476"/>
            <a:ext cx="8117830" cy="563571"/>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D4002D29-FDBB-4BF7-B81E-374454EEB937}"/>
              </a:ext>
            </a:extLst>
          </p:cNvPr>
          <p:cNvCxnSpPr/>
          <p:nvPr/>
        </p:nvCxnSpPr>
        <p:spPr>
          <a:xfrm flipV="1">
            <a:off x="5575300" y="4038600"/>
            <a:ext cx="204401" cy="14478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98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wipe(left)">
                                      <p:cBhvr>
                                        <p:cTn id="7" dur="500"/>
                                        <p:tgtEl>
                                          <p:spTgt spid="6">
                                            <p:txEl>
                                              <p:pRg st="9" end="9"/>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animEffect transition="in" filter="wipe(left)">
                                      <p:cBhvr>
                                        <p:cTn id="11" dur="500"/>
                                        <p:tgtEl>
                                          <p:spTgt spid="6">
                                            <p:txEl>
                                              <p:pRg st="10" end="1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DNS Records | Custom Domain | Web App</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2739211"/>
          </a:xfrm>
        </p:spPr>
        <p:txBody>
          <a:bodyPr/>
          <a:lstStyle/>
          <a:p>
            <a:r>
              <a:rPr lang="en-US" sz="2800" dirty="0"/>
              <a:t>3 Records required</a:t>
            </a:r>
          </a:p>
          <a:p>
            <a:pPr marL="466298" indent="-466298">
              <a:buFont typeface="Arial" panose="020B0604020202020204" pitchFamily="34" charset="0"/>
              <a:buChar char="•"/>
            </a:pPr>
            <a:r>
              <a:rPr lang="en-US" sz="2000" dirty="0"/>
              <a:t>A -&gt; contoso.com</a:t>
            </a:r>
          </a:p>
          <a:p>
            <a:pPr marL="466298" indent="-466298">
              <a:buFont typeface="Arial" panose="020B0604020202020204" pitchFamily="34" charset="0"/>
              <a:buChar char="•"/>
            </a:pPr>
            <a:r>
              <a:rPr lang="en-US" sz="2000" dirty="0"/>
              <a:t>TXT for verification</a:t>
            </a:r>
          </a:p>
          <a:p>
            <a:pPr marL="466298" indent="-466298">
              <a:buFont typeface="Arial" panose="020B0604020202020204" pitchFamily="34" charset="0"/>
              <a:buChar char="•"/>
            </a:pPr>
            <a:r>
              <a:rPr lang="en-US" sz="2000" dirty="0"/>
              <a:t>WWW to point to A</a:t>
            </a:r>
          </a:p>
          <a:p>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sp>
        <p:nvSpPr>
          <p:cNvPr id="5" name="Rectangle 4">
            <a:extLst>
              <a:ext uri="{FF2B5EF4-FFF2-40B4-BE49-F238E27FC236}">
                <a16:creationId xmlns:a16="http://schemas.microsoft.com/office/drawing/2014/main" id="{27B7391C-513B-4720-90D5-433483243C1D}"/>
              </a:ext>
            </a:extLst>
          </p:cNvPr>
          <p:cNvSpPr/>
          <p:nvPr/>
        </p:nvSpPr>
        <p:spPr>
          <a:xfrm>
            <a:off x="297044" y="3497262"/>
            <a:ext cx="10466751" cy="923330"/>
          </a:xfrm>
          <a:prstGeom prst="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New-</a:t>
            </a:r>
            <a:r>
              <a:rPr lang="en-US" dirty="0" err="1"/>
              <a:t>AzDnsRecordSet</a:t>
            </a:r>
            <a:r>
              <a:rPr lang="en-US" dirty="0"/>
              <a:t> -Name "@" -</a:t>
            </a:r>
            <a:r>
              <a:rPr lang="en-US" dirty="0" err="1"/>
              <a:t>RecordType</a:t>
            </a:r>
            <a:r>
              <a:rPr lang="en-US" dirty="0"/>
              <a:t> "A" -ZoneName "contoso.com" ` -</a:t>
            </a:r>
            <a:r>
              <a:rPr lang="en-US" dirty="0" err="1"/>
              <a:t>ResourceGroupName</a:t>
            </a:r>
            <a:r>
              <a:rPr lang="en-US" dirty="0"/>
              <a:t> "</a:t>
            </a:r>
            <a:r>
              <a:rPr lang="en-US" dirty="0" err="1"/>
              <a:t>MyAzureResourceGroup</a:t>
            </a:r>
            <a:r>
              <a:rPr lang="en-US" dirty="0"/>
              <a:t>" -</a:t>
            </a:r>
            <a:r>
              <a:rPr lang="en-US" dirty="0" err="1"/>
              <a:t>Ttl</a:t>
            </a:r>
            <a:r>
              <a:rPr lang="en-US" dirty="0"/>
              <a:t> 600 ` -</a:t>
            </a:r>
            <a:r>
              <a:rPr lang="en-US" dirty="0" err="1"/>
              <a:t>DnsRecords</a:t>
            </a:r>
            <a:r>
              <a:rPr lang="en-US" dirty="0"/>
              <a:t> (New-</a:t>
            </a:r>
            <a:r>
              <a:rPr lang="en-US" dirty="0" err="1"/>
              <a:t>AzDnsRecordConfig</a:t>
            </a:r>
            <a:r>
              <a:rPr lang="en-US" dirty="0"/>
              <a:t> -IPv4Address "&lt;your web app IP address&gt;")</a:t>
            </a:r>
          </a:p>
        </p:txBody>
      </p:sp>
      <p:sp>
        <p:nvSpPr>
          <p:cNvPr id="7" name="Rectangle 6">
            <a:extLst>
              <a:ext uri="{FF2B5EF4-FFF2-40B4-BE49-F238E27FC236}">
                <a16:creationId xmlns:a16="http://schemas.microsoft.com/office/drawing/2014/main" id="{82B18A62-BE6D-4BA6-9860-2526A2A496FD}"/>
              </a:ext>
            </a:extLst>
          </p:cNvPr>
          <p:cNvSpPr/>
          <p:nvPr/>
        </p:nvSpPr>
        <p:spPr>
          <a:xfrm>
            <a:off x="889227" y="4627268"/>
            <a:ext cx="10397082" cy="92333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New-</a:t>
            </a:r>
            <a:r>
              <a:rPr lang="en-US" dirty="0" err="1"/>
              <a:t>AzDnsRecordSet</a:t>
            </a:r>
            <a:r>
              <a:rPr lang="en-US" dirty="0"/>
              <a:t> -ZoneName contoso.com -</a:t>
            </a:r>
            <a:r>
              <a:rPr lang="en-US" dirty="0" err="1"/>
              <a:t>ResourceGroupName</a:t>
            </a:r>
            <a:r>
              <a:rPr lang="en-US" dirty="0"/>
              <a:t> </a:t>
            </a:r>
            <a:r>
              <a:rPr lang="en-US" dirty="0" err="1"/>
              <a:t>MyAzureResourceGroup</a:t>
            </a:r>
            <a:r>
              <a:rPr lang="en-US" dirty="0"/>
              <a:t> ` -Name "@" -</a:t>
            </a:r>
            <a:r>
              <a:rPr lang="en-US" dirty="0" err="1"/>
              <a:t>RecordType</a:t>
            </a:r>
            <a:r>
              <a:rPr lang="en-US" dirty="0"/>
              <a:t> "txt" -</a:t>
            </a:r>
            <a:r>
              <a:rPr lang="en-US" dirty="0" err="1"/>
              <a:t>Ttl</a:t>
            </a:r>
            <a:r>
              <a:rPr lang="en-US" dirty="0"/>
              <a:t> 600 ` -</a:t>
            </a:r>
            <a:r>
              <a:rPr lang="en-US" dirty="0" err="1"/>
              <a:t>DnsRecords</a:t>
            </a:r>
            <a:r>
              <a:rPr lang="en-US" dirty="0"/>
              <a:t> (New-</a:t>
            </a:r>
            <a:r>
              <a:rPr lang="en-US" dirty="0" err="1"/>
              <a:t>AzDnsRecordConfig</a:t>
            </a:r>
            <a:r>
              <a:rPr lang="en-US" dirty="0"/>
              <a:t> -Value  "contoso.azurewebsites.net")</a:t>
            </a:r>
          </a:p>
        </p:txBody>
      </p:sp>
      <p:sp>
        <p:nvSpPr>
          <p:cNvPr id="8" name="Rectangle 7">
            <a:extLst>
              <a:ext uri="{FF2B5EF4-FFF2-40B4-BE49-F238E27FC236}">
                <a16:creationId xmlns:a16="http://schemas.microsoft.com/office/drawing/2014/main" id="{8D407B44-396E-4A1A-8FD5-8856D7E294A0}"/>
              </a:ext>
            </a:extLst>
          </p:cNvPr>
          <p:cNvSpPr/>
          <p:nvPr/>
        </p:nvSpPr>
        <p:spPr>
          <a:xfrm>
            <a:off x="1289821" y="5846690"/>
            <a:ext cx="10466751" cy="923330"/>
          </a:xfrm>
          <a:prstGeom prst="rect">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New-</a:t>
            </a:r>
            <a:r>
              <a:rPr lang="en-US" dirty="0" err="1"/>
              <a:t>AzDnsRecordSet</a:t>
            </a:r>
            <a:r>
              <a:rPr lang="en-US" dirty="0"/>
              <a:t> -ZoneName contoso.com -</a:t>
            </a:r>
            <a:r>
              <a:rPr lang="en-US" dirty="0" err="1"/>
              <a:t>ResourceGroupName</a:t>
            </a:r>
            <a:r>
              <a:rPr lang="en-US" dirty="0"/>
              <a:t> "</a:t>
            </a:r>
            <a:r>
              <a:rPr lang="en-US" dirty="0" err="1"/>
              <a:t>MyAzureResourceGroup</a:t>
            </a:r>
            <a:r>
              <a:rPr lang="en-US" dirty="0"/>
              <a:t>" ` -Name "www" -</a:t>
            </a:r>
            <a:r>
              <a:rPr lang="en-US" dirty="0" err="1"/>
              <a:t>RecordType</a:t>
            </a:r>
            <a:r>
              <a:rPr lang="en-US" dirty="0"/>
              <a:t> "CNAME" -</a:t>
            </a:r>
            <a:r>
              <a:rPr lang="en-US" dirty="0" err="1"/>
              <a:t>Ttl</a:t>
            </a:r>
            <a:r>
              <a:rPr lang="en-US" dirty="0"/>
              <a:t> 600 ` -</a:t>
            </a:r>
            <a:r>
              <a:rPr lang="en-US" dirty="0" err="1"/>
              <a:t>DnsRecords</a:t>
            </a:r>
            <a:r>
              <a:rPr lang="en-US" dirty="0"/>
              <a:t> (New-</a:t>
            </a:r>
            <a:r>
              <a:rPr lang="en-US" dirty="0" err="1"/>
              <a:t>AzDnsRecordConfig</a:t>
            </a:r>
            <a:r>
              <a:rPr lang="en-US" dirty="0"/>
              <a:t> -</a:t>
            </a:r>
            <a:r>
              <a:rPr lang="en-US" dirty="0" err="1"/>
              <a:t>cname</a:t>
            </a:r>
            <a:r>
              <a:rPr lang="en-US" dirty="0"/>
              <a:t> "contoso.azurewebsites.net")</a:t>
            </a:r>
          </a:p>
        </p:txBody>
      </p:sp>
    </p:spTree>
    <p:extLst>
      <p:ext uri="{BB962C8B-B14F-4D97-AF65-F5344CB8AC3E}">
        <p14:creationId xmlns:p14="http://schemas.microsoft.com/office/powerpoint/2010/main" val="200163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down)">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Delegation of DNS zones with Azure DNS</a:t>
            </a:r>
          </a:p>
        </p:txBody>
      </p:sp>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
        <p:nvSpPr>
          <p:cNvPr id="2" name="Rectangle 1">
            <a:extLst>
              <a:ext uri="{FF2B5EF4-FFF2-40B4-BE49-F238E27FC236}">
                <a16:creationId xmlns:a16="http://schemas.microsoft.com/office/drawing/2014/main" id="{93AFD0C8-C96A-41B6-A893-EF8498358AED}"/>
              </a:ext>
            </a:extLst>
          </p:cNvPr>
          <p:cNvSpPr/>
          <p:nvPr/>
        </p:nvSpPr>
        <p:spPr>
          <a:xfrm>
            <a:off x="811212" y="6552298"/>
            <a:ext cx="7177087" cy="369332"/>
          </a:xfrm>
          <a:prstGeom prst="rect">
            <a:avLst/>
          </a:prstGeom>
        </p:spPr>
        <p:txBody>
          <a:bodyPr wrap="square">
            <a:spAutoFit/>
          </a:bodyPr>
          <a:lstStyle/>
          <a:p>
            <a:r>
              <a:rPr lang="en-US" dirty="0">
                <a:hlinkClick r:id="rId3"/>
              </a:rPr>
              <a:t>https://docs.microsoft.com/en-us/azure/dns/dns-domain-delegation</a:t>
            </a:r>
            <a:r>
              <a:rPr lang="en-US" dirty="0"/>
              <a:t> </a:t>
            </a:r>
          </a:p>
        </p:txBody>
      </p:sp>
      <p:pic>
        <p:nvPicPr>
          <p:cNvPr id="11" name="Picture 10">
            <a:extLst>
              <a:ext uri="{FF2B5EF4-FFF2-40B4-BE49-F238E27FC236}">
                <a16:creationId xmlns:a16="http://schemas.microsoft.com/office/drawing/2014/main" id="{8137D1EF-6D5C-42B4-8D30-4501541D2850}"/>
              </a:ext>
            </a:extLst>
          </p:cNvPr>
          <p:cNvPicPr>
            <a:picLocks noChangeAspect="1"/>
          </p:cNvPicPr>
          <p:nvPr/>
        </p:nvPicPr>
        <p:blipFill>
          <a:blip r:embed="rId4"/>
          <a:stretch>
            <a:fillRect/>
          </a:stretch>
        </p:blipFill>
        <p:spPr>
          <a:xfrm>
            <a:off x="994378" y="1188279"/>
            <a:ext cx="8467122" cy="5262346"/>
          </a:xfrm>
          <a:prstGeom prst="rect">
            <a:avLst/>
          </a:prstGeom>
        </p:spPr>
      </p:pic>
    </p:spTree>
    <p:extLst>
      <p:ext uri="{BB962C8B-B14F-4D97-AF65-F5344CB8AC3E}">
        <p14:creationId xmlns:p14="http://schemas.microsoft.com/office/powerpoint/2010/main" val="124633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735575"/>
          </a:xfrm>
        </p:spPr>
        <p:txBody>
          <a:bodyPr/>
          <a:lstStyle/>
          <a:p>
            <a:r>
              <a:rPr lang="en-US" sz="4000" dirty="0"/>
              <a:t>Azure Private DNS </a:t>
            </a:r>
            <a:br>
              <a:rPr lang="en-US" sz="4000" dirty="0"/>
            </a:br>
            <a:br>
              <a:rPr lang="en-US" sz="4000" dirty="0"/>
            </a:br>
            <a:endParaRPr lang="en-US" sz="4000" dirty="0"/>
          </a:p>
        </p:txBody>
      </p:sp>
      <p:sp>
        <p:nvSpPr>
          <p:cNvPr id="6" name="Text Placeholder 5"/>
          <p:cNvSpPr>
            <a:spLocks noGrp="1"/>
          </p:cNvSpPr>
          <p:nvPr>
            <p:ph type="body" sz="quarter" idx="10"/>
          </p:nvPr>
        </p:nvSpPr>
        <p:spPr>
          <a:xfrm>
            <a:off x="599302" y="1295593"/>
            <a:ext cx="11237870" cy="4838248"/>
          </a:xfrm>
        </p:spPr>
        <p:txBody>
          <a:bodyPr/>
          <a:lstStyle/>
          <a:p>
            <a:endParaRPr lang="en-US" dirty="0"/>
          </a:p>
          <a:p>
            <a:r>
              <a:rPr lang="en-US" dirty="0"/>
              <a:t>No need for custom DNS solutions</a:t>
            </a:r>
          </a:p>
          <a:p>
            <a:r>
              <a:rPr lang="en-US" dirty="0"/>
              <a:t>Hostname resolution between virtual networks</a:t>
            </a:r>
          </a:p>
          <a:p>
            <a:r>
              <a:rPr lang="en-US" dirty="0"/>
              <a:t>Split-horizon DNS support</a:t>
            </a:r>
          </a:p>
          <a:p>
            <a:r>
              <a:rPr lang="en-US" dirty="0"/>
              <a:t>Within, Between VNets</a:t>
            </a:r>
          </a:p>
          <a:p>
            <a:r>
              <a:rPr lang="en-US" dirty="0"/>
              <a:t>Reverse DNS lookup is supported within the virtual-network scope</a:t>
            </a:r>
          </a:p>
          <a:p>
            <a:r>
              <a:rPr lang="en-US" dirty="0"/>
              <a:t>Can use CLI to </a:t>
            </a:r>
            <a:r>
              <a:rPr lang="en-US" dirty="0">
                <a:hlinkClick r:id="rId3"/>
              </a:rPr>
              <a:t>import</a:t>
            </a:r>
            <a:r>
              <a:rPr lang="en-US" dirty="0"/>
              <a:t> from provider, Win DNS or BIND</a:t>
            </a:r>
          </a:p>
        </p:txBody>
      </p:sp>
      <p:sp>
        <p:nvSpPr>
          <p:cNvPr id="2" name="Rectangle 1">
            <a:extLst>
              <a:ext uri="{FF2B5EF4-FFF2-40B4-BE49-F238E27FC236}">
                <a16:creationId xmlns:a16="http://schemas.microsoft.com/office/drawing/2014/main" id="{3C2085AC-30D8-4539-8E11-3C2C0FDB86B0}"/>
              </a:ext>
            </a:extLst>
          </p:cNvPr>
          <p:cNvSpPr/>
          <p:nvPr/>
        </p:nvSpPr>
        <p:spPr>
          <a:xfrm>
            <a:off x="9458597" y="6539642"/>
            <a:ext cx="2841291" cy="374846"/>
          </a:xfrm>
          <a:prstGeom prst="rect">
            <a:avLst/>
          </a:prstGeom>
        </p:spPr>
        <p:txBody>
          <a:bodyPr wrap="none">
            <a:spAutoFit/>
          </a:bodyPr>
          <a:lstStyle/>
          <a:p>
            <a:r>
              <a:rPr lang="en-US" sz="1836" dirty="0">
                <a:hlinkClick r:id="rId4"/>
              </a:rPr>
              <a:t>aka.ms/Azure/</a:t>
            </a:r>
            <a:r>
              <a:rPr lang="en-US" sz="1836" dirty="0" err="1">
                <a:hlinkClick r:id="rId4"/>
              </a:rPr>
              <a:t>PrivateDNS</a:t>
            </a:r>
            <a:r>
              <a:rPr lang="en-US" sz="1836" dirty="0"/>
              <a:t> </a:t>
            </a:r>
          </a:p>
        </p:txBody>
      </p:sp>
      <p:sp>
        <p:nvSpPr>
          <p:cNvPr id="3" name="Rectangle 2">
            <a:extLst>
              <a:ext uri="{FF2B5EF4-FFF2-40B4-BE49-F238E27FC236}">
                <a16:creationId xmlns:a16="http://schemas.microsoft.com/office/drawing/2014/main" id="{4DB1996A-C26A-4762-86D2-3F206938090E}"/>
              </a:ext>
            </a:extLst>
          </p:cNvPr>
          <p:cNvSpPr/>
          <p:nvPr/>
        </p:nvSpPr>
        <p:spPr>
          <a:xfrm>
            <a:off x="849313" y="6456786"/>
            <a:ext cx="6216650" cy="369332"/>
          </a:xfrm>
          <a:prstGeom prst="rect">
            <a:avLst/>
          </a:prstGeom>
        </p:spPr>
        <p:txBody>
          <a:bodyPr>
            <a:spAutoFit/>
          </a:bodyPr>
          <a:lstStyle/>
          <a:p>
            <a:r>
              <a:rPr lang="en-US" dirty="0">
                <a:hlinkClick r:id="rId5"/>
              </a:rPr>
              <a:t>Read Private DNS FAQ</a:t>
            </a:r>
            <a:endParaRPr lang="en-US" dirty="0"/>
          </a:p>
        </p:txBody>
      </p:sp>
    </p:spTree>
    <p:extLst>
      <p:ext uri="{BB962C8B-B14F-4D97-AF65-F5344CB8AC3E}">
        <p14:creationId xmlns:p14="http://schemas.microsoft.com/office/powerpoint/2010/main" val="337506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Host your Domain in Azure DNS </a:t>
            </a:r>
            <a:br>
              <a:rPr lang="en-US" sz="4000" dirty="0"/>
            </a:br>
            <a:br>
              <a:rPr lang="en-US" sz="4000" dirty="0"/>
            </a:br>
            <a:endParaRPr lang="en-US" sz="4000" dirty="0"/>
          </a:p>
        </p:txBody>
      </p:sp>
      <p:sp>
        <p:nvSpPr>
          <p:cNvPr id="6" name="Text Placeholder 5"/>
          <p:cNvSpPr>
            <a:spLocks noGrp="1"/>
          </p:cNvSpPr>
          <p:nvPr>
            <p:ph type="body" sz="quarter" idx="10"/>
          </p:nvPr>
        </p:nvSpPr>
        <p:spPr>
          <a:xfrm>
            <a:off x="599303" y="1588661"/>
            <a:ext cx="10360797" cy="2400657"/>
          </a:xfrm>
        </p:spPr>
        <p:txBody>
          <a:bodyPr/>
          <a:lstStyle/>
          <a:p>
            <a:pPr marL="514350" lvl="1" indent="-514350">
              <a:buAutoNum type="arabicPeriod"/>
            </a:pPr>
            <a:r>
              <a:rPr lang="en-US" dirty="0">
                <a:solidFill>
                  <a:schemeClr val="tx1">
                    <a:lumMod val="50000"/>
                  </a:schemeClr>
                </a:solidFill>
              </a:rPr>
              <a:t>Create a DNS Zone</a:t>
            </a:r>
          </a:p>
          <a:p>
            <a:pPr marL="742950" lvl="2" indent="-514350">
              <a:buFont typeface="Arial" panose="020B0604020202020204" pitchFamily="34" charset="0"/>
              <a:buChar char="•"/>
            </a:pPr>
            <a:r>
              <a:rPr lang="en-US" dirty="0">
                <a:solidFill>
                  <a:schemeClr val="tx1">
                    <a:lumMod val="50000"/>
                  </a:schemeClr>
                </a:solidFill>
              </a:rPr>
              <a:t>Enter your domain name </a:t>
            </a:r>
            <a:r>
              <a:rPr lang="en-US" dirty="0" err="1">
                <a:solidFill>
                  <a:schemeClr val="tx1">
                    <a:lumMod val="50000"/>
                  </a:schemeClr>
                </a:solidFill>
              </a:rPr>
              <a:t>e.g</a:t>
            </a:r>
            <a:r>
              <a:rPr lang="en-US" dirty="0">
                <a:solidFill>
                  <a:schemeClr val="tx1">
                    <a:lumMod val="50000"/>
                  </a:schemeClr>
                </a:solidFill>
              </a:rPr>
              <a:t> contoso.com</a:t>
            </a:r>
          </a:p>
          <a:p>
            <a:pPr marL="514350" lvl="1" indent="-514350">
              <a:buAutoNum type="arabicPeriod"/>
            </a:pPr>
            <a:r>
              <a:rPr lang="en-US" dirty="0">
                <a:solidFill>
                  <a:schemeClr val="tx1">
                    <a:lumMod val="50000"/>
                  </a:schemeClr>
                </a:solidFill>
              </a:rPr>
              <a:t>Retrieve Azure DNS Name Servers</a:t>
            </a:r>
          </a:p>
          <a:p>
            <a:pPr marL="514350" lvl="1" indent="-514350">
              <a:buAutoNum type="arabicPeriod"/>
            </a:pPr>
            <a:r>
              <a:rPr lang="en-US" dirty="0">
                <a:solidFill>
                  <a:schemeClr val="tx1">
                    <a:lumMod val="50000"/>
                  </a:schemeClr>
                </a:solidFill>
              </a:rPr>
              <a:t>Go to your registrar edit your NS records with Azure’s</a:t>
            </a:r>
          </a:p>
          <a:p>
            <a:pPr marL="514350" lvl="1" indent="-514350">
              <a:buAutoNum type="arabicPeriod"/>
            </a:pPr>
            <a:r>
              <a:rPr lang="en-US" dirty="0">
                <a:solidFill>
                  <a:schemeClr val="tx1">
                    <a:lumMod val="50000"/>
                  </a:schemeClr>
                </a:solidFill>
              </a:rPr>
              <a:t>Verify the registration with NSLOOKUP</a:t>
            </a:r>
          </a:p>
        </p:txBody>
      </p:sp>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
        <p:nvSpPr>
          <p:cNvPr id="2" name="Rectangle 1">
            <a:extLst>
              <a:ext uri="{FF2B5EF4-FFF2-40B4-BE49-F238E27FC236}">
                <a16:creationId xmlns:a16="http://schemas.microsoft.com/office/drawing/2014/main" id="{25B025CD-8E7B-494B-AFA7-2AD062557684}"/>
              </a:ext>
            </a:extLst>
          </p:cNvPr>
          <p:cNvSpPr/>
          <p:nvPr/>
        </p:nvSpPr>
        <p:spPr>
          <a:xfrm>
            <a:off x="1315243" y="6348874"/>
            <a:ext cx="9805987" cy="369332"/>
          </a:xfrm>
          <a:prstGeom prst="rect">
            <a:avLst/>
          </a:prstGeom>
        </p:spPr>
        <p:txBody>
          <a:bodyPr wrap="square">
            <a:spAutoFit/>
          </a:bodyPr>
          <a:lstStyle/>
          <a:p>
            <a:r>
              <a:rPr lang="en-US" dirty="0">
                <a:hlinkClick r:id="rId3"/>
              </a:rPr>
              <a:t>https://docs.microsoft.com/en-us/azure/dns/dns-delegate-domain-azure-dns</a:t>
            </a:r>
            <a:r>
              <a:rPr lang="en-US" dirty="0"/>
              <a:t> </a:t>
            </a:r>
          </a:p>
        </p:txBody>
      </p:sp>
      <p:pic>
        <p:nvPicPr>
          <p:cNvPr id="3" name="Picture 2">
            <a:extLst>
              <a:ext uri="{FF2B5EF4-FFF2-40B4-BE49-F238E27FC236}">
                <a16:creationId xmlns:a16="http://schemas.microsoft.com/office/drawing/2014/main" id="{2DDEB825-1238-4DC8-ADB6-EA0E6DF8A107}"/>
              </a:ext>
            </a:extLst>
          </p:cNvPr>
          <p:cNvPicPr>
            <a:picLocks noChangeAspect="1"/>
          </p:cNvPicPr>
          <p:nvPr/>
        </p:nvPicPr>
        <p:blipFill>
          <a:blip r:embed="rId4"/>
          <a:stretch>
            <a:fillRect/>
          </a:stretch>
        </p:blipFill>
        <p:spPr>
          <a:xfrm>
            <a:off x="1263393" y="4145247"/>
            <a:ext cx="4516308" cy="682566"/>
          </a:xfrm>
          <a:prstGeom prst="rect">
            <a:avLst/>
          </a:prstGeom>
        </p:spPr>
      </p:pic>
    </p:spTree>
    <p:extLst>
      <p:ext uri="{BB962C8B-B14F-4D97-AF65-F5344CB8AC3E}">
        <p14:creationId xmlns:p14="http://schemas.microsoft.com/office/powerpoint/2010/main" val="14160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Compare Network Tools </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474625"/>
            <a:ext cx="10808927" cy="6112443"/>
          </a:xfrm>
        </p:spPr>
        <p:txBody>
          <a:bodyPr/>
          <a:lstStyle/>
          <a:p>
            <a:r>
              <a:rPr lang="en-US" sz="3200" dirty="0">
                <a:solidFill>
                  <a:schemeClr val="accent5">
                    <a:lumMod val="75000"/>
                  </a:schemeClr>
                </a:solidFill>
                <a:effectLst>
                  <a:outerShdw blurRad="38100" dist="38100" dir="2700000" algn="tl">
                    <a:srgbClr val="000000">
                      <a:alpha val="43137"/>
                    </a:srgbClr>
                  </a:outerShdw>
                </a:effectLst>
              </a:rPr>
              <a:t>Network Watcher</a:t>
            </a:r>
          </a:p>
          <a:p>
            <a:pPr marL="349724" indent="-349724">
              <a:buFont typeface="Arial" panose="020B0604020202020204" pitchFamily="34" charset="0"/>
              <a:buChar char="•"/>
            </a:pPr>
            <a:r>
              <a:rPr lang="en-US" sz="2400" dirty="0"/>
              <a:t>designed to monitor and repair the network health of </a:t>
            </a:r>
            <a:r>
              <a:rPr lang="en-US" sz="2400" b="1" dirty="0">
                <a:solidFill>
                  <a:srgbClr val="FF0000"/>
                </a:solidFill>
              </a:rPr>
              <a:t>IaaS only</a:t>
            </a:r>
          </a:p>
          <a:p>
            <a:pPr marL="349724" indent="-349724">
              <a:buFont typeface="Arial" panose="020B0604020202020204" pitchFamily="34" charset="0"/>
              <a:buChar char="•"/>
            </a:pPr>
            <a:r>
              <a:rPr lang="en-US" sz="2400" dirty="0"/>
              <a:t>-&gt;connection monitor VM to Endpoint</a:t>
            </a:r>
          </a:p>
          <a:p>
            <a:pPr marL="349724" indent="-349724">
              <a:buFont typeface="Arial" panose="020B0604020202020204" pitchFamily="34" charset="0"/>
              <a:buChar char="•"/>
            </a:pPr>
            <a:r>
              <a:rPr lang="en-US" sz="2400" dirty="0"/>
              <a:t>i.e. point top point checking!</a:t>
            </a:r>
            <a:endParaRPr lang="en-US" sz="1600" dirty="0"/>
          </a:p>
          <a:p>
            <a:r>
              <a:rPr lang="en-US" sz="2000" i="1" dirty="0">
                <a:solidFill>
                  <a:schemeClr val="accent5">
                    <a:lumMod val="75000"/>
                  </a:schemeClr>
                </a:solidFill>
              </a:rPr>
              <a:t>Part of Network Watcher</a:t>
            </a:r>
            <a:endParaRPr lang="en-US" sz="1600" i="1" dirty="0">
              <a:solidFill>
                <a:schemeClr val="accent5">
                  <a:lumMod val="75000"/>
                </a:schemeClr>
              </a:solidFill>
            </a:endParaRPr>
          </a:p>
          <a:p>
            <a:r>
              <a:rPr lang="en-US" sz="3200" dirty="0">
                <a:hlinkClick r:id="rId3"/>
              </a:rPr>
              <a:t>IP Flow Verify</a:t>
            </a:r>
            <a:endParaRPr lang="en-US" sz="3200" dirty="0"/>
          </a:p>
          <a:p>
            <a:pPr marL="342900" indent="-342900">
              <a:buFont typeface="Arial" panose="020B0604020202020204" pitchFamily="34" charset="0"/>
              <a:buChar char="•"/>
            </a:pPr>
            <a:r>
              <a:rPr lang="en-US" sz="2400" dirty="0"/>
              <a:t>Looks at the Rules for NSGs applied to NIC</a:t>
            </a:r>
          </a:p>
          <a:p>
            <a:pPr marL="342900" indent="-342900">
              <a:buFont typeface="Arial" panose="020B0604020202020204" pitchFamily="34" charset="0"/>
              <a:buChar char="•"/>
            </a:pPr>
            <a:r>
              <a:rPr lang="en-US" sz="2400" dirty="0"/>
              <a:t>Confirms is rule in NSG is blocking ingress or egress traffic to/from VM</a:t>
            </a:r>
            <a:endParaRPr lang="en-US" sz="3200" dirty="0"/>
          </a:p>
          <a:p>
            <a:r>
              <a:rPr lang="en-US" sz="3200" dirty="0">
                <a:hlinkClick r:id="rId4"/>
              </a:rPr>
              <a:t>NSG Flow Logs</a:t>
            </a:r>
            <a:endParaRPr lang="en-US" sz="3200" dirty="0"/>
          </a:p>
          <a:p>
            <a:pPr marL="342900" indent="-342900">
              <a:buFont typeface="Arial" panose="020B0604020202020204" pitchFamily="34" charset="0"/>
              <a:buChar char="•"/>
            </a:pPr>
            <a:r>
              <a:rPr lang="en-US" sz="2400" dirty="0"/>
              <a:t>IP Traffic Ingress and Ingress across NSG -&gt; JSON</a:t>
            </a:r>
          </a:p>
          <a:p>
            <a:pPr marL="342900" indent="-342900">
              <a:buFont typeface="Arial" panose="020B0604020202020204" pitchFamily="34" charset="0"/>
              <a:buChar char="•"/>
            </a:pPr>
            <a:r>
              <a:rPr lang="en-US" sz="2400" dirty="0"/>
              <a:t>Configured on a per NSG</a:t>
            </a:r>
          </a:p>
          <a:p>
            <a:pPr marL="342900" indent="-342900">
              <a:buFont typeface="Arial" panose="020B0604020202020204" pitchFamily="34" charset="0"/>
              <a:buChar char="•"/>
            </a:pPr>
            <a:r>
              <a:rPr lang="en-US" sz="2400" dirty="0"/>
              <a:t>Stored in a Storage account – so SIEM can read!</a:t>
            </a:r>
          </a:p>
          <a:p>
            <a:endParaRPr lang="en-US" sz="2400" dirty="0"/>
          </a:p>
          <a:p>
            <a:endParaRPr lang="en-US" sz="2400" dirty="0"/>
          </a:p>
        </p:txBody>
      </p:sp>
      <p:sp>
        <p:nvSpPr>
          <p:cNvPr id="4" name="Oval 3">
            <a:extLst>
              <a:ext uri="{FF2B5EF4-FFF2-40B4-BE49-F238E27FC236}">
                <a16:creationId xmlns:a16="http://schemas.microsoft.com/office/drawing/2014/main" id="{FA2A3454-AECA-4AAF-A6BB-C4E57B1DEA23}"/>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Tree>
    <p:extLst>
      <p:ext uri="{BB962C8B-B14F-4D97-AF65-F5344CB8AC3E}">
        <p14:creationId xmlns:p14="http://schemas.microsoft.com/office/powerpoint/2010/main" val="305239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Compare Network Tools </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690525"/>
            <a:ext cx="10808927" cy="4542782"/>
          </a:xfrm>
        </p:spPr>
        <p:txBody>
          <a:bodyPr/>
          <a:lstStyle/>
          <a:p>
            <a:r>
              <a:rPr lang="en-US" dirty="0"/>
              <a:t>Network Performance Monitor (NPM) – 3 things…</a:t>
            </a:r>
            <a:endParaRPr lang="en-US" sz="3200" dirty="0"/>
          </a:p>
          <a:p>
            <a:pPr lvl="2"/>
            <a:r>
              <a:rPr lang="en-US" sz="2800" dirty="0"/>
              <a:t>Performance Monitor</a:t>
            </a:r>
          </a:p>
          <a:p>
            <a:pPr marL="1035524" lvl="3" indent="-349724">
              <a:buFont typeface="Arial" panose="020B0604020202020204" pitchFamily="34" charset="0"/>
              <a:buChar char="•"/>
            </a:pPr>
            <a:r>
              <a:rPr lang="en-US" sz="2400" dirty="0"/>
              <a:t>Connectivity across clouds and on-prem</a:t>
            </a:r>
          </a:p>
          <a:p>
            <a:pPr lvl="2"/>
            <a:r>
              <a:rPr lang="en-US" sz="2800" dirty="0"/>
              <a:t>Service Connectivity Monitor</a:t>
            </a:r>
          </a:p>
          <a:p>
            <a:pPr marL="1035524" lvl="3" indent="-349724">
              <a:buFont typeface="Arial" panose="020B0604020202020204" pitchFamily="34" charset="0"/>
              <a:buChar char="•"/>
            </a:pPr>
            <a:r>
              <a:rPr lang="en-US" sz="2400" dirty="0"/>
              <a:t>Test HTTP, HTTPS, TCP and ICMP in Real Time</a:t>
            </a:r>
          </a:p>
          <a:p>
            <a:pPr marL="1035524" lvl="3" indent="-349724">
              <a:buFont typeface="Arial" panose="020B0604020202020204" pitchFamily="34" charset="0"/>
              <a:buChar char="•"/>
            </a:pPr>
            <a:r>
              <a:rPr lang="en-US" sz="2400" dirty="0"/>
              <a:t>Monitor to O365, Dynamics and PaaS</a:t>
            </a:r>
          </a:p>
          <a:p>
            <a:pPr marL="1035524" lvl="3" indent="-349724">
              <a:buFont typeface="Arial" panose="020B0604020202020204" pitchFamily="34" charset="0"/>
              <a:buChar char="•"/>
            </a:pPr>
            <a:r>
              <a:rPr lang="en-US" sz="2400" dirty="0"/>
              <a:t>Network Topology Map</a:t>
            </a:r>
          </a:p>
          <a:p>
            <a:pPr lvl="2"/>
            <a:r>
              <a:rPr lang="en-US" sz="2800" dirty="0"/>
              <a:t>Express Route Monitor</a:t>
            </a:r>
          </a:p>
          <a:p>
            <a:pPr marL="1035524" lvl="3" indent="-349724">
              <a:buFont typeface="Arial" panose="020B0604020202020204" pitchFamily="34" charset="0"/>
              <a:buChar char="•"/>
            </a:pPr>
            <a:r>
              <a:rPr lang="en-US" sz="2400" dirty="0"/>
              <a:t>Between Azure and Office over ER</a:t>
            </a:r>
          </a:p>
          <a:p>
            <a:pPr marL="1035524" lvl="3" indent="-349724">
              <a:buFont typeface="Arial" panose="020B0604020202020204" pitchFamily="34" charset="0"/>
              <a:buChar char="•"/>
            </a:pPr>
            <a:r>
              <a:rPr lang="en-US" sz="2400" dirty="0"/>
              <a:t>Autodetection of Circuits, peering and topology</a:t>
            </a:r>
          </a:p>
        </p:txBody>
      </p:sp>
      <p:sp>
        <p:nvSpPr>
          <p:cNvPr id="4" name="Oval 3">
            <a:extLst>
              <a:ext uri="{FF2B5EF4-FFF2-40B4-BE49-F238E27FC236}">
                <a16:creationId xmlns:a16="http://schemas.microsoft.com/office/drawing/2014/main" id="{FA2A3454-AECA-4AAF-A6BB-C4E57B1DEA23}"/>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
        <p:nvSpPr>
          <p:cNvPr id="2" name="Rectangle 1">
            <a:extLst>
              <a:ext uri="{FF2B5EF4-FFF2-40B4-BE49-F238E27FC236}">
                <a16:creationId xmlns:a16="http://schemas.microsoft.com/office/drawing/2014/main" id="{EDDB25ED-A2F4-47FB-97B7-758BA69C4D70}"/>
              </a:ext>
            </a:extLst>
          </p:cNvPr>
          <p:cNvSpPr/>
          <p:nvPr/>
        </p:nvSpPr>
        <p:spPr>
          <a:xfrm>
            <a:off x="1043762" y="6343558"/>
            <a:ext cx="11342687" cy="369332"/>
          </a:xfrm>
          <a:prstGeom prst="rect">
            <a:avLst/>
          </a:prstGeom>
        </p:spPr>
        <p:txBody>
          <a:bodyPr wrap="square">
            <a:spAutoFit/>
          </a:bodyPr>
          <a:lstStyle/>
          <a:p>
            <a:r>
              <a:rPr lang="en-US" dirty="0">
                <a:hlinkClick r:id="rId3"/>
              </a:rPr>
              <a:t>https://docs.microsoft.com/en-us/azure/azure-monitor/insights/network-performance-monitor</a:t>
            </a:r>
            <a:r>
              <a:rPr lang="en-US" dirty="0"/>
              <a:t> </a:t>
            </a:r>
          </a:p>
        </p:txBody>
      </p:sp>
      <p:pic>
        <p:nvPicPr>
          <p:cNvPr id="3" name="Picture 2">
            <a:extLst>
              <a:ext uri="{FF2B5EF4-FFF2-40B4-BE49-F238E27FC236}">
                <a16:creationId xmlns:a16="http://schemas.microsoft.com/office/drawing/2014/main" id="{88611D64-612F-40F5-B90E-CC56296A4943}"/>
              </a:ext>
            </a:extLst>
          </p:cNvPr>
          <p:cNvPicPr>
            <a:picLocks noChangeAspect="1"/>
          </p:cNvPicPr>
          <p:nvPr/>
        </p:nvPicPr>
        <p:blipFill>
          <a:blip r:embed="rId4"/>
          <a:stretch>
            <a:fillRect/>
          </a:stretch>
        </p:blipFill>
        <p:spPr>
          <a:xfrm>
            <a:off x="11543435" y="6220233"/>
            <a:ext cx="590580" cy="615982"/>
          </a:xfrm>
          <a:prstGeom prst="rect">
            <a:avLst/>
          </a:prstGeom>
        </p:spPr>
      </p:pic>
    </p:spTree>
    <p:extLst>
      <p:ext uri="{BB962C8B-B14F-4D97-AF65-F5344CB8AC3E}">
        <p14:creationId xmlns:p14="http://schemas.microsoft.com/office/powerpoint/2010/main" val="224150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Interpret Access Assignments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4683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Check Access</a:t>
            </a:r>
            <a:r>
              <a:rPr lang="en-US" sz="2800" dirty="0"/>
              <a:t> feature!</a:t>
            </a:r>
          </a:p>
          <a:p>
            <a:pPr marL="514350" indent="-514350">
              <a:buFont typeface="+mj-lt"/>
              <a:buAutoNum type="arabicPeriod"/>
            </a:pPr>
            <a:r>
              <a:rPr lang="en-US" sz="2800" dirty="0"/>
              <a:t>Azure </a:t>
            </a:r>
            <a:r>
              <a:rPr lang="en-US" sz="2800" dirty="0">
                <a:hlinkClick r:id="rId4"/>
              </a:rPr>
              <a:t>Role Assignments</a:t>
            </a:r>
            <a:endParaRPr lang="en-US" sz="2800" dirty="0"/>
          </a:p>
          <a:p>
            <a:pPr marL="514350" indent="-514350">
              <a:buFont typeface="+mj-lt"/>
              <a:buAutoNum type="arabicPeriod"/>
            </a:pPr>
            <a:r>
              <a:rPr lang="en-US" sz="2800" dirty="0">
                <a:hlinkClick r:id="rId5"/>
              </a:rPr>
              <a:t>Azure Deny Assignments </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DECE5A7D-8F19-438E-9F84-10DFD0464C9F}"/>
              </a:ext>
            </a:extLst>
          </p:cNvPr>
          <p:cNvPicPr>
            <a:picLocks noChangeAspect="1"/>
          </p:cNvPicPr>
          <p:nvPr/>
        </p:nvPicPr>
        <p:blipFill>
          <a:blip r:embed="rId6"/>
          <a:stretch>
            <a:fillRect/>
          </a:stretch>
        </p:blipFill>
        <p:spPr>
          <a:xfrm>
            <a:off x="6549618" y="1359077"/>
            <a:ext cx="5287554" cy="35681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2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VNet Service Endpoints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690525"/>
            <a:ext cx="5618935" cy="6629507"/>
          </a:xfrm>
        </p:spPr>
        <p:txBody>
          <a:bodyPr/>
          <a:lstStyle/>
          <a:p>
            <a:r>
              <a:rPr lang="en-US" sz="2800" dirty="0"/>
              <a:t>Benefits</a:t>
            </a:r>
          </a:p>
          <a:p>
            <a:pPr marL="457200" indent="-457200">
              <a:buFont typeface="Arial" panose="020B0604020202020204" pitchFamily="34" charset="0"/>
              <a:buChar char="•"/>
            </a:pPr>
            <a:r>
              <a:rPr lang="en-US" sz="2000" dirty="0"/>
              <a:t>Removes Public IP</a:t>
            </a:r>
          </a:p>
          <a:p>
            <a:pPr marL="457200" indent="-457200">
              <a:buFont typeface="Arial" panose="020B0604020202020204" pitchFamily="34" charset="0"/>
              <a:buChar char="•"/>
            </a:pPr>
            <a:r>
              <a:rPr lang="en-US" sz="2000" dirty="0"/>
              <a:t>Traffic only to </a:t>
            </a:r>
            <a:r>
              <a:rPr lang="en-US" sz="2000" dirty="0" err="1"/>
              <a:t>Vnet</a:t>
            </a:r>
            <a:endParaRPr lang="en-US" sz="2000" dirty="0"/>
          </a:p>
          <a:p>
            <a:pPr marL="457200" indent="-457200">
              <a:buFont typeface="Arial" panose="020B0604020202020204" pitchFamily="34" charset="0"/>
              <a:buChar char="•"/>
            </a:pPr>
            <a:r>
              <a:rPr lang="en-US" sz="2000" dirty="0"/>
              <a:t>Stays on backbone</a:t>
            </a:r>
          </a:p>
          <a:p>
            <a:pPr marL="457200" indent="-457200">
              <a:buFont typeface="Arial" panose="020B0604020202020204" pitchFamily="34" charset="0"/>
              <a:buChar char="•"/>
            </a:pPr>
            <a:r>
              <a:rPr lang="en-US" sz="2000" dirty="0"/>
              <a:t>No NAT or gateway devices needed</a:t>
            </a:r>
          </a:p>
          <a:p>
            <a:pPr marL="466298" indent="-466298">
              <a:buFont typeface="Arial" panose="020B0604020202020204" pitchFamily="34" charset="0"/>
              <a:buChar char="•"/>
            </a:pPr>
            <a:r>
              <a:rPr lang="en-US" sz="2000" dirty="0"/>
              <a:t>Simple click on Subnet</a:t>
            </a:r>
          </a:p>
          <a:p>
            <a:pPr marL="466298" indent="-466298">
              <a:buFont typeface="Arial" panose="020B0604020202020204" pitchFamily="34" charset="0"/>
              <a:buChar char="•"/>
            </a:pPr>
            <a:r>
              <a:rPr lang="en-US" sz="2000" dirty="0"/>
              <a:t>Can configure multiple services on subnet</a:t>
            </a:r>
          </a:p>
          <a:p>
            <a:r>
              <a:rPr lang="en-US" sz="2800" dirty="0"/>
              <a:t>Limitations</a:t>
            </a:r>
          </a:p>
          <a:p>
            <a:pPr marL="349724" indent="-349724">
              <a:buFont typeface="Arial" panose="020B0604020202020204" pitchFamily="34" charset="0"/>
              <a:buChar char="•"/>
            </a:pPr>
            <a:r>
              <a:rPr lang="en-US" sz="2000" dirty="0"/>
              <a:t>Not to on-premises</a:t>
            </a:r>
          </a:p>
          <a:p>
            <a:pPr marL="349724" indent="-349724">
              <a:buFont typeface="Arial" panose="020B0604020202020204" pitchFamily="34" charset="0"/>
              <a:buChar char="•"/>
            </a:pPr>
            <a:r>
              <a:rPr lang="en-US" sz="2000" dirty="0"/>
              <a:t>Azure SQL , applies only to Azure service traffic within a virtual network's region. </a:t>
            </a:r>
          </a:p>
          <a:p>
            <a:pPr marL="349724" indent="-349724">
              <a:buFont typeface="Arial" panose="020B0604020202020204" pitchFamily="34" charset="0"/>
              <a:buChar char="•"/>
            </a:pPr>
            <a:r>
              <a:rPr lang="en-US" sz="2000" dirty="0"/>
              <a:t>For Azure Storage, to support RA-GRS and GRS traffic, endpoints also extend to include paired regions where the virtual network is deployed</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2CF968B5-DC9C-4013-992E-6C3248C8DF08}"/>
              </a:ext>
            </a:extLst>
          </p:cNvPr>
          <p:cNvPicPr>
            <a:picLocks noChangeAspect="1"/>
          </p:cNvPicPr>
          <p:nvPr/>
        </p:nvPicPr>
        <p:blipFill>
          <a:blip r:embed="rId3"/>
          <a:stretch>
            <a:fillRect/>
          </a:stretch>
        </p:blipFill>
        <p:spPr>
          <a:xfrm>
            <a:off x="6033056" y="1393370"/>
            <a:ext cx="5693578" cy="472875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374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5655568" cy="1181862"/>
          </a:xfrm>
        </p:spPr>
        <p:txBody>
          <a:bodyPr>
            <a:normAutofit fontScale="90000"/>
          </a:bodyPr>
          <a:lstStyle/>
          <a:p>
            <a:r>
              <a:rPr lang="en-US" dirty="0"/>
              <a:t>Monitor and back up Azure Resources</a:t>
            </a:r>
            <a:br>
              <a:rPr lang="en-US" dirty="0"/>
            </a:br>
            <a:r>
              <a:rPr lang="en-US" dirty="0"/>
              <a:t>10-15%</a:t>
            </a:r>
            <a:endParaRPr lang="en-AU" dirty="0"/>
          </a:p>
        </p:txBody>
      </p:sp>
      <p:sp>
        <p:nvSpPr>
          <p:cNvPr id="3" name="TextBox 2">
            <a:extLst>
              <a:ext uri="{FF2B5EF4-FFF2-40B4-BE49-F238E27FC236}">
                <a16:creationId xmlns:a16="http://schemas.microsoft.com/office/drawing/2014/main" id="{5176CEE3-FC7F-4C57-AE73-2FE4B0E5006C}"/>
              </a:ext>
            </a:extLst>
          </p:cNvPr>
          <p:cNvSpPr txBox="1"/>
          <p:nvPr/>
        </p:nvSpPr>
        <p:spPr>
          <a:xfrm>
            <a:off x="5066109" y="4361358"/>
            <a:ext cx="7056784" cy="1280351"/>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Monitor resources by using Azure Monitor </a:t>
            </a:r>
          </a:p>
          <a:p>
            <a:pPr algn="r">
              <a:lnSpc>
                <a:spcPct val="90000"/>
              </a:lnSpc>
              <a:spcAft>
                <a:spcPts val="600"/>
              </a:spcAft>
            </a:pPr>
            <a:r>
              <a:rPr lang="en-US" sz="2000" dirty="0">
                <a:latin typeface="Segoe UI Light" pitchFamily="34" charset="0"/>
              </a:rPr>
              <a:t>Implement backup and recovery </a:t>
            </a:r>
          </a:p>
          <a:p>
            <a:pPr algn="r">
              <a:lnSpc>
                <a:spcPct val="90000"/>
              </a:lnSpc>
              <a:spcAft>
                <a:spcPts val="600"/>
              </a:spcAft>
            </a:pPr>
            <a:endParaRPr lang="en-US" sz="2000" dirty="0">
              <a:latin typeface="Segoe UI Light" pitchFamily="34" charset="0"/>
            </a:endParaRPr>
          </a:p>
        </p:txBody>
      </p:sp>
    </p:spTree>
    <p:extLst>
      <p:ext uri="{BB962C8B-B14F-4D97-AF65-F5344CB8AC3E}">
        <p14:creationId xmlns:p14="http://schemas.microsoft.com/office/powerpoint/2010/main" val="179093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2"/>
            <a:ext cx="11237870" cy="1443956"/>
          </a:xfrm>
        </p:spPr>
        <p:txBody>
          <a:bodyPr/>
          <a:lstStyle/>
          <a:p>
            <a:r>
              <a:rPr lang="en-US" sz="4000" dirty="0"/>
              <a:t>Create Action Groups </a:t>
            </a:r>
            <a:br>
              <a:rPr lang="en-US" sz="4000" dirty="0"/>
            </a:br>
            <a:r>
              <a:rPr lang="en-US" sz="1800" dirty="0">
                <a:hlinkClick r:id="rId3"/>
              </a:rPr>
              <a:t>Create Action Groups</a:t>
            </a:r>
            <a:br>
              <a:rPr lang="en-US" sz="4000" dirty="0"/>
            </a:br>
            <a:endParaRPr lang="en-US" sz="4000" dirty="0"/>
          </a:p>
        </p:txBody>
      </p:sp>
      <p:pic>
        <p:nvPicPr>
          <p:cNvPr id="2" name="Picture 1">
            <a:extLst>
              <a:ext uri="{FF2B5EF4-FFF2-40B4-BE49-F238E27FC236}">
                <a16:creationId xmlns:a16="http://schemas.microsoft.com/office/drawing/2014/main" id="{30A3B81F-2DE2-4423-83DA-ADC5B26E925E}"/>
              </a:ext>
            </a:extLst>
          </p:cNvPr>
          <p:cNvPicPr>
            <a:picLocks noChangeAspect="1"/>
          </p:cNvPicPr>
          <p:nvPr/>
        </p:nvPicPr>
        <p:blipFill>
          <a:blip r:embed="rId4"/>
          <a:stretch>
            <a:fillRect/>
          </a:stretch>
        </p:blipFill>
        <p:spPr>
          <a:xfrm>
            <a:off x="690197" y="1507681"/>
            <a:ext cx="4352149" cy="845172"/>
          </a:xfrm>
          <a:prstGeom prst="rect">
            <a:avLst/>
          </a:prstGeom>
        </p:spPr>
      </p:pic>
      <p:pic>
        <p:nvPicPr>
          <p:cNvPr id="4" name="Picture 3">
            <a:extLst>
              <a:ext uri="{FF2B5EF4-FFF2-40B4-BE49-F238E27FC236}">
                <a16:creationId xmlns:a16="http://schemas.microsoft.com/office/drawing/2014/main" id="{4042880E-B40D-45A0-895F-54DC06E7F14D}"/>
              </a:ext>
            </a:extLst>
          </p:cNvPr>
          <p:cNvPicPr>
            <a:picLocks noChangeAspect="1"/>
          </p:cNvPicPr>
          <p:nvPr/>
        </p:nvPicPr>
        <p:blipFill>
          <a:blip r:embed="rId5"/>
          <a:stretch>
            <a:fillRect/>
          </a:stretch>
        </p:blipFill>
        <p:spPr>
          <a:xfrm>
            <a:off x="2293531" y="2468977"/>
            <a:ext cx="3924706" cy="2875527"/>
          </a:xfrm>
          <a:prstGeom prst="rect">
            <a:avLst/>
          </a:prstGeom>
        </p:spPr>
      </p:pic>
      <p:pic>
        <p:nvPicPr>
          <p:cNvPr id="6" name="Picture 5">
            <a:extLst>
              <a:ext uri="{FF2B5EF4-FFF2-40B4-BE49-F238E27FC236}">
                <a16:creationId xmlns:a16="http://schemas.microsoft.com/office/drawing/2014/main" id="{27E60DFA-3F35-4FA2-BC4C-2A816BDB83A0}"/>
              </a:ext>
            </a:extLst>
          </p:cNvPr>
          <p:cNvPicPr>
            <a:picLocks noChangeAspect="1"/>
          </p:cNvPicPr>
          <p:nvPr/>
        </p:nvPicPr>
        <p:blipFill>
          <a:blip r:embed="rId6"/>
          <a:stretch>
            <a:fillRect/>
          </a:stretch>
        </p:blipFill>
        <p:spPr>
          <a:xfrm>
            <a:off x="6406095" y="1455114"/>
            <a:ext cx="5429525" cy="5046645"/>
          </a:xfrm>
          <a:prstGeom prst="rect">
            <a:avLst/>
          </a:prstGeom>
        </p:spPr>
      </p:pic>
    </p:spTree>
    <p:extLst>
      <p:ext uri="{BB962C8B-B14F-4D97-AF65-F5344CB8AC3E}">
        <p14:creationId xmlns:p14="http://schemas.microsoft.com/office/powerpoint/2010/main" val="210161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Application Insights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82258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Ways to get started</a:t>
            </a:r>
            <a:endParaRPr lang="en-US" sz="2800" dirty="0"/>
          </a:p>
          <a:p>
            <a:pPr marL="742950" lvl="1" indent="-514350">
              <a:buFont typeface="Arial" panose="020B0604020202020204" pitchFamily="34" charset="0"/>
              <a:buChar char="•"/>
            </a:pPr>
            <a:r>
              <a:rPr lang="en-US" sz="2000" dirty="0"/>
              <a:t>Runtime</a:t>
            </a:r>
          </a:p>
          <a:p>
            <a:pPr marL="742950" lvl="1" indent="-514350">
              <a:buFont typeface="Arial" panose="020B0604020202020204" pitchFamily="34" charset="0"/>
              <a:buChar char="•"/>
            </a:pPr>
            <a:r>
              <a:rPr lang="en-US" sz="2000" dirty="0"/>
              <a:t>Development time</a:t>
            </a:r>
          </a:p>
          <a:p>
            <a:pPr marL="514350" indent="-514350">
              <a:buFont typeface="+mj-lt"/>
              <a:buAutoNum type="arabicPeriod"/>
            </a:pPr>
            <a:r>
              <a:rPr lang="en-US" sz="2800" dirty="0">
                <a:hlinkClick r:id="rId4"/>
              </a:rPr>
              <a:t>Scan the FAQ</a:t>
            </a:r>
            <a:endParaRPr lang="en-US" sz="2800" dirty="0"/>
          </a:p>
          <a:p>
            <a:pPr marL="742950" lvl="1" indent="-514350">
              <a:buFont typeface="Arial" panose="020B0604020202020204" pitchFamily="34" charset="0"/>
              <a:buChar char="•"/>
            </a:pPr>
            <a:r>
              <a:rPr lang="en-US" sz="2000" dirty="0"/>
              <a:t>In Particular</a:t>
            </a:r>
          </a:p>
          <a:p>
            <a:pPr marL="742950" lvl="1" indent="-514350">
              <a:buFont typeface="Arial" panose="020B0604020202020204" pitchFamily="34" charset="0"/>
              <a:buChar char="•"/>
            </a:pPr>
            <a:r>
              <a:rPr lang="en-US" sz="2000" dirty="0"/>
              <a:t>“</a:t>
            </a:r>
            <a:r>
              <a:rPr lang="en-US" sz="2000" dirty="0">
                <a:hlinkClick r:id="rId5"/>
              </a:rPr>
              <a:t>Have I enabled everything</a:t>
            </a:r>
            <a:r>
              <a:rPr lang="en-US" sz="2000" dirty="0"/>
              <a:t>…”</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F6DF0A00-2309-4836-98C4-077A5E7A0F52}"/>
              </a:ext>
            </a:extLst>
          </p:cNvPr>
          <p:cNvSpPr txBox="1"/>
          <p:nvPr/>
        </p:nvSpPr>
        <p:spPr>
          <a:xfrm>
            <a:off x="600855" y="6343558"/>
            <a:ext cx="8801100" cy="369332"/>
          </a:xfrm>
          <a:prstGeom prst="rect">
            <a:avLst/>
          </a:prstGeom>
          <a:noFill/>
        </p:spPr>
        <p:txBody>
          <a:bodyPr wrap="square">
            <a:spAutoFit/>
          </a:bodyPr>
          <a:lstStyle/>
          <a:p>
            <a:r>
              <a:rPr lang="en-US" dirty="0">
                <a:hlinkClick r:id="rId6"/>
              </a:rPr>
              <a:t>https://docs.microsoft.com/en-us/azure/azure-monitor/app/app-insights-overview</a:t>
            </a:r>
            <a:r>
              <a:rPr lang="en-US" dirty="0"/>
              <a:t> </a:t>
            </a:r>
          </a:p>
        </p:txBody>
      </p:sp>
      <p:pic>
        <p:nvPicPr>
          <p:cNvPr id="6146" name="Picture 2" descr="Application Insights instrumentation in your app sends telemetry to your Application Insights resource.">
            <a:extLst>
              <a:ext uri="{FF2B5EF4-FFF2-40B4-BE49-F238E27FC236}">
                <a16:creationId xmlns:a16="http://schemas.microsoft.com/office/drawing/2014/main" id="{0231B574-C3D1-4E6D-8E6B-CC631920EE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9550" y="2324793"/>
            <a:ext cx="6557934" cy="38225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88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wipe(left)">
                                      <p:cBhvr>
                                        <p:cTn id="7" dur="500"/>
                                        <p:tgtEl>
                                          <p:spTgt spid="10">
                                            <p:txEl>
                                              <p:pRg st="3" end="3"/>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animEffect transition="in" filter="wipe(left)">
                                      <p:cBhvr>
                                        <p:cTn id="11" dur="500"/>
                                        <p:tgtEl>
                                          <p:spTgt spid="10">
                                            <p:txEl>
                                              <p:pRg st="4" end="4"/>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animEffect transition="in" filter="wipe(left)">
                                      <p:cBhvr>
                                        <p:cTn id="15"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Implement Azure Backup</a:t>
            </a:r>
          </a:p>
        </p:txBody>
      </p:sp>
      <p:pic>
        <p:nvPicPr>
          <p:cNvPr id="3" name="Picture 2">
            <a:extLst>
              <a:ext uri="{FF2B5EF4-FFF2-40B4-BE49-F238E27FC236}">
                <a16:creationId xmlns:a16="http://schemas.microsoft.com/office/drawing/2014/main" id="{67B5B465-381A-45A6-B694-9139512E633A}"/>
              </a:ext>
            </a:extLst>
          </p:cNvPr>
          <p:cNvPicPr>
            <a:picLocks noChangeAspect="1"/>
          </p:cNvPicPr>
          <p:nvPr/>
        </p:nvPicPr>
        <p:blipFill>
          <a:blip r:embed="rId3"/>
          <a:stretch>
            <a:fillRect/>
          </a:stretch>
        </p:blipFill>
        <p:spPr>
          <a:xfrm>
            <a:off x="4239254" y="1272457"/>
            <a:ext cx="5704825" cy="5347075"/>
          </a:xfrm>
          <a:prstGeom prst="rect">
            <a:avLst/>
          </a:prstGeom>
        </p:spPr>
      </p:pic>
      <p:pic>
        <p:nvPicPr>
          <p:cNvPr id="4" name="Picture 3">
            <a:extLst>
              <a:ext uri="{FF2B5EF4-FFF2-40B4-BE49-F238E27FC236}">
                <a16:creationId xmlns:a16="http://schemas.microsoft.com/office/drawing/2014/main" id="{6DD02615-0949-44B1-AAD9-B0336D1343D5}"/>
              </a:ext>
            </a:extLst>
          </p:cNvPr>
          <p:cNvPicPr>
            <a:picLocks noChangeAspect="1"/>
          </p:cNvPicPr>
          <p:nvPr/>
        </p:nvPicPr>
        <p:blipFill>
          <a:blip r:embed="rId4"/>
          <a:stretch>
            <a:fillRect/>
          </a:stretch>
        </p:blipFill>
        <p:spPr>
          <a:xfrm>
            <a:off x="4239254" y="1272457"/>
            <a:ext cx="6530360" cy="4831972"/>
          </a:xfrm>
          <a:prstGeom prst="rect">
            <a:avLst/>
          </a:prstGeom>
        </p:spPr>
      </p:pic>
      <p:sp>
        <p:nvSpPr>
          <p:cNvPr id="6" name="Text Placeholder 5"/>
          <p:cNvSpPr>
            <a:spLocks noGrp="1"/>
          </p:cNvSpPr>
          <p:nvPr>
            <p:ph type="body" sz="quarter" idx="10"/>
          </p:nvPr>
        </p:nvSpPr>
        <p:spPr>
          <a:xfrm>
            <a:off x="600856" y="1215958"/>
            <a:ext cx="3591654" cy="3404009"/>
          </a:xfrm>
        </p:spPr>
        <p:txBody>
          <a:bodyPr/>
          <a:lstStyle/>
          <a:p>
            <a:r>
              <a:rPr lang="en-US" sz="3200" dirty="0"/>
              <a:t>Backup Policies</a:t>
            </a:r>
          </a:p>
          <a:p>
            <a:r>
              <a:rPr lang="en-US" sz="3200" dirty="0"/>
              <a:t>Policies</a:t>
            </a:r>
          </a:p>
          <a:p>
            <a:pPr marL="466298" indent="-466298">
              <a:buFont typeface="Arial" panose="020B0604020202020204" pitchFamily="34" charset="0"/>
              <a:buChar char="•"/>
            </a:pPr>
            <a:r>
              <a:rPr lang="en-US" sz="3200" dirty="0"/>
              <a:t>VM</a:t>
            </a:r>
          </a:p>
          <a:p>
            <a:pPr marL="466298" indent="-466298">
              <a:buFont typeface="Arial" panose="020B0604020202020204" pitchFamily="34" charset="0"/>
              <a:buChar char="•"/>
            </a:pPr>
            <a:r>
              <a:rPr lang="en-US" sz="3200" dirty="0"/>
              <a:t>Azure File Share</a:t>
            </a:r>
          </a:p>
          <a:p>
            <a:pPr marL="466298" indent="-466298">
              <a:buFont typeface="Arial" panose="020B0604020202020204" pitchFamily="34" charset="0"/>
              <a:buChar char="•"/>
            </a:pPr>
            <a:r>
              <a:rPr lang="en-US" sz="3200" dirty="0"/>
              <a:t>SQL Server in VM</a:t>
            </a:r>
          </a:p>
          <a:p>
            <a:pPr marL="466298" indent="-466298">
              <a:buFont typeface="Arial" panose="020B0604020202020204" pitchFamily="34" charset="0"/>
              <a:buChar char="•"/>
            </a:pPr>
            <a:endParaRPr lang="en-US" sz="3200" dirty="0"/>
          </a:p>
        </p:txBody>
      </p:sp>
      <p:pic>
        <p:nvPicPr>
          <p:cNvPr id="2" name="Picture 1">
            <a:extLst>
              <a:ext uri="{FF2B5EF4-FFF2-40B4-BE49-F238E27FC236}">
                <a16:creationId xmlns:a16="http://schemas.microsoft.com/office/drawing/2014/main" id="{BE4DB1C2-F949-4348-9889-E8477BBDD155}"/>
              </a:ext>
            </a:extLst>
          </p:cNvPr>
          <p:cNvPicPr>
            <a:picLocks noChangeAspect="1"/>
          </p:cNvPicPr>
          <p:nvPr/>
        </p:nvPicPr>
        <p:blipFill>
          <a:blip r:embed="rId5"/>
          <a:stretch>
            <a:fillRect/>
          </a:stretch>
        </p:blipFill>
        <p:spPr>
          <a:xfrm>
            <a:off x="10816358" y="-1"/>
            <a:ext cx="1619235" cy="6994525"/>
          </a:xfrm>
          <a:prstGeom prst="rect">
            <a:avLst/>
          </a:prstGeom>
        </p:spPr>
      </p:pic>
      <p:sp>
        <p:nvSpPr>
          <p:cNvPr id="7" name="Rectangle 6">
            <a:extLst>
              <a:ext uri="{FF2B5EF4-FFF2-40B4-BE49-F238E27FC236}">
                <a16:creationId xmlns:a16="http://schemas.microsoft.com/office/drawing/2014/main" id="{D49D4A27-D321-4645-85FA-347362C300D8}"/>
              </a:ext>
            </a:extLst>
          </p:cNvPr>
          <p:cNvSpPr/>
          <p:nvPr/>
        </p:nvSpPr>
        <p:spPr>
          <a:xfrm>
            <a:off x="212631" y="6528223"/>
            <a:ext cx="2485529" cy="382308"/>
          </a:xfrm>
          <a:prstGeom prst="rect">
            <a:avLst/>
          </a:prstGeom>
        </p:spPr>
        <p:txBody>
          <a:bodyPr wrap="none">
            <a:spAutoFit/>
          </a:bodyPr>
          <a:lstStyle/>
          <a:p>
            <a:r>
              <a:rPr lang="en-US" sz="1836">
                <a:hlinkClick r:id="rId6"/>
              </a:rPr>
              <a:t>aka.ms/Azure/Backup</a:t>
            </a:r>
            <a:r>
              <a:rPr lang="en-US" sz="1836"/>
              <a:t> </a:t>
            </a:r>
          </a:p>
        </p:txBody>
      </p:sp>
    </p:spTree>
    <p:extLst>
      <p:ext uri="{BB962C8B-B14F-4D97-AF65-F5344CB8AC3E}">
        <p14:creationId xmlns:p14="http://schemas.microsoft.com/office/powerpoint/2010/main" val="248721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Create and Configure Backup policy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82258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Built-In Policy Definitions</a:t>
            </a:r>
            <a:endParaRPr lang="en-US" sz="2800" dirty="0"/>
          </a:p>
          <a:p>
            <a:pPr marL="514350" indent="-514350">
              <a:buFont typeface="+mj-lt"/>
              <a:buAutoNum type="arabicPeriod"/>
            </a:pPr>
            <a:r>
              <a:rPr lang="en-US" sz="2800" dirty="0">
                <a:hlinkClick r:id="rId4"/>
              </a:rPr>
              <a:t>Create a new backup policy</a:t>
            </a:r>
            <a:endParaRPr lang="en-US" sz="2800" dirty="0"/>
          </a:p>
          <a:p>
            <a:pPr marL="742950" lvl="1" indent="-514350">
              <a:buFont typeface="Arial" panose="020B0604020202020204" pitchFamily="34" charset="0"/>
              <a:buChar char="•"/>
            </a:pPr>
            <a:r>
              <a:rPr lang="en-US" sz="2000" dirty="0" err="1"/>
              <a:t>Datasource</a:t>
            </a:r>
            <a:endParaRPr lang="en-US" sz="2000" dirty="0"/>
          </a:p>
          <a:p>
            <a:pPr marL="742950" lvl="1" indent="-514350">
              <a:buFont typeface="Arial" panose="020B0604020202020204" pitchFamily="34" charset="0"/>
              <a:buChar char="•"/>
            </a:pPr>
            <a:r>
              <a:rPr lang="en-US" sz="2000" dirty="0"/>
              <a:t>Recovery Services Vault</a:t>
            </a:r>
          </a:p>
          <a:p>
            <a:pPr marL="742950" lvl="1" indent="-514350">
              <a:buFont typeface="Arial" panose="020B0604020202020204" pitchFamily="34" charset="0"/>
              <a:buChar char="•"/>
            </a:pPr>
            <a:r>
              <a:rPr lang="en-US" sz="2000" dirty="0"/>
              <a:t>Schedule</a:t>
            </a:r>
          </a:p>
          <a:p>
            <a:pPr marL="742950" lvl="1" indent="-514350">
              <a:buFont typeface="Arial" panose="020B0604020202020204" pitchFamily="34" charset="0"/>
              <a:buChar char="•"/>
            </a:pPr>
            <a:r>
              <a:rPr lang="en-US" sz="2000" dirty="0"/>
              <a:t>Retention</a:t>
            </a:r>
          </a:p>
          <a:p>
            <a:pPr marL="514350" indent="-514350">
              <a:buFont typeface="+mj-lt"/>
              <a:buAutoNum type="arabicPeriod"/>
            </a:pPr>
            <a:r>
              <a:rPr lang="en-US" sz="2800" dirty="0">
                <a:hlinkClick r:id="rId5"/>
              </a:rPr>
              <a:t>Considerations</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7170" name="Picture 2" descr="Azure Backup Overview">
            <a:extLst>
              <a:ext uri="{FF2B5EF4-FFF2-40B4-BE49-F238E27FC236}">
                <a16:creationId xmlns:a16="http://schemas.microsoft.com/office/drawing/2014/main" id="{D26686F5-21E3-42E3-94EB-1E20D8530C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473" y="2922857"/>
            <a:ext cx="7660842" cy="34653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50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Effect transition="in" filter="wipe(left)">
                                      <p:cBhvr>
                                        <p:cTn id="11" dur="500"/>
                                        <p:tgtEl>
                                          <p:spTgt spid="10">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wipe(left)">
                                      <p:cBhvr>
                                        <p:cTn id="15" dur="500"/>
                                        <p:tgtEl>
                                          <p:spTgt spid="10">
                                            <p:txEl>
                                              <p:pRg st="3" end="3"/>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wipe(left)">
                                      <p:cBhvr>
                                        <p:cTn id="19" dur="500"/>
                                        <p:tgtEl>
                                          <p:spTgt spid="10">
                                            <p:txEl>
                                              <p:pRg st="4" end="4"/>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wipe(left)">
                                      <p:cBhvr>
                                        <p:cTn id="23" dur="500"/>
                                        <p:tgtEl>
                                          <p:spTgt spid="10">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wipe(left)">
                                      <p:cBhvr>
                                        <p:cTn id="28"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Perform site-to-site recovery by using Azure Site Recovery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463511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Setup Networking</a:t>
            </a:r>
          </a:p>
          <a:p>
            <a:pPr marL="742950" lvl="1" indent="-514350">
              <a:buFont typeface="Arial" panose="020B0604020202020204" pitchFamily="34" charset="0"/>
              <a:buChar char="•"/>
            </a:pPr>
            <a:r>
              <a:rPr lang="en-US" sz="2000" dirty="0"/>
              <a:t>URLs</a:t>
            </a:r>
          </a:p>
          <a:p>
            <a:pPr marL="742950" lvl="1" indent="-514350">
              <a:buFont typeface="Arial" panose="020B0604020202020204" pitchFamily="34" charset="0"/>
              <a:buChar char="•"/>
            </a:pPr>
            <a:r>
              <a:rPr lang="en-US" sz="2000" dirty="0"/>
              <a:t>Tags</a:t>
            </a:r>
          </a:p>
          <a:p>
            <a:pPr marL="742950" lvl="1" indent="-514350">
              <a:buFont typeface="Arial" panose="020B0604020202020204" pitchFamily="34" charset="0"/>
              <a:buChar char="•"/>
            </a:pPr>
            <a:r>
              <a:rPr lang="en-US" sz="2000" dirty="0"/>
              <a:t>NSG rules</a:t>
            </a:r>
          </a:p>
          <a:p>
            <a:pPr marL="742950" lvl="1" indent="-514350">
              <a:buFont typeface="Arial" panose="020B0604020202020204" pitchFamily="34" charset="0"/>
              <a:buChar char="•"/>
            </a:pPr>
            <a:r>
              <a:rPr lang="en-US" sz="2000" dirty="0"/>
              <a:t>NVAs</a:t>
            </a:r>
          </a:p>
          <a:p>
            <a:pPr marL="742950" lvl="1" indent="-514350">
              <a:buFont typeface="Arial" panose="020B0604020202020204" pitchFamily="34" charset="0"/>
              <a:buChar char="•"/>
            </a:pPr>
            <a:r>
              <a:rPr lang="en-US" sz="2000" dirty="0"/>
              <a:t>Network Service Endpoint</a:t>
            </a:r>
          </a:p>
          <a:p>
            <a:pPr marL="514350" indent="-514350">
              <a:buFont typeface="+mj-lt"/>
              <a:buAutoNum type="arabicPeriod"/>
            </a:pPr>
            <a:r>
              <a:rPr lang="en-US" sz="2800" dirty="0">
                <a:hlinkClick r:id="rId3"/>
              </a:rPr>
              <a:t>Recovery Point Options</a:t>
            </a:r>
            <a:endParaRPr lang="en-US" sz="2800" dirty="0">
              <a:hlinkClick r:id="rId4"/>
            </a:endParaRPr>
          </a:p>
          <a:p>
            <a:pPr marL="514350" indent="-514350">
              <a:buFont typeface="+mj-lt"/>
              <a:buAutoNum type="arabicPeriod"/>
            </a:pPr>
            <a:r>
              <a:rPr lang="en-US" sz="2800" dirty="0">
                <a:hlinkClick r:id="rId4"/>
              </a:rPr>
              <a:t>Test Failover ex</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E92893DE-DAD0-49C1-9D74-0A6F3613D8AD}"/>
              </a:ext>
            </a:extLst>
          </p:cNvPr>
          <p:cNvSpPr txBox="1"/>
          <p:nvPr/>
        </p:nvSpPr>
        <p:spPr>
          <a:xfrm>
            <a:off x="233107" y="6090579"/>
            <a:ext cx="8714509" cy="646331"/>
          </a:xfrm>
          <a:prstGeom prst="rect">
            <a:avLst/>
          </a:prstGeom>
          <a:noFill/>
        </p:spPr>
        <p:txBody>
          <a:bodyPr wrap="square">
            <a:spAutoFit/>
          </a:bodyPr>
          <a:lstStyle/>
          <a:p>
            <a:r>
              <a:rPr lang="en-US" dirty="0">
                <a:hlinkClick r:id="rId5"/>
              </a:rPr>
              <a:t>https://docs.microsoft.com/en-us/azure/site-recovery/site-recovery-overview</a:t>
            </a:r>
            <a:endParaRPr lang="en-US" dirty="0"/>
          </a:p>
          <a:p>
            <a:r>
              <a:rPr lang="en-US" dirty="0">
                <a:hlinkClick r:id="rId6"/>
              </a:rPr>
              <a:t>https://docs.microsoft.com/en-us/azure/site-recovery/site-recovery-failover</a:t>
            </a:r>
            <a:r>
              <a:rPr lang="en-US" dirty="0"/>
              <a:t>  </a:t>
            </a:r>
          </a:p>
        </p:txBody>
      </p:sp>
      <p:pic>
        <p:nvPicPr>
          <p:cNvPr id="8194" name="Picture 2" descr="Diagram that depicts a typical Azure environment for applications running on Azure VMs.">
            <a:extLst>
              <a:ext uri="{FF2B5EF4-FFF2-40B4-BE49-F238E27FC236}">
                <a16:creationId xmlns:a16="http://schemas.microsoft.com/office/drawing/2014/main" id="{15B883DC-BA59-4EB7-B8FA-2540EDC34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7238" y="1647696"/>
            <a:ext cx="3752032" cy="40756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76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takeaways</a:t>
            </a:r>
          </a:p>
        </p:txBody>
      </p:sp>
      <p:sp>
        <p:nvSpPr>
          <p:cNvPr id="5" name="Text Placeholder 4"/>
          <p:cNvSpPr>
            <a:spLocks noGrp="1"/>
          </p:cNvSpPr>
          <p:nvPr>
            <p:ph type="body" sz="quarter" idx="10"/>
          </p:nvPr>
        </p:nvSpPr>
        <p:spPr>
          <a:xfrm>
            <a:off x="595914" y="1463669"/>
            <a:ext cx="11239789" cy="2021644"/>
          </a:xfrm>
        </p:spPr>
        <p:txBody>
          <a:bodyPr/>
          <a:lstStyle/>
          <a:p>
            <a:r>
              <a:rPr lang="en-US" dirty="0"/>
              <a:t>Know how to fish?</a:t>
            </a:r>
          </a:p>
          <a:p>
            <a:r>
              <a:rPr lang="en-US" dirty="0"/>
              <a:t>Know how to get this deck</a:t>
            </a:r>
          </a:p>
          <a:p>
            <a:r>
              <a:rPr lang="en-US" dirty="0"/>
              <a:t>Go register for the exam and take it!!!</a:t>
            </a:r>
          </a:p>
          <a:p>
            <a:r>
              <a:rPr lang="en-US" dirty="0"/>
              <a:t>Good Luck!</a:t>
            </a:r>
          </a:p>
        </p:txBody>
      </p:sp>
    </p:spTree>
    <p:extLst>
      <p:ext uri="{BB962C8B-B14F-4D97-AF65-F5344CB8AC3E}">
        <p14:creationId xmlns:p14="http://schemas.microsoft.com/office/powerpoint/2010/main" val="45649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F06A650-7355-4683-AEC8-778EC22C8561}"/>
              </a:ext>
            </a:extLst>
          </p:cNvPr>
          <p:cNvSpPr>
            <a:spLocks noGrp="1"/>
          </p:cNvSpPr>
          <p:nvPr>
            <p:ph type="title"/>
          </p:nvPr>
        </p:nvSpPr>
        <p:spPr>
          <a:xfrm>
            <a:off x="595914" y="1908852"/>
            <a:ext cx="10256569" cy="1695272"/>
          </a:xfrm>
        </p:spPr>
        <p:txBody>
          <a:bodyPr/>
          <a:lstStyle/>
          <a:p>
            <a:br>
              <a:rPr lang="en-US" dirty="0"/>
            </a:br>
            <a:r>
              <a:rPr lang="en-US" dirty="0"/>
              <a:t>C</a:t>
            </a:r>
            <a:r>
              <a:rPr lang="en-US" dirty="0">
                <a:solidFill>
                  <a:srgbClr val="99FF99"/>
                </a:solidFill>
              </a:rPr>
              <a:t>ertification</a:t>
            </a:r>
            <a:r>
              <a:rPr lang="en-US" dirty="0"/>
              <a:t> E</a:t>
            </a:r>
            <a:r>
              <a:rPr lang="en-US" dirty="0">
                <a:solidFill>
                  <a:srgbClr val="99FF99"/>
                </a:solidFill>
              </a:rPr>
              <a:t>xam</a:t>
            </a:r>
            <a:r>
              <a:rPr lang="en-US" dirty="0"/>
              <a:t> R</a:t>
            </a:r>
            <a:r>
              <a:rPr lang="en-US" dirty="0">
                <a:solidFill>
                  <a:srgbClr val="99FF99"/>
                </a:solidFill>
              </a:rPr>
              <a:t>apid</a:t>
            </a:r>
            <a:r>
              <a:rPr lang="en-US" dirty="0"/>
              <a:t> T</a:t>
            </a:r>
            <a:r>
              <a:rPr lang="en-US" dirty="0">
                <a:solidFill>
                  <a:srgbClr val="99FF99"/>
                </a:solidFill>
              </a:rPr>
              <a:t>raining</a:t>
            </a:r>
            <a:br>
              <a:rPr lang="en-US" dirty="0">
                <a:solidFill>
                  <a:schemeClr val="accent5">
                    <a:lumMod val="75000"/>
                  </a:schemeClr>
                </a:solidFill>
              </a:rPr>
            </a:br>
            <a:r>
              <a:rPr lang="en-US" dirty="0"/>
              <a:t>AZ-104 Azure Administrator</a:t>
            </a:r>
            <a:endParaRPr lang="en-US" dirty="0">
              <a:solidFill>
                <a:schemeClr val="accent5">
                  <a:lumMod val="75000"/>
                </a:schemeClr>
              </a:solidFill>
            </a:endParaRPr>
          </a:p>
        </p:txBody>
      </p:sp>
      <p:pic>
        <p:nvPicPr>
          <p:cNvPr id="8" name="Picture 7">
            <a:extLst>
              <a:ext uri="{FF2B5EF4-FFF2-40B4-BE49-F238E27FC236}">
                <a16:creationId xmlns:a16="http://schemas.microsoft.com/office/drawing/2014/main" id="{D9740B62-9524-44D0-8C5C-778CA2ED683D}"/>
              </a:ext>
            </a:extLst>
          </p:cNvPr>
          <p:cNvPicPr>
            <a:picLocks noChangeAspect="1"/>
          </p:cNvPicPr>
          <p:nvPr/>
        </p:nvPicPr>
        <p:blipFill>
          <a:blip r:embed="rId3"/>
          <a:stretch>
            <a:fillRect/>
          </a:stretch>
        </p:blipFill>
        <p:spPr>
          <a:xfrm>
            <a:off x="412139" y="1018188"/>
            <a:ext cx="7751432" cy="4342088"/>
          </a:xfrm>
          <a:prstGeom prst="rect">
            <a:avLst/>
          </a:prstGeom>
        </p:spPr>
      </p:pic>
      <p:sp>
        <p:nvSpPr>
          <p:cNvPr id="6" name="Text Placeholder 5">
            <a:extLst>
              <a:ext uri="{FF2B5EF4-FFF2-40B4-BE49-F238E27FC236}">
                <a16:creationId xmlns:a16="http://schemas.microsoft.com/office/drawing/2014/main" id="{24BCC2F8-CBD8-41DA-AC97-8F878B4D58BC}"/>
              </a:ext>
            </a:extLst>
          </p:cNvPr>
          <p:cNvSpPr>
            <a:spLocks noGrp="1"/>
          </p:cNvSpPr>
          <p:nvPr>
            <p:ph type="body" sz="quarter" idx="12"/>
          </p:nvPr>
        </p:nvSpPr>
        <p:spPr>
          <a:xfrm>
            <a:off x="876837" y="2756488"/>
            <a:ext cx="10384197" cy="3539046"/>
          </a:xfrm>
        </p:spPr>
        <p:txBody>
          <a:bodyPr/>
          <a:lstStyle/>
          <a:p>
            <a:r>
              <a:rPr lang="en-US" sz="2800" i="1" dirty="0"/>
              <a:t>THANK YOU FOR ATTENDING!</a:t>
            </a:r>
          </a:p>
          <a:p>
            <a:endParaRPr lang="en-US" i="1" dirty="0"/>
          </a:p>
          <a:p>
            <a:r>
              <a:rPr lang="en-US" i="1" dirty="0"/>
              <a:t>Within 24 hours, the slides will be available for your use at </a:t>
            </a:r>
          </a:p>
          <a:p>
            <a:r>
              <a:rPr lang="en-US" i="1" dirty="0">
                <a:solidFill>
                  <a:schemeClr val="accent4"/>
                </a:solidFill>
              </a:rPr>
              <a:t>Aka.ms/AzureExamPrep  </a:t>
            </a:r>
            <a:r>
              <a:rPr lang="en-US" i="1" dirty="0"/>
              <a:t>-</a:t>
            </a:r>
            <a:r>
              <a:rPr lang="en-US" i="1" dirty="0">
                <a:sym typeface="Wingdings" panose="05000000000000000000" pitchFamily="2" charset="2"/>
              </a:rPr>
              <a:t>&gt;&gt; in the “Files” tab</a:t>
            </a:r>
          </a:p>
          <a:p>
            <a:endParaRPr lang="en-US" i="1" dirty="0">
              <a:sym typeface="Wingdings" panose="05000000000000000000" pitchFamily="2" charset="2"/>
            </a:endParaRPr>
          </a:p>
          <a:p>
            <a:r>
              <a:rPr lang="en-US" i="1" u="sng" dirty="0">
                <a:sym typeface="Wingdings" panose="05000000000000000000" pitchFamily="2" charset="2"/>
              </a:rPr>
              <a:t>This</a:t>
            </a:r>
            <a:r>
              <a:rPr lang="en-US" i="1" dirty="0">
                <a:sym typeface="Wingdings" panose="05000000000000000000" pitchFamily="2" charset="2"/>
              </a:rPr>
              <a:t> recording will be later at </a:t>
            </a:r>
            <a:r>
              <a:rPr lang="en-US" i="1" dirty="0">
                <a:solidFill>
                  <a:schemeClr val="accent4"/>
                </a:solidFill>
                <a:sym typeface="Wingdings" panose="05000000000000000000" pitchFamily="2" charset="2"/>
              </a:rPr>
              <a:t>aka.ms/CERT </a:t>
            </a:r>
            <a:r>
              <a:rPr lang="en-US" i="1" dirty="0">
                <a:sym typeface="Wingdings" panose="05000000000000000000" pitchFamily="2" charset="2"/>
              </a:rPr>
              <a:t>Closed Captioned in 6 languages! Japanese, Chinese, Korean, French, German and Portuguese</a:t>
            </a:r>
          </a:p>
          <a:p>
            <a:endParaRPr lang="en-US" i="1" dirty="0">
              <a:sym typeface="Wingdings" panose="05000000000000000000" pitchFamily="2" charset="2"/>
            </a:endParaRPr>
          </a:p>
          <a:p>
            <a:r>
              <a:rPr lang="en-US" i="1" dirty="0">
                <a:sym typeface="Wingdings" panose="05000000000000000000" pitchFamily="2" charset="2"/>
              </a:rPr>
              <a:t>Additionally, you will find individual recordings of EACH module.  </a:t>
            </a:r>
          </a:p>
          <a:p>
            <a:r>
              <a:rPr lang="en-US" i="1" dirty="0">
                <a:sym typeface="Wingdings" panose="05000000000000000000" pitchFamily="2" charset="2"/>
              </a:rPr>
              <a:t>These will be 10-15 minutes each for easier consumption!</a:t>
            </a:r>
            <a:endParaRPr lang="en-US" i="1" dirty="0"/>
          </a:p>
        </p:txBody>
      </p:sp>
    </p:spTree>
    <p:extLst>
      <p:ext uri="{BB962C8B-B14F-4D97-AF65-F5344CB8AC3E}">
        <p14:creationId xmlns:p14="http://schemas.microsoft.com/office/powerpoint/2010/main" val="218857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88443" y="595697"/>
            <a:ext cx="11237870" cy="565027"/>
          </a:xfrm>
        </p:spPr>
        <p:txBody>
          <a:bodyPr/>
          <a:lstStyle/>
          <a:p>
            <a:r>
              <a:rPr lang="en-US" sz="4000" dirty="0"/>
              <a:t>Manage Multiple Directories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4683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Resource independence</a:t>
            </a:r>
          </a:p>
          <a:p>
            <a:pPr marL="514350" indent="-514350">
              <a:buFont typeface="+mj-lt"/>
              <a:buAutoNum type="arabicPeriod"/>
            </a:pPr>
            <a:r>
              <a:rPr lang="en-US" sz="2800" dirty="0"/>
              <a:t>Administrative independence</a:t>
            </a:r>
          </a:p>
          <a:p>
            <a:pPr marL="514350" indent="-514350">
              <a:buFont typeface="+mj-lt"/>
              <a:buAutoNum type="arabicPeriod"/>
            </a:pPr>
            <a:r>
              <a:rPr lang="en-US" sz="2800" dirty="0"/>
              <a:t>Synchronization independence</a:t>
            </a:r>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BFFF4B0D-C0F3-468B-B279-6205E1D0AD1B}"/>
              </a:ext>
            </a:extLst>
          </p:cNvPr>
          <p:cNvSpPr txBox="1"/>
          <p:nvPr/>
        </p:nvSpPr>
        <p:spPr>
          <a:xfrm>
            <a:off x="365609" y="6211859"/>
            <a:ext cx="11471563" cy="369332"/>
          </a:xfrm>
          <a:prstGeom prst="rect">
            <a:avLst/>
          </a:prstGeom>
          <a:noFill/>
        </p:spPr>
        <p:txBody>
          <a:bodyPr wrap="square">
            <a:spAutoFit/>
          </a:bodyPr>
          <a:lstStyle/>
          <a:p>
            <a:r>
              <a:rPr lang="en-US" dirty="0"/>
              <a:t> </a:t>
            </a:r>
            <a:r>
              <a:rPr lang="en-US" dirty="0">
                <a:hlinkClick r:id="rId3"/>
              </a:rPr>
              <a:t>https://docs.microsoft.com/en-us/azure/active-directory/enterprise-users/licensing-directory-independence</a:t>
            </a:r>
            <a:r>
              <a:rPr lang="en-US" dirty="0"/>
              <a:t> </a:t>
            </a:r>
          </a:p>
        </p:txBody>
      </p:sp>
      <p:sp>
        <p:nvSpPr>
          <p:cNvPr id="8" name="TextBox 7">
            <a:extLst>
              <a:ext uri="{FF2B5EF4-FFF2-40B4-BE49-F238E27FC236}">
                <a16:creationId xmlns:a16="http://schemas.microsoft.com/office/drawing/2014/main" id="{80F0B9CB-00EB-430B-B657-92753FBB0A1F}"/>
              </a:ext>
            </a:extLst>
          </p:cNvPr>
          <p:cNvSpPr txBox="1"/>
          <p:nvPr/>
        </p:nvSpPr>
        <p:spPr>
          <a:xfrm>
            <a:off x="8853055" y="5836154"/>
            <a:ext cx="3408218" cy="369332"/>
          </a:xfrm>
          <a:prstGeom prst="rect">
            <a:avLst/>
          </a:prstGeom>
          <a:noFill/>
        </p:spPr>
        <p:txBody>
          <a:bodyPr wrap="square">
            <a:spAutoFit/>
          </a:bodyPr>
          <a:lstStyle/>
          <a:p>
            <a:r>
              <a:rPr lang="en-US" dirty="0">
                <a:hlinkClick r:id="rId4"/>
              </a:rPr>
              <a:t>https://aad.portal.azure.com/</a:t>
            </a:r>
            <a:r>
              <a:rPr lang="en-US" dirty="0"/>
              <a:t> </a:t>
            </a:r>
          </a:p>
        </p:txBody>
      </p:sp>
      <p:pic>
        <p:nvPicPr>
          <p:cNvPr id="7" name="Picture 6">
            <a:extLst>
              <a:ext uri="{FF2B5EF4-FFF2-40B4-BE49-F238E27FC236}">
                <a16:creationId xmlns:a16="http://schemas.microsoft.com/office/drawing/2014/main" id="{C6199711-67CC-41CF-93EF-C993888E80B5}"/>
              </a:ext>
            </a:extLst>
          </p:cNvPr>
          <p:cNvPicPr>
            <a:picLocks noChangeAspect="1"/>
          </p:cNvPicPr>
          <p:nvPr/>
        </p:nvPicPr>
        <p:blipFill>
          <a:blip r:embed="rId5"/>
          <a:stretch>
            <a:fillRect/>
          </a:stretch>
        </p:blipFill>
        <p:spPr>
          <a:xfrm>
            <a:off x="1422080" y="2950259"/>
            <a:ext cx="6832951" cy="3041806"/>
          </a:xfrm>
          <a:prstGeom prst="rect">
            <a:avLst/>
          </a:prstGeom>
        </p:spPr>
      </p:pic>
    </p:spTree>
    <p:extLst>
      <p:ext uri="{BB962C8B-B14F-4D97-AF65-F5344CB8AC3E}">
        <p14:creationId xmlns:p14="http://schemas.microsoft.com/office/powerpoint/2010/main" val="174176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Older Slides for Self Review</a:t>
            </a:r>
            <a:endParaRPr lang="en-AU" dirty="0"/>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CD60B95-F253-41FD-B9AF-134B2E33C3D6}"/>
                  </a:ext>
                </a:extLst>
              </p:cNvPr>
              <p:cNvGraphicFramePr>
                <a:graphicFrameLocks noChangeAspect="1"/>
              </p:cNvGraphicFramePr>
              <p:nvPr>
                <p:extLst>
                  <p:ext uri="{D42A27DB-BD31-4B8C-83A1-F6EECF244321}">
                    <p14:modId xmlns:p14="http://schemas.microsoft.com/office/powerpoint/2010/main" val="4255889008"/>
                  </p:ext>
                </p:extLst>
              </p:nvPr>
            </p:nvGraphicFramePr>
            <p:xfrm>
              <a:off x="8768953" y="4670822"/>
              <a:ext cx="3109119" cy="1748631"/>
            </p:xfrm>
            <a:graphic>
              <a:graphicData uri="http://schemas.microsoft.com/office/powerpoint/2016/slidezoom">
                <pslz:sldZm>
                  <pslz:sldZmObj sldId="4665" cId="2807432585">
                    <pslz:zmPr id="{39609AF8-CA11-4FFB-AD10-23C002C43143}" returnToParent="0" transitionDur="1000">
                      <p166:blipFill xmlns:p166="http://schemas.microsoft.com/office/powerpoint/2016/6/main">
                        <a:blip r:embed="rId3"/>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3CD60B95-F253-41FD-B9AF-134B2E33C3D6}"/>
                  </a:ext>
                </a:extLst>
              </p:cNvPr>
              <p:cNvPicPr>
                <a:picLocks noGrp="1" noRot="1" noChangeAspect="1" noMove="1" noResize="1" noEditPoints="1" noAdjustHandles="1" noChangeArrowheads="1" noChangeShapeType="1"/>
              </p:cNvPicPr>
              <p:nvPr/>
            </p:nvPicPr>
            <p:blipFill>
              <a:blip r:embed="rId4"/>
              <a:stretch>
                <a:fillRect/>
              </a:stretch>
            </p:blipFill>
            <p:spPr>
              <a:xfrm>
                <a:off x="8768953" y="4670822"/>
                <a:ext cx="3109119" cy="1748631"/>
              </a:xfrm>
              <a:prstGeom prst="rect">
                <a:avLst/>
              </a:prstGeom>
              <a:ln w="3175">
                <a:solidFill>
                  <a:prstClr val="ltGray"/>
                </a:solidFill>
              </a:ln>
            </p:spPr>
          </p:pic>
        </mc:Fallback>
      </mc:AlternateContent>
    </p:spTree>
    <p:extLst>
      <p:ext uri="{BB962C8B-B14F-4D97-AF65-F5344CB8AC3E}">
        <p14:creationId xmlns:p14="http://schemas.microsoft.com/office/powerpoint/2010/main" val="28059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p:cNvSpPr txBox="1">
            <a:spLocks/>
          </p:cNvSpPr>
          <p:nvPr/>
        </p:nvSpPr>
        <p:spPr>
          <a:xfrm>
            <a:off x="5964959" y="1212884"/>
            <a:ext cx="6119040" cy="5408534"/>
          </a:xfrm>
          <a:prstGeom prst="rect">
            <a:avLst/>
          </a:prstGeom>
        </p:spPr>
        <p:txBody>
          <a:bodyPr lIns="146302" rIns="146302"/>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51" indent="-342851" defTabSz="932605">
              <a:lnSpc>
                <a:spcPct val="114000"/>
              </a:lnSpc>
            </a:pPr>
            <a:r>
              <a:rPr lang="en-US" sz="2400">
                <a:solidFill>
                  <a:schemeClr val="tx1"/>
                </a:solidFill>
                <a:latin typeface="Segoe UI Light"/>
              </a:rPr>
              <a:t>Tightly coupled containers of multiple resources of similar or different types</a:t>
            </a:r>
          </a:p>
          <a:p>
            <a:pPr marL="342851" indent="-342851" defTabSz="932605">
              <a:lnSpc>
                <a:spcPct val="114000"/>
              </a:lnSpc>
            </a:pPr>
            <a:r>
              <a:rPr lang="en-US" sz="2400">
                <a:solidFill>
                  <a:schemeClr val="tx1"/>
                </a:solidFill>
                <a:latin typeface="Segoe UI Light"/>
              </a:rPr>
              <a:t>Azure resources contained should </a:t>
            </a:r>
            <a:br>
              <a:rPr lang="en-US" sz="2400">
                <a:solidFill>
                  <a:schemeClr val="tx1"/>
                </a:solidFill>
                <a:latin typeface="Segoe UI Light"/>
              </a:rPr>
            </a:br>
            <a:r>
              <a:rPr lang="en-US" sz="2400">
                <a:solidFill>
                  <a:schemeClr val="tx1"/>
                </a:solidFill>
                <a:latin typeface="Segoe UI Light"/>
              </a:rPr>
              <a:t>have the same lifecycle</a:t>
            </a:r>
          </a:p>
          <a:p>
            <a:pPr marL="342851" indent="-342851" defTabSz="932605">
              <a:lnSpc>
                <a:spcPct val="114000"/>
              </a:lnSpc>
            </a:pPr>
            <a:r>
              <a:rPr lang="en-US" sz="2400">
                <a:solidFill>
                  <a:schemeClr val="tx1"/>
                </a:solidFill>
                <a:latin typeface="Segoe UI Light"/>
              </a:rPr>
              <a:t>Every resource *must* exist in one </a:t>
            </a:r>
            <a:br>
              <a:rPr lang="en-US" sz="2400">
                <a:solidFill>
                  <a:schemeClr val="tx1"/>
                </a:solidFill>
                <a:latin typeface="Segoe UI Light"/>
              </a:rPr>
            </a:br>
            <a:r>
              <a:rPr lang="en-US" sz="2400">
                <a:solidFill>
                  <a:schemeClr val="tx1"/>
                </a:solidFill>
                <a:latin typeface="Segoe UI Light"/>
              </a:rPr>
              <a:t>and only one resource group</a:t>
            </a:r>
          </a:p>
          <a:p>
            <a:pPr marL="342851" indent="-342851" defTabSz="932605">
              <a:lnSpc>
                <a:spcPct val="114000"/>
              </a:lnSpc>
            </a:pPr>
            <a:r>
              <a:rPr lang="en-US" sz="2400">
                <a:solidFill>
                  <a:schemeClr val="tx1"/>
                </a:solidFill>
                <a:latin typeface="Segoe UI Light"/>
              </a:rPr>
              <a:t>Resource groups can span regions</a:t>
            </a:r>
          </a:p>
          <a:p>
            <a:pPr marL="342851" indent="-342851" defTabSz="932605">
              <a:lnSpc>
                <a:spcPct val="114000"/>
              </a:lnSpc>
            </a:pPr>
            <a:r>
              <a:rPr lang="en-US" sz="2400">
                <a:solidFill>
                  <a:schemeClr val="tx1"/>
                </a:solidFill>
                <a:latin typeface="Segoe UI Light"/>
              </a:rPr>
              <a:t>Nesting of resource groups not supported</a:t>
            </a:r>
          </a:p>
          <a:p>
            <a:pPr marL="342851" indent="-342851" defTabSz="932605">
              <a:lnSpc>
                <a:spcPct val="114000"/>
              </a:lnSpc>
            </a:pPr>
            <a:r>
              <a:rPr lang="en-US" sz="2400">
                <a:solidFill>
                  <a:schemeClr val="tx1"/>
                </a:solidFill>
                <a:latin typeface="Segoe UI Light"/>
              </a:rPr>
              <a:t>Only Subscription Owners can create resource groups</a:t>
            </a:r>
          </a:p>
        </p:txBody>
      </p:sp>
      <p:sp>
        <p:nvSpPr>
          <p:cNvPr id="10" name="Title 9"/>
          <p:cNvSpPr>
            <a:spLocks noGrp="1"/>
          </p:cNvSpPr>
          <p:nvPr>
            <p:ph type="title"/>
          </p:nvPr>
        </p:nvSpPr>
        <p:spPr/>
        <p:txBody>
          <a:bodyPr/>
          <a:lstStyle/>
          <a:p>
            <a:r>
              <a:rPr lang="en-US" sz="4000"/>
              <a:t>Resource groups</a:t>
            </a:r>
          </a:p>
        </p:txBody>
      </p:sp>
      <p:grpSp>
        <p:nvGrpSpPr>
          <p:cNvPr id="4" name="Group 3"/>
          <p:cNvGrpSpPr>
            <a:grpSpLocks noChangeAspect="1"/>
          </p:cNvGrpSpPr>
          <p:nvPr/>
        </p:nvGrpSpPr>
        <p:grpSpPr bwMode="auto">
          <a:xfrm>
            <a:off x="529550" y="1309291"/>
            <a:ext cx="5045315" cy="4818703"/>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1"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2"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3"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4"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5"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6"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7"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8"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9"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20"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21"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22"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23"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24"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25"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26"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27"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28"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29"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30"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31"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32"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33"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34"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35"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36"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37"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38"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39"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40"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41"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42"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43"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44"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45"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46"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47"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48"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49"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50"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51"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52"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53"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54"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55"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56"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57"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58"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59"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60"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61"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62"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63"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64"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65"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66"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67"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68"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69"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70"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71"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72"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73"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74"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75"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76"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77"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78"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79"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80"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81"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82"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83"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84"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85"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86"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87"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88"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89"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90"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91"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92"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93"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94"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95"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36"/>
              <a:r>
                <a:rPr lang="en-US" altLang="en-US" sz="1428" b="1">
                  <a:solidFill>
                    <a:srgbClr val="FFFFFF"/>
                  </a:solidFill>
                  <a:latin typeface="Segoe UI Semibold" panose="020B0702040204020203" pitchFamily="34" charset="0"/>
                </a:rPr>
                <a:t>RESOU</a:t>
              </a:r>
              <a:endParaRPr lang="en-US" altLang="en-US" sz="1836">
                <a:solidFill>
                  <a:srgbClr val="00B0F0"/>
                </a:solidFill>
              </a:endParaRPr>
            </a:p>
          </p:txBody>
        </p:sp>
        <p:sp>
          <p:nvSpPr>
            <p:cNvPr id="96"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36"/>
              <a:r>
                <a:rPr lang="en-US" altLang="en-US" sz="1428" b="1">
                  <a:solidFill>
                    <a:srgbClr val="FFFFFF"/>
                  </a:solidFill>
                  <a:latin typeface="Segoe UI Semibold" panose="020B0702040204020203" pitchFamily="34" charset="0"/>
                </a:rPr>
                <a:t>R</a:t>
              </a:r>
              <a:endParaRPr lang="en-US" altLang="en-US" sz="1836">
                <a:solidFill>
                  <a:srgbClr val="00B0F0"/>
                </a:solidFill>
              </a:endParaRPr>
            </a:p>
          </p:txBody>
        </p:sp>
        <p:sp>
          <p:nvSpPr>
            <p:cNvPr id="97"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36"/>
              <a:r>
                <a:rPr lang="en-US" altLang="en-US" sz="1428" b="1">
                  <a:solidFill>
                    <a:srgbClr val="FFFFFF"/>
                  </a:solidFill>
                  <a:latin typeface="Segoe UI Semibold" panose="020B0702040204020203" pitchFamily="34" charset="0"/>
                </a:rPr>
                <a:t>CE G</a:t>
              </a:r>
              <a:endParaRPr lang="en-US" altLang="en-US" sz="1836">
                <a:solidFill>
                  <a:srgbClr val="00B0F0"/>
                </a:solidFill>
              </a:endParaRPr>
            </a:p>
          </p:txBody>
        </p:sp>
        <p:sp>
          <p:nvSpPr>
            <p:cNvPr id="98"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36"/>
              <a:r>
                <a:rPr lang="en-US" altLang="en-US" sz="1428" b="1">
                  <a:solidFill>
                    <a:srgbClr val="FFFFFF"/>
                  </a:solidFill>
                  <a:latin typeface="Segoe UI Semibold" panose="020B0702040204020203" pitchFamily="34" charset="0"/>
                </a:rPr>
                <a:t>R</a:t>
              </a:r>
              <a:endParaRPr lang="en-US" altLang="en-US" sz="1836">
                <a:solidFill>
                  <a:srgbClr val="00B0F0"/>
                </a:solidFill>
              </a:endParaRPr>
            </a:p>
          </p:txBody>
        </p:sp>
        <p:sp>
          <p:nvSpPr>
            <p:cNvPr id="99"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36"/>
              <a:r>
                <a:rPr lang="en-US" altLang="en-US" sz="1428" b="1">
                  <a:solidFill>
                    <a:srgbClr val="FFFFFF"/>
                  </a:solidFill>
                  <a:latin typeface="Segoe UI Semibold" panose="020B0702040204020203" pitchFamily="34" charset="0"/>
                </a:rPr>
                <a:t>OUP</a:t>
              </a:r>
              <a:endParaRPr lang="en-US" altLang="en-US" sz="1836">
                <a:solidFill>
                  <a:srgbClr val="00B0F0"/>
                </a:solidFill>
              </a:endParaRPr>
            </a:p>
          </p:txBody>
        </p:sp>
        <p:sp>
          <p:nvSpPr>
            <p:cNvPr id="100"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01"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02"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03"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04"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05"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06"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07"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sp>
          <p:nvSpPr>
            <p:cNvPr id="108"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336"/>
              <a:endParaRPr lang="en-US" sz="1836">
                <a:solidFill>
                  <a:srgbClr val="00B0F0"/>
                </a:solidFill>
                <a:latin typeface="Segoe UI"/>
              </a:endParaRPr>
            </a:p>
          </p:txBody>
        </p:sp>
      </p:grpSp>
    </p:spTree>
    <p:extLst>
      <p:ext uri="{BB962C8B-B14F-4D97-AF65-F5344CB8AC3E}">
        <p14:creationId xmlns:p14="http://schemas.microsoft.com/office/powerpoint/2010/main" val="4068074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ARM Templates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690525"/>
            <a:ext cx="10843762" cy="6444841"/>
          </a:xfrm>
        </p:spPr>
        <p:txBody>
          <a:bodyPr/>
          <a:lstStyle/>
          <a:p>
            <a:r>
              <a:rPr lang="en-US" sz="2800" dirty="0"/>
              <a:t>Export-</a:t>
            </a:r>
            <a:r>
              <a:rPr lang="en-US" sz="2800" dirty="0" err="1"/>
              <a:t>AzureRMResourceGroup</a:t>
            </a:r>
            <a:endParaRPr lang="en-US" sz="2800" dirty="0"/>
          </a:p>
          <a:p>
            <a:pPr marL="457200" indent="-457200">
              <a:buFont typeface="Arial" panose="020B0604020202020204" pitchFamily="34" charset="0"/>
              <a:buChar char="•"/>
            </a:pPr>
            <a:r>
              <a:rPr lang="en-US" sz="2800" dirty="0"/>
              <a:t>Captures Resource Group as a Template</a:t>
            </a:r>
          </a:p>
          <a:p>
            <a:pPr marL="457200" indent="-457200">
              <a:buFont typeface="Arial" panose="020B0604020202020204" pitchFamily="34" charset="0"/>
              <a:buChar char="•"/>
            </a:pPr>
            <a:r>
              <a:rPr lang="en-US" sz="2800" dirty="0"/>
              <a:t>Saves as a JSON File</a:t>
            </a:r>
          </a:p>
          <a:p>
            <a:r>
              <a:rPr lang="en-US" sz="2400" dirty="0">
                <a:solidFill>
                  <a:srgbClr val="0101FD"/>
                </a:solidFill>
                <a:latin typeface="SFMono-Regular"/>
              </a:rPr>
              <a:t>Export-</a:t>
            </a:r>
            <a:r>
              <a:rPr lang="en-US" sz="2400" dirty="0" err="1">
                <a:solidFill>
                  <a:srgbClr val="0101FD"/>
                </a:solidFill>
                <a:latin typeface="SFMono-Regular"/>
              </a:rPr>
              <a:t>AzureRmResourceGroup</a:t>
            </a:r>
            <a:r>
              <a:rPr lang="en-US" sz="2400" dirty="0">
                <a:solidFill>
                  <a:srgbClr val="007D9A"/>
                </a:solidFill>
                <a:latin typeface="SFMono-Regular"/>
              </a:rPr>
              <a:t> -</a:t>
            </a:r>
            <a:r>
              <a:rPr lang="en-US" sz="2400" dirty="0" err="1">
                <a:solidFill>
                  <a:srgbClr val="007D9A"/>
                </a:solidFill>
                <a:latin typeface="SFMono-Regular"/>
              </a:rPr>
              <a:t>ResourceGroupName</a:t>
            </a:r>
            <a:r>
              <a:rPr lang="en-US" sz="2400" dirty="0">
                <a:solidFill>
                  <a:srgbClr val="000000"/>
                </a:solidFill>
                <a:latin typeface="SFMono-Regular"/>
              </a:rPr>
              <a:t> </a:t>
            </a:r>
            <a:r>
              <a:rPr lang="en-US" sz="2400" dirty="0">
                <a:solidFill>
                  <a:srgbClr val="A31515"/>
                </a:solidFill>
                <a:latin typeface="SFMono-Regular"/>
              </a:rPr>
              <a:t>"</a:t>
            </a:r>
            <a:r>
              <a:rPr lang="en-US" sz="2400" dirty="0" err="1">
                <a:solidFill>
                  <a:srgbClr val="A31515"/>
                </a:solidFill>
                <a:latin typeface="SFMono-Regular"/>
              </a:rPr>
              <a:t>TestGroup</a:t>
            </a:r>
            <a:r>
              <a:rPr lang="en-US" sz="2400" dirty="0">
                <a:solidFill>
                  <a:srgbClr val="A31515"/>
                </a:solidFill>
                <a:latin typeface="SFMono-Regular"/>
              </a:rPr>
              <a:t>"</a:t>
            </a:r>
            <a:endParaRPr lang="en-US" sz="2400" dirty="0"/>
          </a:p>
          <a:p>
            <a:endParaRPr lang="en-US" sz="2800" dirty="0"/>
          </a:p>
          <a:p>
            <a:r>
              <a:rPr lang="en-US" sz="2800" dirty="0">
                <a:hlinkClick r:id="rId3"/>
              </a:rPr>
              <a:t>New-</a:t>
            </a:r>
            <a:r>
              <a:rPr lang="en-US" sz="2800" dirty="0" err="1">
                <a:hlinkClick r:id="rId3"/>
              </a:rPr>
              <a:t>AzureRMResourceGroupDeployment</a:t>
            </a:r>
            <a:endParaRPr lang="en-US" sz="2800" dirty="0"/>
          </a:p>
          <a:p>
            <a:pPr marL="457200" indent="-457200">
              <a:buFont typeface="Arial" panose="020B0604020202020204" pitchFamily="34" charset="0"/>
              <a:buChar char="•"/>
            </a:pPr>
            <a:r>
              <a:rPr lang="en-US" sz="2800" dirty="0"/>
              <a:t>adds a deployment to an existing resource group</a:t>
            </a:r>
          </a:p>
          <a:p>
            <a:pPr marL="457200" indent="-457200">
              <a:buFont typeface="Arial" panose="020B0604020202020204" pitchFamily="34" charset="0"/>
              <a:buChar char="•"/>
            </a:pPr>
            <a:r>
              <a:rPr lang="en-US" sz="2800" b="1" dirty="0" err="1"/>
              <a:t>az</a:t>
            </a:r>
            <a:r>
              <a:rPr lang="en-US" sz="2800" b="1" dirty="0"/>
              <a:t> group deployment create</a:t>
            </a:r>
          </a:p>
          <a:p>
            <a:endParaRPr lang="en-US" sz="2800" dirty="0"/>
          </a:p>
          <a:p>
            <a:r>
              <a:rPr lang="en-US" sz="2800" b="1" dirty="0"/>
              <a:t>[</a:t>
            </a:r>
            <a:r>
              <a:rPr lang="en-US" sz="2800" b="1" dirty="0" err="1"/>
              <a:t>resourceGroup</a:t>
            </a:r>
            <a:r>
              <a:rPr lang="en-US" sz="2800" b="1" dirty="0"/>
              <a:t>().location]</a:t>
            </a:r>
          </a:p>
          <a:p>
            <a:pPr marL="342900" indent="-342900">
              <a:buFont typeface="Arial" panose="020B0604020202020204" pitchFamily="34" charset="0"/>
              <a:buChar char="•"/>
            </a:pPr>
            <a:r>
              <a:rPr lang="en-US" sz="2800" dirty="0"/>
              <a:t>All resources in the template will use same location as the Resource Group will use </a:t>
            </a: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spTree>
    <p:extLst>
      <p:ext uri="{BB962C8B-B14F-4D97-AF65-F5344CB8AC3E}">
        <p14:creationId xmlns:p14="http://schemas.microsoft.com/office/powerpoint/2010/main" val="315321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2"/>
            <a:ext cx="11237870" cy="853369"/>
          </a:xfrm>
        </p:spPr>
        <p:txBody>
          <a:bodyPr/>
          <a:lstStyle/>
          <a:p>
            <a:r>
              <a:rPr lang="en-US"/>
              <a:t>Create Azure File share</a:t>
            </a:r>
            <a:br>
              <a:rPr lang="en-US"/>
            </a:br>
            <a:br>
              <a:rPr lang="en-US"/>
            </a:br>
            <a:br>
              <a:rPr lang="en-US"/>
            </a:br>
            <a:endParaRPr lang="en-US"/>
          </a:p>
        </p:txBody>
      </p:sp>
      <p:sp>
        <p:nvSpPr>
          <p:cNvPr id="4" name="Rectangle 3">
            <a:extLst>
              <a:ext uri="{FF2B5EF4-FFF2-40B4-BE49-F238E27FC236}">
                <a16:creationId xmlns:a16="http://schemas.microsoft.com/office/drawing/2014/main" id="{37C90E95-6105-4FA6-9687-F780DF63A4DC}"/>
              </a:ext>
            </a:extLst>
          </p:cNvPr>
          <p:cNvSpPr/>
          <p:nvPr/>
        </p:nvSpPr>
        <p:spPr>
          <a:xfrm>
            <a:off x="7493735" y="6505358"/>
            <a:ext cx="4790996" cy="382308"/>
          </a:xfrm>
          <a:prstGeom prst="rect">
            <a:avLst/>
          </a:prstGeom>
        </p:spPr>
        <p:txBody>
          <a:bodyPr wrap="square">
            <a:spAutoFit/>
          </a:bodyPr>
          <a:lstStyle/>
          <a:p>
            <a:r>
              <a:rPr lang="en-US" sz="1836">
                <a:hlinkClick r:id="rId3"/>
              </a:rPr>
              <a:t>aka.ms/azure/files</a:t>
            </a:r>
            <a:r>
              <a:rPr lang="en-US" sz="1836"/>
              <a:t>     </a:t>
            </a:r>
            <a:r>
              <a:rPr lang="en-US" sz="1836">
                <a:hlinkClick r:id="rId4"/>
              </a:rPr>
              <a:t>Deploy Azure File Sync</a:t>
            </a:r>
            <a:r>
              <a:rPr lang="en-US" sz="1836"/>
              <a:t> </a:t>
            </a:r>
          </a:p>
        </p:txBody>
      </p:sp>
      <p:sp>
        <p:nvSpPr>
          <p:cNvPr id="5" name="Text Placeholder 4">
            <a:extLst>
              <a:ext uri="{FF2B5EF4-FFF2-40B4-BE49-F238E27FC236}">
                <a16:creationId xmlns:a16="http://schemas.microsoft.com/office/drawing/2014/main" id="{106EBC85-1F75-4295-AB38-2D5680BAD914}"/>
              </a:ext>
            </a:extLst>
          </p:cNvPr>
          <p:cNvSpPr>
            <a:spLocks noGrp="1"/>
          </p:cNvSpPr>
          <p:nvPr>
            <p:ph type="body" sz="quarter" idx="10"/>
          </p:nvPr>
        </p:nvSpPr>
        <p:spPr>
          <a:xfrm>
            <a:off x="241573" y="1913086"/>
            <a:ext cx="4032447" cy="3804118"/>
          </a:xfrm>
        </p:spPr>
        <p:txBody>
          <a:bodyPr/>
          <a:lstStyle/>
          <a:p>
            <a:r>
              <a:rPr lang="en-US" sz="2800"/>
              <a:t>Fully managed file shares</a:t>
            </a:r>
          </a:p>
          <a:p>
            <a:r>
              <a:rPr lang="en-US" sz="2800"/>
              <a:t>SMB 3.0 support</a:t>
            </a:r>
          </a:p>
          <a:p>
            <a:r>
              <a:rPr lang="en-US" sz="2800"/>
              <a:t>Soft Delete on account</a:t>
            </a:r>
          </a:p>
          <a:p>
            <a:r>
              <a:rPr lang="en-US" sz="2800"/>
              <a:t>Can cache on File Sync</a:t>
            </a:r>
          </a:p>
          <a:p>
            <a:r>
              <a:rPr lang="en-US" sz="2800"/>
              <a:t>Replace or supplement File Shares</a:t>
            </a:r>
          </a:p>
          <a:p>
            <a:r>
              <a:rPr lang="en-US" sz="2800"/>
              <a:t>Lift/Shift Apps</a:t>
            </a:r>
          </a:p>
          <a:p>
            <a:r>
              <a:rPr lang="en-US" sz="2800"/>
              <a:t>Just share stuff!</a:t>
            </a:r>
          </a:p>
        </p:txBody>
      </p:sp>
      <p:pic>
        <p:nvPicPr>
          <p:cNvPr id="8" name="Picture 7">
            <a:extLst>
              <a:ext uri="{FF2B5EF4-FFF2-40B4-BE49-F238E27FC236}">
                <a16:creationId xmlns:a16="http://schemas.microsoft.com/office/drawing/2014/main" id="{E6B90840-2056-4764-8AE4-D2DECA0616CA}"/>
              </a:ext>
            </a:extLst>
          </p:cNvPr>
          <p:cNvPicPr>
            <a:picLocks noChangeAspect="1"/>
          </p:cNvPicPr>
          <p:nvPr/>
        </p:nvPicPr>
        <p:blipFill>
          <a:blip r:embed="rId5"/>
          <a:stretch>
            <a:fillRect/>
          </a:stretch>
        </p:blipFill>
        <p:spPr>
          <a:xfrm>
            <a:off x="6650285" y="184894"/>
            <a:ext cx="2276492" cy="6157958"/>
          </a:xfrm>
          <a:prstGeom prst="rect">
            <a:avLst/>
          </a:prstGeom>
        </p:spPr>
      </p:pic>
      <p:pic>
        <p:nvPicPr>
          <p:cNvPr id="9" name="Picture 8">
            <a:extLst>
              <a:ext uri="{FF2B5EF4-FFF2-40B4-BE49-F238E27FC236}">
                <a16:creationId xmlns:a16="http://schemas.microsoft.com/office/drawing/2014/main" id="{A47C55A2-5363-4DD2-82BF-6A9A103CBBAD}"/>
              </a:ext>
            </a:extLst>
          </p:cNvPr>
          <p:cNvPicPr>
            <a:picLocks noChangeAspect="1"/>
          </p:cNvPicPr>
          <p:nvPr/>
        </p:nvPicPr>
        <p:blipFill>
          <a:blip r:embed="rId6"/>
          <a:stretch>
            <a:fillRect/>
          </a:stretch>
        </p:blipFill>
        <p:spPr>
          <a:xfrm>
            <a:off x="8705743" y="2417078"/>
            <a:ext cx="2366980" cy="2990872"/>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8D212726-DCB1-43EE-8149-0DA1C6107541}"/>
              </a:ext>
            </a:extLst>
          </p:cNvPr>
          <p:cNvPicPr>
            <a:picLocks noChangeAspect="1"/>
          </p:cNvPicPr>
          <p:nvPr/>
        </p:nvPicPr>
        <p:blipFill>
          <a:blip r:embed="rId7"/>
          <a:stretch>
            <a:fillRect/>
          </a:stretch>
        </p:blipFill>
        <p:spPr>
          <a:xfrm>
            <a:off x="5242910" y="1841078"/>
            <a:ext cx="2895621" cy="2266967"/>
          </a:xfrm>
          <a:prstGeom prst="rect">
            <a:avLst/>
          </a:prstGeom>
        </p:spPr>
      </p:pic>
      <p:pic>
        <p:nvPicPr>
          <p:cNvPr id="11" name="Picture 10">
            <a:extLst>
              <a:ext uri="{FF2B5EF4-FFF2-40B4-BE49-F238E27FC236}">
                <a16:creationId xmlns:a16="http://schemas.microsoft.com/office/drawing/2014/main" id="{640B0F5D-147C-46D9-8C51-D3E2B04F44C0}"/>
              </a:ext>
            </a:extLst>
          </p:cNvPr>
          <p:cNvPicPr>
            <a:picLocks noChangeAspect="1"/>
          </p:cNvPicPr>
          <p:nvPr/>
        </p:nvPicPr>
        <p:blipFill>
          <a:blip r:embed="rId8"/>
          <a:stretch>
            <a:fillRect/>
          </a:stretch>
        </p:blipFill>
        <p:spPr>
          <a:xfrm>
            <a:off x="4779635" y="2584057"/>
            <a:ext cx="7415267" cy="2905146"/>
          </a:xfrm>
          <a:prstGeom prst="rect">
            <a:avLst/>
          </a:prstGeom>
        </p:spPr>
      </p:pic>
      <p:pic>
        <p:nvPicPr>
          <p:cNvPr id="2" name="Picture 1">
            <a:extLst>
              <a:ext uri="{FF2B5EF4-FFF2-40B4-BE49-F238E27FC236}">
                <a16:creationId xmlns:a16="http://schemas.microsoft.com/office/drawing/2014/main" id="{DD670D2A-33A0-49D7-875C-0997AF311AE6}"/>
              </a:ext>
            </a:extLst>
          </p:cNvPr>
          <p:cNvPicPr>
            <a:picLocks noChangeAspect="1"/>
          </p:cNvPicPr>
          <p:nvPr/>
        </p:nvPicPr>
        <p:blipFill>
          <a:blip r:embed="rId9"/>
          <a:stretch>
            <a:fillRect/>
          </a:stretch>
        </p:blipFill>
        <p:spPr>
          <a:xfrm>
            <a:off x="4668781" y="2079495"/>
            <a:ext cx="7767694" cy="4219606"/>
          </a:xfrm>
          <a:prstGeom prst="rect">
            <a:avLst/>
          </a:prstGeom>
        </p:spPr>
      </p:pic>
    </p:spTree>
    <p:extLst>
      <p:ext uri="{BB962C8B-B14F-4D97-AF65-F5344CB8AC3E}">
        <p14:creationId xmlns:p14="http://schemas.microsoft.com/office/powerpoint/2010/main" val="331744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2"/>
            <a:ext cx="11237870" cy="2008983"/>
          </a:xfrm>
        </p:spPr>
        <p:txBody>
          <a:bodyPr/>
          <a:lstStyle/>
          <a:p>
            <a:r>
              <a:rPr lang="en-US" sz="4000"/>
              <a:t>Analyze Resource Utilization and Consumption</a:t>
            </a:r>
            <a:br>
              <a:rPr lang="en-US" sz="4000"/>
            </a:br>
            <a:r>
              <a:rPr lang="en-US" sz="1800"/>
              <a:t>Cost Management ( Cloudyn )</a:t>
            </a:r>
            <a:br>
              <a:rPr lang="en-US" sz="4000"/>
            </a:br>
            <a:br>
              <a:rPr lang="en-US" sz="4000"/>
            </a:br>
            <a:endParaRPr lang="en-US" sz="4000"/>
          </a:p>
        </p:txBody>
      </p:sp>
      <p:sp>
        <p:nvSpPr>
          <p:cNvPr id="5" name="Rectangle 4">
            <a:extLst>
              <a:ext uri="{FF2B5EF4-FFF2-40B4-BE49-F238E27FC236}">
                <a16:creationId xmlns:a16="http://schemas.microsoft.com/office/drawing/2014/main" id="{3D40CA42-8036-4AFD-AE71-6A639B0B2982}"/>
              </a:ext>
            </a:extLst>
          </p:cNvPr>
          <p:cNvSpPr/>
          <p:nvPr/>
        </p:nvSpPr>
        <p:spPr>
          <a:xfrm>
            <a:off x="3919700" y="993922"/>
            <a:ext cx="7323110" cy="382308"/>
          </a:xfrm>
          <a:prstGeom prst="rect">
            <a:avLst/>
          </a:prstGeom>
        </p:spPr>
        <p:txBody>
          <a:bodyPr wrap="none">
            <a:spAutoFit/>
          </a:bodyPr>
          <a:lstStyle/>
          <a:p>
            <a:pPr defTabSz="951304">
              <a:defRPr/>
            </a:pPr>
            <a:r>
              <a:rPr lang="en-US" sz="1836" kern="0">
                <a:solidFill>
                  <a:srgbClr val="505050"/>
                </a:solidFill>
                <a:hlinkClick r:id="rId3"/>
              </a:rPr>
              <a:t>https://docs.microsoft.com/en-us/azure/cost-management/overview</a:t>
            </a:r>
            <a:r>
              <a:rPr lang="en-US" sz="1836" kern="0">
                <a:solidFill>
                  <a:srgbClr val="505050"/>
                </a:solidFill>
              </a:rPr>
              <a:t> </a:t>
            </a:r>
          </a:p>
        </p:txBody>
      </p:sp>
      <p:pic>
        <p:nvPicPr>
          <p:cNvPr id="3" name="Picture 2">
            <a:extLst>
              <a:ext uri="{FF2B5EF4-FFF2-40B4-BE49-F238E27FC236}">
                <a16:creationId xmlns:a16="http://schemas.microsoft.com/office/drawing/2014/main" id="{FD947851-BC85-4AA5-8245-4149D3EDB28A}"/>
              </a:ext>
            </a:extLst>
          </p:cNvPr>
          <p:cNvPicPr>
            <a:picLocks noChangeAspect="1"/>
          </p:cNvPicPr>
          <p:nvPr/>
        </p:nvPicPr>
        <p:blipFill>
          <a:blip r:embed="rId4"/>
          <a:stretch>
            <a:fillRect/>
          </a:stretch>
        </p:blipFill>
        <p:spPr>
          <a:xfrm>
            <a:off x="597749" y="1470794"/>
            <a:ext cx="4313290" cy="884030"/>
          </a:xfrm>
          <a:prstGeom prst="rect">
            <a:avLst/>
          </a:prstGeom>
        </p:spPr>
      </p:pic>
      <p:pic>
        <p:nvPicPr>
          <p:cNvPr id="9" name="Picture 8">
            <a:extLst>
              <a:ext uri="{FF2B5EF4-FFF2-40B4-BE49-F238E27FC236}">
                <a16:creationId xmlns:a16="http://schemas.microsoft.com/office/drawing/2014/main" id="{EC00DD4A-B372-4D08-80D6-12A3571B89DD}"/>
              </a:ext>
            </a:extLst>
          </p:cNvPr>
          <p:cNvPicPr>
            <a:picLocks noChangeAspect="1"/>
          </p:cNvPicPr>
          <p:nvPr/>
        </p:nvPicPr>
        <p:blipFill>
          <a:blip r:embed="rId5"/>
          <a:stretch>
            <a:fillRect/>
          </a:stretch>
        </p:blipFill>
        <p:spPr>
          <a:xfrm>
            <a:off x="4190839" y="2358203"/>
            <a:ext cx="8034993" cy="4599876"/>
          </a:xfrm>
          <a:prstGeom prst="rect">
            <a:avLst/>
          </a:prstGeom>
        </p:spPr>
      </p:pic>
      <p:sp>
        <p:nvSpPr>
          <p:cNvPr id="12" name="Text Placeholder 5">
            <a:extLst>
              <a:ext uri="{FF2B5EF4-FFF2-40B4-BE49-F238E27FC236}">
                <a16:creationId xmlns:a16="http://schemas.microsoft.com/office/drawing/2014/main" id="{3B809E32-A1A4-4D93-A4B7-9D6CB1361232}"/>
              </a:ext>
            </a:extLst>
          </p:cNvPr>
          <p:cNvSpPr>
            <a:spLocks noGrp="1"/>
          </p:cNvSpPr>
          <p:nvPr>
            <p:ph type="body" sz="quarter" idx="10"/>
          </p:nvPr>
        </p:nvSpPr>
        <p:spPr>
          <a:xfrm>
            <a:off x="597749" y="2595747"/>
            <a:ext cx="3593090" cy="4093428"/>
          </a:xfrm>
        </p:spPr>
        <p:txBody>
          <a:bodyPr/>
          <a:lstStyle/>
          <a:p>
            <a:r>
              <a:rPr lang="en-US" sz="2800"/>
              <a:t>Analyze usage</a:t>
            </a:r>
          </a:p>
          <a:p>
            <a:endParaRPr lang="en-US" sz="2800"/>
          </a:p>
          <a:p>
            <a:r>
              <a:rPr lang="en-US" sz="2800"/>
              <a:t>Monitor spend</a:t>
            </a:r>
          </a:p>
          <a:p>
            <a:endParaRPr lang="en-US" sz="2800"/>
          </a:p>
          <a:p>
            <a:r>
              <a:rPr lang="en-US" sz="2800"/>
              <a:t>Report on spend</a:t>
            </a:r>
          </a:p>
          <a:p>
            <a:endParaRPr lang="en-US" sz="2800"/>
          </a:p>
          <a:p>
            <a:r>
              <a:rPr lang="en-US" sz="2800"/>
              <a:t>Optimize</a:t>
            </a:r>
          </a:p>
          <a:p>
            <a:pPr lvl="1"/>
            <a:r>
              <a:rPr lang="en-US" sz="2000"/>
              <a:t>Reserved Instances</a:t>
            </a:r>
          </a:p>
          <a:p>
            <a:pPr lvl="1"/>
            <a:r>
              <a:rPr lang="en-US" sz="2000"/>
              <a:t>Sizing Recommendations</a:t>
            </a:r>
          </a:p>
        </p:txBody>
      </p:sp>
    </p:spTree>
    <p:extLst>
      <p:ext uri="{BB962C8B-B14F-4D97-AF65-F5344CB8AC3E}">
        <p14:creationId xmlns:p14="http://schemas.microsoft.com/office/powerpoint/2010/main" val="256875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2"/>
            <a:ext cx="11237870" cy="1757860"/>
          </a:xfrm>
        </p:spPr>
        <p:txBody>
          <a:bodyPr/>
          <a:lstStyle/>
          <a:p>
            <a:r>
              <a:rPr lang="en-US"/>
              <a:t>Create and Configure Storage Accounts </a:t>
            </a:r>
            <a:br>
              <a:rPr lang="en-US"/>
            </a:br>
            <a:br>
              <a:rPr lang="en-US" sz="2040"/>
            </a:br>
            <a:br>
              <a:rPr lang="en-US" sz="2040"/>
            </a:br>
            <a:endParaRPr lang="en-US"/>
          </a:p>
        </p:txBody>
      </p:sp>
      <p:sp>
        <p:nvSpPr>
          <p:cNvPr id="6" name="Text Placeholder 5"/>
          <p:cNvSpPr>
            <a:spLocks noGrp="1"/>
          </p:cNvSpPr>
          <p:nvPr>
            <p:ph type="body" sz="quarter" idx="10"/>
          </p:nvPr>
        </p:nvSpPr>
        <p:spPr>
          <a:xfrm>
            <a:off x="597749" y="1260780"/>
            <a:ext cx="11237870" cy="5583067"/>
          </a:xfrm>
        </p:spPr>
        <p:txBody>
          <a:bodyPr/>
          <a:lstStyle/>
          <a:p>
            <a:r>
              <a:rPr lang="en-US" sz="2800" dirty="0"/>
              <a:t>Configure Network Access</a:t>
            </a:r>
          </a:p>
          <a:p>
            <a:pPr marL="466298" indent="-466298">
              <a:buFont typeface="Arial" panose="020B0604020202020204" pitchFamily="34" charset="0"/>
              <a:buChar char="•"/>
            </a:pPr>
            <a:r>
              <a:rPr lang="en-US" sz="2800" dirty="0"/>
              <a:t>Enable </a:t>
            </a:r>
            <a:r>
              <a:rPr lang="en-US" sz="2800" dirty="0">
                <a:hlinkClick r:id="rId3"/>
              </a:rPr>
              <a:t>Service Endpoints</a:t>
            </a:r>
            <a:endParaRPr lang="en-US" sz="2800" dirty="0"/>
          </a:p>
          <a:p>
            <a:pPr marL="466298" indent="-466298">
              <a:buFont typeface="Arial" panose="020B0604020202020204" pitchFamily="34" charset="0"/>
              <a:buChar char="•"/>
            </a:pPr>
            <a:r>
              <a:rPr lang="en-US" sz="2800" dirty="0"/>
              <a:t>Scope includes </a:t>
            </a:r>
            <a:r>
              <a:rPr lang="en-US" sz="2800" dirty="0">
                <a:hlinkClick r:id="rId4"/>
              </a:rPr>
              <a:t>Paired Regions</a:t>
            </a:r>
            <a:endParaRPr lang="en-US" sz="2800" dirty="0"/>
          </a:p>
          <a:p>
            <a:pPr marL="466298" indent="-466298">
              <a:buFont typeface="Arial" panose="020B0604020202020204" pitchFamily="34" charset="0"/>
              <a:buChar char="•"/>
            </a:pPr>
            <a:r>
              <a:rPr lang="en-US" sz="2800" dirty="0"/>
              <a:t>Need Storage Account Contributor</a:t>
            </a:r>
          </a:p>
          <a:p>
            <a:pPr marL="699447" lvl="1" indent="-466298">
              <a:buFont typeface="Arial" panose="020B0604020202020204" pitchFamily="34" charset="0"/>
              <a:buChar char="•"/>
            </a:pPr>
            <a:r>
              <a:rPr lang="en-US" sz="2000" dirty="0"/>
              <a:t>Or </a:t>
            </a:r>
            <a:r>
              <a:rPr lang="en-US" sz="2000" i="1" dirty="0"/>
              <a:t>Join Service to a Subnet permission</a:t>
            </a:r>
            <a:r>
              <a:rPr lang="en-US" sz="2000" dirty="0"/>
              <a:t> on subnets</a:t>
            </a:r>
          </a:p>
          <a:p>
            <a:pPr marL="466298" indent="-466298">
              <a:buFont typeface="Arial" panose="020B0604020202020204" pitchFamily="34" charset="0"/>
              <a:buChar char="•"/>
            </a:pPr>
            <a:r>
              <a:rPr lang="en-US" sz="2800" dirty="0"/>
              <a:t>Can span subscriptions, not tenants</a:t>
            </a:r>
          </a:p>
          <a:p>
            <a:pPr marL="466298" indent="-466298">
              <a:buFont typeface="Arial" panose="020B0604020202020204" pitchFamily="34" charset="0"/>
              <a:buChar char="•"/>
            </a:pPr>
            <a:r>
              <a:rPr lang="en-US" sz="2800" dirty="0"/>
              <a:t>Configure Network rules</a:t>
            </a:r>
          </a:p>
          <a:p>
            <a:pPr marL="699447" lvl="1" indent="-466298">
              <a:buFont typeface="Arial" panose="020B0604020202020204" pitchFamily="34" charset="0"/>
              <a:buChar char="•"/>
            </a:pPr>
            <a:r>
              <a:rPr lang="en-US" sz="2000" dirty="0"/>
              <a:t>Can use CIDR notation</a:t>
            </a:r>
          </a:p>
          <a:p>
            <a:pPr marL="699447" lvl="1" indent="-466298">
              <a:buFont typeface="Arial" panose="020B0604020202020204" pitchFamily="34" charset="0"/>
              <a:buChar char="•"/>
            </a:pPr>
            <a:r>
              <a:rPr lang="en-US" sz="2000" dirty="0"/>
              <a:t>Or individual address</a:t>
            </a:r>
          </a:p>
          <a:p>
            <a:pPr marL="466298" indent="-466298">
              <a:buFont typeface="Arial" panose="020B0604020202020204" pitchFamily="34" charset="0"/>
              <a:buChar char="•"/>
            </a:pPr>
            <a:r>
              <a:rPr lang="en-US" sz="2800" dirty="0"/>
              <a:t>Make Exceptions</a:t>
            </a:r>
          </a:p>
          <a:p>
            <a:pPr marL="699447" lvl="1" indent="-466298">
              <a:buFont typeface="Arial" panose="020B0604020202020204" pitchFamily="34" charset="0"/>
              <a:buChar char="•"/>
            </a:pPr>
            <a:r>
              <a:rPr lang="en-US" sz="2000" dirty="0">
                <a:hlinkClick r:id="rId5"/>
              </a:rPr>
              <a:t>Trusted Microsoft Services</a:t>
            </a:r>
            <a:endParaRPr lang="en-US" sz="2000" dirty="0"/>
          </a:p>
          <a:p>
            <a:pPr marL="699447" lvl="1" indent="-466298">
              <a:buFont typeface="Arial" panose="020B0604020202020204" pitchFamily="34" charset="0"/>
              <a:buChar char="•"/>
            </a:pPr>
            <a:r>
              <a:rPr lang="en-US" sz="2000" dirty="0"/>
              <a:t>E.g. Azure Backup, DevTest labs, Event Grid/Hubs, Networking</a:t>
            </a:r>
          </a:p>
          <a:p>
            <a:endParaRPr lang="en-US" sz="2800" dirty="0"/>
          </a:p>
        </p:txBody>
      </p:sp>
      <p:pic>
        <p:nvPicPr>
          <p:cNvPr id="4" name="Picture 3">
            <a:extLst>
              <a:ext uri="{FF2B5EF4-FFF2-40B4-BE49-F238E27FC236}">
                <a16:creationId xmlns:a16="http://schemas.microsoft.com/office/drawing/2014/main" id="{9A75267A-30D4-4FF9-B8F3-499CD841AF4E}"/>
              </a:ext>
            </a:extLst>
          </p:cNvPr>
          <p:cNvPicPr>
            <a:picLocks noChangeAspect="1"/>
          </p:cNvPicPr>
          <p:nvPr/>
        </p:nvPicPr>
        <p:blipFill>
          <a:blip r:embed="rId6"/>
          <a:stretch>
            <a:fillRect/>
          </a:stretch>
        </p:blipFill>
        <p:spPr>
          <a:xfrm>
            <a:off x="412722" y="1187465"/>
            <a:ext cx="12022870" cy="5523616"/>
          </a:xfrm>
          <a:prstGeom prst="rect">
            <a:avLst/>
          </a:prstGeom>
        </p:spPr>
      </p:pic>
      <p:sp>
        <p:nvSpPr>
          <p:cNvPr id="2" name="Rectangle 1">
            <a:extLst>
              <a:ext uri="{FF2B5EF4-FFF2-40B4-BE49-F238E27FC236}">
                <a16:creationId xmlns:a16="http://schemas.microsoft.com/office/drawing/2014/main" id="{7A6D799A-2A35-45D7-91FC-FD33CA368DD1}"/>
              </a:ext>
            </a:extLst>
          </p:cNvPr>
          <p:cNvSpPr/>
          <p:nvPr/>
        </p:nvSpPr>
        <p:spPr>
          <a:xfrm>
            <a:off x="9661302" y="6040903"/>
            <a:ext cx="2531502" cy="670445"/>
          </a:xfrm>
          <a:prstGeom prst="rect">
            <a:avLst/>
          </a:prstGeom>
        </p:spPr>
        <p:txBody>
          <a:bodyPr wrap="none">
            <a:spAutoFit/>
          </a:bodyPr>
          <a:lstStyle/>
          <a:p>
            <a:r>
              <a:rPr lang="en-US" sz="1836">
                <a:hlinkClick r:id="rId7"/>
              </a:rPr>
              <a:t>aka.ms/Azure/Storage</a:t>
            </a:r>
            <a:r>
              <a:rPr lang="en-US" sz="1836"/>
              <a:t> </a:t>
            </a:r>
          </a:p>
          <a:p>
            <a:r>
              <a:rPr lang="en-US" sz="1836" b="1">
                <a:hlinkClick r:id="rId8"/>
              </a:rPr>
              <a:t>MUST Read How To</a:t>
            </a:r>
            <a:endParaRPr lang="en-US" sz="1836" b="1"/>
          </a:p>
        </p:txBody>
      </p:sp>
    </p:spTree>
    <p:extLst>
      <p:ext uri="{BB962C8B-B14F-4D97-AF65-F5344CB8AC3E}">
        <p14:creationId xmlns:p14="http://schemas.microsoft.com/office/powerpoint/2010/main" val="302385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Optimize CDN Delivery</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68018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Provider Options</a:t>
            </a:r>
          </a:p>
          <a:p>
            <a:pPr marL="457200" indent="-457200">
              <a:buFont typeface="Arial" panose="020B0604020202020204" pitchFamily="34" charset="0"/>
              <a:buChar char="•"/>
            </a:pPr>
            <a:r>
              <a:rPr lang="en-US" sz="2400" dirty="0"/>
              <a:t>Azure CDN Standard from Microsoft</a:t>
            </a:r>
          </a:p>
          <a:p>
            <a:pPr marL="685800" lvl="1" indent="-457200">
              <a:buFont typeface="Arial" panose="020B0604020202020204" pitchFamily="34" charset="0"/>
              <a:buChar char="•"/>
            </a:pPr>
            <a:r>
              <a:rPr lang="en-US" sz="2000" dirty="0">
                <a:hlinkClick r:id="rId3"/>
              </a:rPr>
              <a:t>General Web Delivery</a:t>
            </a:r>
            <a:endParaRPr lang="en-US" sz="2000" dirty="0"/>
          </a:p>
          <a:p>
            <a:pPr marL="457200" indent="-457200">
              <a:buFont typeface="Arial" panose="020B0604020202020204" pitchFamily="34" charset="0"/>
              <a:buChar char="•"/>
            </a:pPr>
            <a:r>
              <a:rPr lang="en-US" sz="2400" dirty="0"/>
              <a:t>Azure CDN Standard/Premium from Verizon</a:t>
            </a:r>
          </a:p>
          <a:p>
            <a:pPr marL="685800" lvl="1" indent="-457200">
              <a:buFont typeface="Arial" panose="020B0604020202020204" pitchFamily="34" charset="0"/>
              <a:buChar char="•"/>
            </a:pPr>
            <a:r>
              <a:rPr lang="en-US" sz="2000" dirty="0"/>
              <a:t>General Web Delivery</a:t>
            </a:r>
          </a:p>
          <a:p>
            <a:pPr marL="685800" lvl="1" indent="-457200">
              <a:buFont typeface="Arial" panose="020B0604020202020204" pitchFamily="34" charset="0"/>
              <a:buChar char="•"/>
            </a:pPr>
            <a:r>
              <a:rPr lang="en-US" sz="2000" dirty="0">
                <a:hlinkClick r:id="rId4"/>
              </a:rPr>
              <a:t>Dynamic Site Acceleration</a:t>
            </a:r>
            <a:endParaRPr lang="en-US" sz="2000" dirty="0"/>
          </a:p>
          <a:p>
            <a:pPr marL="457200" indent="-457200">
              <a:buFont typeface="Arial" panose="020B0604020202020204" pitchFamily="34" charset="0"/>
              <a:buChar char="•"/>
            </a:pPr>
            <a:r>
              <a:rPr lang="en-US" sz="2400" dirty="0"/>
              <a:t>Azure CDN Standard from Akamai	</a:t>
            </a:r>
          </a:p>
          <a:p>
            <a:pPr marL="571500" lvl="1" indent="-342900">
              <a:buFont typeface="Arial" panose="020B0604020202020204" pitchFamily="34" charset="0"/>
              <a:buChar char="•"/>
            </a:pPr>
            <a:r>
              <a:rPr lang="en-US" sz="2000" u="sng" dirty="0">
                <a:hlinkClick r:id="rId3"/>
              </a:rPr>
              <a:t>General web delivery</a:t>
            </a:r>
            <a:endParaRPr lang="en-US" sz="2000" dirty="0"/>
          </a:p>
          <a:p>
            <a:pPr marL="571500" lvl="1" indent="-342900">
              <a:buFont typeface="Arial" panose="020B0604020202020204" pitchFamily="34" charset="0"/>
              <a:buChar char="•"/>
            </a:pPr>
            <a:r>
              <a:rPr lang="en-US" sz="2000" u="sng" dirty="0">
                <a:hlinkClick r:id="rId5"/>
              </a:rPr>
              <a:t>General media streaming</a:t>
            </a:r>
            <a:endParaRPr lang="en-US" sz="2000" dirty="0"/>
          </a:p>
          <a:p>
            <a:pPr marL="571500" lvl="1" indent="-342900">
              <a:buFont typeface="Arial" panose="020B0604020202020204" pitchFamily="34" charset="0"/>
              <a:buChar char="•"/>
            </a:pPr>
            <a:r>
              <a:rPr lang="en-US" sz="2000" u="sng" dirty="0">
                <a:hlinkClick r:id="rId6"/>
              </a:rPr>
              <a:t>Video-on-demand media streaming</a:t>
            </a:r>
            <a:endParaRPr lang="en-US" sz="2000" dirty="0"/>
          </a:p>
          <a:p>
            <a:pPr marL="571500" lvl="1" indent="-342900">
              <a:buFont typeface="Arial" panose="020B0604020202020204" pitchFamily="34" charset="0"/>
              <a:buChar char="•"/>
            </a:pPr>
            <a:r>
              <a:rPr lang="en-US" sz="2000" u="sng" dirty="0">
                <a:hlinkClick r:id="rId7"/>
              </a:rPr>
              <a:t>Large file download</a:t>
            </a:r>
            <a:endParaRPr lang="en-US" sz="2000" dirty="0"/>
          </a:p>
          <a:p>
            <a:pPr marL="571500" lvl="1" indent="-342900">
              <a:buFont typeface="Arial" panose="020B0604020202020204" pitchFamily="34" charset="0"/>
              <a:buChar char="•"/>
            </a:pPr>
            <a:r>
              <a:rPr lang="en-US" sz="2000" u="sng" dirty="0">
                <a:hlinkClick r:id="rId4"/>
              </a:rPr>
              <a:t>Dynamic site acceleration</a:t>
            </a:r>
            <a:endParaRPr lang="en-US" sz="2000" dirty="0"/>
          </a:p>
          <a:p>
            <a:pPr marL="685800" lvl="1" indent="-457200">
              <a:buFont typeface="Arial" panose="020B0604020202020204" pitchFamily="34" charset="0"/>
              <a:buChar char="•"/>
            </a:pPr>
            <a:endParaRPr lang="en-US" sz="2000" dirty="0"/>
          </a:p>
          <a:p>
            <a:endParaRPr lang="en-US" sz="2800" dirty="0"/>
          </a:p>
          <a:p>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3" name="Rectangle 2">
            <a:extLst>
              <a:ext uri="{FF2B5EF4-FFF2-40B4-BE49-F238E27FC236}">
                <a16:creationId xmlns:a16="http://schemas.microsoft.com/office/drawing/2014/main" id="{2814FB4B-B30A-4622-BFBD-B5FF216E1398}"/>
              </a:ext>
            </a:extLst>
          </p:cNvPr>
          <p:cNvSpPr/>
          <p:nvPr/>
        </p:nvSpPr>
        <p:spPr>
          <a:xfrm>
            <a:off x="9405416" y="6528224"/>
            <a:ext cx="1268489" cy="369332"/>
          </a:xfrm>
          <a:prstGeom prst="rect">
            <a:avLst/>
          </a:prstGeom>
        </p:spPr>
        <p:txBody>
          <a:bodyPr wrap="none">
            <a:spAutoFit/>
          </a:bodyPr>
          <a:lstStyle/>
          <a:p>
            <a:r>
              <a:rPr lang="en-US" dirty="0">
                <a:hlinkClick r:id="rId8"/>
              </a:rPr>
              <a:t>Read More</a:t>
            </a:r>
            <a:endParaRPr lang="en-US" dirty="0"/>
          </a:p>
        </p:txBody>
      </p:sp>
    </p:spTree>
    <p:extLst>
      <p:ext uri="{BB962C8B-B14F-4D97-AF65-F5344CB8AC3E}">
        <p14:creationId xmlns:p14="http://schemas.microsoft.com/office/powerpoint/2010/main" val="33934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PowerShell Options to understand</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34163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hlinkClick r:id="rId3"/>
              </a:rPr>
              <a:t>Update-</a:t>
            </a:r>
            <a:r>
              <a:rPr lang="en-US" sz="2800" dirty="0" err="1">
                <a:hlinkClick r:id="rId3"/>
              </a:rPr>
              <a:t>AzureRMStorageAccountNetworkRuleSet</a:t>
            </a:r>
            <a:endParaRPr lang="en-US" sz="2800" dirty="0"/>
          </a:p>
          <a:p>
            <a:endParaRPr lang="en-US" sz="2800" dirty="0"/>
          </a:p>
          <a:p>
            <a:r>
              <a:rPr lang="en-US" sz="2800" dirty="0">
                <a:hlinkClick r:id="rId4"/>
              </a:rPr>
              <a:t>Set-</a:t>
            </a:r>
            <a:r>
              <a:rPr lang="en-US" sz="2800" dirty="0" err="1">
                <a:hlinkClick r:id="rId4"/>
              </a:rPr>
              <a:t>AzureRmStorageAccount</a:t>
            </a:r>
            <a:endParaRPr lang="en-US" sz="2800" dirty="0"/>
          </a:p>
          <a:p>
            <a:endParaRPr lang="en-US" sz="2800" dirty="0"/>
          </a:p>
          <a:p>
            <a:r>
              <a:rPr lang="en-US" sz="2800" dirty="0">
                <a:hlinkClick r:id="rId5"/>
              </a:rPr>
              <a:t>Add-</a:t>
            </a:r>
            <a:r>
              <a:rPr lang="en-US" sz="2800" dirty="0" err="1">
                <a:hlinkClick r:id="rId5"/>
              </a:rPr>
              <a:t>AzureRmStorageAccountNetworkRule</a:t>
            </a:r>
            <a:endParaRPr lang="en-US" sz="2800" dirty="0"/>
          </a:p>
          <a:p>
            <a:endParaRPr lang="en-US" sz="2800" dirty="0"/>
          </a:p>
          <a:p>
            <a:r>
              <a:rPr lang="en-US" sz="2800" dirty="0">
                <a:hlinkClick r:id="rId6"/>
              </a:rPr>
              <a:t>Set-</a:t>
            </a:r>
            <a:r>
              <a:rPr lang="en-US" sz="2800" dirty="0" err="1">
                <a:hlinkClick r:id="rId6"/>
              </a:rPr>
              <a:t>AzureRmVirtualNetworkSubnetConfig</a:t>
            </a:r>
            <a:endParaRPr lang="en-US" sz="2800" dirty="0"/>
          </a:p>
        </p:txBody>
      </p:sp>
      <p:sp>
        <p:nvSpPr>
          <p:cNvPr id="3" name="Rectangle 2">
            <a:extLst>
              <a:ext uri="{FF2B5EF4-FFF2-40B4-BE49-F238E27FC236}">
                <a16:creationId xmlns:a16="http://schemas.microsoft.com/office/drawing/2014/main" id="{2814FB4B-B30A-4622-BFBD-B5FF216E1398}"/>
              </a:ext>
            </a:extLst>
          </p:cNvPr>
          <p:cNvSpPr/>
          <p:nvPr/>
        </p:nvSpPr>
        <p:spPr>
          <a:xfrm>
            <a:off x="9405416" y="6528224"/>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43677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Log Analytics Workspace</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690525"/>
            <a:ext cx="10843762" cy="6327886"/>
          </a:xfrm>
        </p:spPr>
        <p:txBody>
          <a:bodyPr/>
          <a:lstStyle/>
          <a:p>
            <a:r>
              <a:rPr lang="en-US" sz="2800" dirty="0"/>
              <a:t>Central Resource monitoring solution</a:t>
            </a:r>
          </a:p>
          <a:p>
            <a:endParaRPr lang="en-US" sz="2800" dirty="0"/>
          </a:p>
          <a:p>
            <a:r>
              <a:rPr lang="en-US" sz="2800" dirty="0"/>
              <a:t>Has its own query language</a:t>
            </a:r>
          </a:p>
          <a:p>
            <a:endParaRPr lang="en-US" sz="2800" dirty="0"/>
          </a:p>
          <a:p>
            <a:r>
              <a:rPr lang="en-US" sz="2800" dirty="0"/>
              <a:t>Each Workspace –own configuration data</a:t>
            </a:r>
          </a:p>
          <a:p>
            <a:endParaRPr lang="en-US" sz="2800" dirty="0"/>
          </a:p>
          <a:p>
            <a:r>
              <a:rPr lang="en-US" sz="2800" dirty="0"/>
              <a:t>Can Collect Data from</a:t>
            </a:r>
          </a:p>
          <a:p>
            <a:pPr marL="342900" indent="-342900">
              <a:buFont typeface="Arial" panose="020B0604020202020204" pitchFamily="34" charset="0"/>
              <a:buChar char="•"/>
            </a:pPr>
            <a:r>
              <a:rPr lang="en-US" sz="2400" dirty="0"/>
              <a:t>Azure resources in your subscription</a:t>
            </a:r>
          </a:p>
          <a:p>
            <a:pPr marL="342900" indent="-342900">
              <a:buFont typeface="Arial" panose="020B0604020202020204" pitchFamily="34" charset="0"/>
              <a:buChar char="•"/>
            </a:pPr>
            <a:r>
              <a:rPr lang="en-US" sz="2400" dirty="0"/>
              <a:t>On-premises computers monitored by System Center Operations Manager</a:t>
            </a:r>
          </a:p>
          <a:p>
            <a:pPr marL="342900" indent="-342900">
              <a:buFont typeface="Arial" panose="020B0604020202020204" pitchFamily="34" charset="0"/>
              <a:buChar char="•"/>
            </a:pPr>
            <a:r>
              <a:rPr lang="en-US" sz="2400" dirty="0"/>
              <a:t>Device collections from System Center Configuration Manager</a:t>
            </a:r>
          </a:p>
          <a:p>
            <a:pPr marL="342900" indent="-342900">
              <a:buFont typeface="Arial" panose="020B0604020202020204" pitchFamily="34" charset="0"/>
              <a:buChar char="•"/>
            </a:pPr>
            <a:r>
              <a:rPr lang="en-US" sz="2400" dirty="0"/>
              <a:t>Diagnostics or log data from Azure storage</a:t>
            </a:r>
          </a:p>
          <a:p>
            <a:endParaRPr lang="en-US" sz="2800" dirty="0"/>
          </a:p>
          <a:p>
            <a:pPr marL="349724" indent="-349724">
              <a:buFont typeface="Arial" panose="020B0604020202020204" pitchFamily="34" charset="0"/>
              <a:buChar char="•"/>
            </a:pPr>
            <a:endParaRPr lang="en-US" sz="2000" dirty="0">
              <a:latin typeface="+mj-lt"/>
            </a:endParaRPr>
          </a:p>
          <a:p>
            <a:endParaRPr lang="en-US" sz="2800" dirty="0"/>
          </a:p>
        </p:txBody>
      </p:sp>
    </p:spTree>
    <p:extLst>
      <p:ext uri="{BB962C8B-B14F-4D97-AF65-F5344CB8AC3E}">
        <p14:creationId xmlns:p14="http://schemas.microsoft.com/office/powerpoint/2010/main" val="376662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Box 224"/>
          <p:cNvSpPr txBox="1"/>
          <p:nvPr/>
        </p:nvSpPr>
        <p:spPr>
          <a:xfrm>
            <a:off x="6873887" y="4871208"/>
            <a:ext cx="5861907" cy="1857337"/>
          </a:xfrm>
          <a:prstGeom prst="rect">
            <a:avLst/>
          </a:prstGeom>
          <a:noFill/>
        </p:spPr>
        <p:txBody>
          <a:bodyPr wrap="square" lIns="182808" tIns="146246" rIns="182808" bIns="146246" rtlCol="0">
            <a:noAutofit/>
          </a:bodyPr>
          <a:lstStyle/>
          <a:p>
            <a:pPr defTabSz="932563">
              <a:lnSpc>
                <a:spcPct val="90000"/>
              </a:lnSpc>
              <a:spcBef>
                <a:spcPct val="20000"/>
              </a:spcBef>
              <a:spcAft>
                <a:spcPts val="1199"/>
              </a:spcAft>
              <a:buSzPct val="80000"/>
              <a:defRPr/>
            </a:pPr>
            <a:r>
              <a:rPr lang="en-US" sz="2400">
                <a:solidFill>
                  <a:srgbClr val="7030A0"/>
                </a:solidFill>
                <a:latin typeface="Segoe UI Semilight"/>
              </a:rPr>
              <a:t>Access private traffic</a:t>
            </a:r>
          </a:p>
          <a:p>
            <a:pPr defTabSz="932563">
              <a:lnSpc>
                <a:spcPct val="90000"/>
              </a:lnSpc>
              <a:spcBef>
                <a:spcPct val="20000"/>
              </a:spcBef>
              <a:spcAft>
                <a:spcPts val="600"/>
              </a:spcAft>
              <a:buSzPct val="80000"/>
              <a:defRPr/>
            </a:pPr>
            <a:r>
              <a:rPr lang="en-US" sz="2000" spc="-50">
                <a:latin typeface="Segoe UI Semilight"/>
              </a:rPr>
              <a:t>Network security groups (NSGs)</a:t>
            </a:r>
          </a:p>
          <a:p>
            <a:pPr defTabSz="932563">
              <a:lnSpc>
                <a:spcPct val="90000"/>
              </a:lnSpc>
              <a:spcBef>
                <a:spcPct val="20000"/>
              </a:spcBef>
              <a:spcAft>
                <a:spcPts val="600"/>
              </a:spcAft>
              <a:buSzPct val="80000"/>
              <a:defRPr/>
            </a:pPr>
            <a:r>
              <a:rPr lang="en-US" sz="2000" spc="-50">
                <a:latin typeface="Segoe UI Semilight"/>
              </a:rPr>
              <a:t>Application security groups (ASGs)</a:t>
            </a:r>
          </a:p>
          <a:p>
            <a:pPr defTabSz="932563">
              <a:lnSpc>
                <a:spcPct val="90000"/>
              </a:lnSpc>
              <a:spcBef>
                <a:spcPct val="20000"/>
              </a:spcBef>
              <a:spcAft>
                <a:spcPts val="600"/>
              </a:spcAft>
              <a:buSzPct val="80000"/>
              <a:defRPr/>
            </a:pPr>
            <a:r>
              <a:rPr lang="en-US" sz="2000" spc="-50">
                <a:latin typeface="Segoe UI Semilight"/>
              </a:rPr>
              <a:t>User-Defined routes (UDRs) </a:t>
            </a:r>
          </a:p>
        </p:txBody>
      </p:sp>
      <p:sp>
        <p:nvSpPr>
          <p:cNvPr id="239" name="TextBox 238"/>
          <p:cNvSpPr txBox="1"/>
          <p:nvPr/>
        </p:nvSpPr>
        <p:spPr>
          <a:xfrm>
            <a:off x="-33843" y="3472694"/>
            <a:ext cx="4185701" cy="3386143"/>
          </a:xfrm>
          <a:prstGeom prst="rect">
            <a:avLst/>
          </a:prstGeom>
          <a:noFill/>
        </p:spPr>
        <p:txBody>
          <a:bodyPr wrap="square" lIns="182808" tIns="146246" rIns="182808" bIns="146246" rtlCol="0">
            <a:noAutofit/>
          </a:bodyPr>
          <a:lstStyle/>
          <a:p>
            <a:pPr defTabSz="932563">
              <a:lnSpc>
                <a:spcPct val="90000"/>
              </a:lnSpc>
              <a:spcBef>
                <a:spcPct val="20000"/>
              </a:spcBef>
              <a:spcAft>
                <a:spcPts val="1199"/>
              </a:spcAft>
              <a:buSzPct val="80000"/>
              <a:defRPr/>
            </a:pPr>
            <a:r>
              <a:rPr lang="en-US" sz="2400">
                <a:solidFill>
                  <a:srgbClr val="7030A0"/>
                </a:solidFill>
                <a:latin typeface="Segoe UI Semilight"/>
              </a:rPr>
              <a:t>Access to/from Internet</a:t>
            </a:r>
          </a:p>
          <a:p>
            <a:pPr defTabSz="932563">
              <a:spcAft>
                <a:spcPts val="600"/>
              </a:spcAft>
              <a:defRPr/>
            </a:pPr>
            <a:r>
              <a:rPr lang="en-US" sz="2000" spc="-50">
                <a:solidFill>
                  <a:srgbClr val="FFFFFF"/>
                </a:solidFill>
                <a:latin typeface="Segoe UI Semilight"/>
              </a:rPr>
              <a:t>- </a:t>
            </a:r>
            <a:r>
              <a:rPr lang="en-US" sz="2000" spc="-50" err="1">
                <a:latin typeface="Segoe UI Semilight"/>
              </a:rPr>
              <a:t>DDoS</a:t>
            </a:r>
            <a:r>
              <a:rPr lang="en-US" sz="2000" spc="-50">
                <a:latin typeface="Segoe UI Semilight"/>
              </a:rPr>
              <a:t> protection </a:t>
            </a:r>
          </a:p>
          <a:p>
            <a:pPr defTabSz="932563">
              <a:spcAft>
                <a:spcPts val="600"/>
              </a:spcAft>
              <a:defRPr/>
            </a:pPr>
            <a:r>
              <a:rPr lang="en-US" sz="2000" spc="-50">
                <a:latin typeface="Segoe UI Semilight"/>
              </a:rPr>
              <a:t>- Web Application Firewall</a:t>
            </a:r>
          </a:p>
          <a:p>
            <a:pPr defTabSz="932563">
              <a:spcAft>
                <a:spcPts val="600"/>
              </a:spcAft>
              <a:defRPr/>
            </a:pPr>
            <a:r>
              <a:rPr lang="en-US" sz="2000" spc="-50">
                <a:latin typeface="Segoe UI Semilight"/>
              </a:rPr>
              <a:t>- Azure Firewall</a:t>
            </a:r>
          </a:p>
          <a:p>
            <a:pPr defTabSz="932563">
              <a:spcAft>
                <a:spcPts val="600"/>
              </a:spcAft>
              <a:defRPr/>
            </a:pPr>
            <a:r>
              <a:rPr lang="en-US" sz="2000" spc="-50">
                <a:latin typeface="Segoe UI Semilight"/>
              </a:rPr>
              <a:t>- Network Virtual Appliances</a:t>
            </a:r>
          </a:p>
          <a:p>
            <a:pPr defTabSz="932563">
              <a:spcAft>
                <a:spcPts val="600"/>
              </a:spcAft>
              <a:defRPr/>
            </a:pPr>
            <a:endParaRPr lang="en-US" sz="2000" spc="-50">
              <a:latin typeface="Segoe UI Semilight"/>
            </a:endParaRPr>
          </a:p>
        </p:txBody>
      </p:sp>
      <p:sp>
        <p:nvSpPr>
          <p:cNvPr id="302" name="TextBox 301"/>
          <p:cNvSpPr txBox="1"/>
          <p:nvPr/>
        </p:nvSpPr>
        <p:spPr>
          <a:xfrm>
            <a:off x="7582522" y="3149813"/>
            <a:ext cx="5286067" cy="1400456"/>
          </a:xfrm>
          <a:prstGeom prst="rect">
            <a:avLst/>
          </a:prstGeom>
          <a:noFill/>
        </p:spPr>
        <p:txBody>
          <a:bodyPr wrap="square" lIns="182808" tIns="146246" rIns="182808" bIns="146246" rtlCol="0">
            <a:noAutofit/>
          </a:bodyPr>
          <a:lstStyle/>
          <a:p>
            <a:pPr defTabSz="932563">
              <a:lnSpc>
                <a:spcPct val="90000"/>
              </a:lnSpc>
              <a:spcBef>
                <a:spcPct val="20000"/>
              </a:spcBef>
              <a:spcAft>
                <a:spcPts val="1199"/>
              </a:spcAft>
              <a:buSzPct val="80000"/>
              <a:defRPr/>
            </a:pPr>
            <a:r>
              <a:rPr lang="en-US" sz="2400">
                <a:solidFill>
                  <a:srgbClr val="7030A0"/>
                </a:solidFill>
                <a:latin typeface="Segoe UI Semilight"/>
              </a:rPr>
              <a:t>Access to Azure PaaS services</a:t>
            </a:r>
            <a:endParaRPr lang="en-US" spc="-50">
              <a:solidFill>
                <a:srgbClr val="7030A0"/>
              </a:solidFill>
              <a:latin typeface="Segoe UI Semilight"/>
            </a:endParaRPr>
          </a:p>
        </p:txBody>
      </p:sp>
      <p:sp>
        <p:nvSpPr>
          <p:cNvPr id="3" name="Oval 2">
            <a:extLst>
              <a:ext uri="{FF2B5EF4-FFF2-40B4-BE49-F238E27FC236}">
                <a16:creationId xmlns:a16="http://schemas.microsoft.com/office/drawing/2014/main" id="{F9E1FF46-C4F1-46A4-B571-928D1867B6DE}"/>
              </a:ext>
            </a:extLst>
          </p:cNvPr>
          <p:cNvSpPr/>
          <p:nvPr/>
        </p:nvSpPr>
        <p:spPr bwMode="auto">
          <a:xfrm>
            <a:off x="6996200" y="2681602"/>
            <a:ext cx="790400" cy="65115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277" name="Oval 276">
            <a:extLst>
              <a:ext uri="{FF2B5EF4-FFF2-40B4-BE49-F238E27FC236}">
                <a16:creationId xmlns:a16="http://schemas.microsoft.com/office/drawing/2014/main" id="{CCE9E560-121D-4A5B-936D-677E7DF7BC56}"/>
              </a:ext>
            </a:extLst>
          </p:cNvPr>
          <p:cNvSpPr/>
          <p:nvPr/>
        </p:nvSpPr>
        <p:spPr bwMode="auto">
          <a:xfrm>
            <a:off x="7054796" y="4331749"/>
            <a:ext cx="689456" cy="6433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3</a:t>
            </a:r>
          </a:p>
        </p:txBody>
      </p:sp>
      <p:sp>
        <p:nvSpPr>
          <p:cNvPr id="278" name="Oval 277">
            <a:extLst>
              <a:ext uri="{FF2B5EF4-FFF2-40B4-BE49-F238E27FC236}">
                <a16:creationId xmlns:a16="http://schemas.microsoft.com/office/drawing/2014/main" id="{07E64726-A76D-44DD-827E-2E6F85898D19}"/>
              </a:ext>
            </a:extLst>
          </p:cNvPr>
          <p:cNvSpPr/>
          <p:nvPr/>
        </p:nvSpPr>
        <p:spPr bwMode="auto">
          <a:xfrm>
            <a:off x="2064365" y="1654920"/>
            <a:ext cx="698619" cy="606512"/>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2</a:t>
            </a:r>
          </a:p>
        </p:txBody>
      </p:sp>
      <p:sp>
        <p:nvSpPr>
          <p:cNvPr id="2" name="TextBox 1">
            <a:extLst>
              <a:ext uri="{FF2B5EF4-FFF2-40B4-BE49-F238E27FC236}">
                <a16:creationId xmlns:a16="http://schemas.microsoft.com/office/drawing/2014/main" id="{9C080F7B-6619-4916-8C15-BCE897CF6637}"/>
              </a:ext>
            </a:extLst>
          </p:cNvPr>
          <p:cNvSpPr txBox="1"/>
          <p:nvPr/>
        </p:nvSpPr>
        <p:spPr>
          <a:xfrm>
            <a:off x="8384635" y="3555413"/>
            <a:ext cx="3218291" cy="1550684"/>
          </a:xfrm>
          <a:prstGeom prst="rect">
            <a:avLst/>
          </a:prstGeom>
          <a:noFill/>
        </p:spPr>
        <p:txBody>
          <a:bodyPr wrap="square" lIns="182808" tIns="146246" rIns="182808" bIns="146246" rtlCol="0">
            <a:noAutofit/>
          </a:bodyPr>
          <a:lstStyle>
            <a:defPPr>
              <a:defRPr lang="en-US"/>
            </a:defPPr>
            <a:lvl1pPr>
              <a:lnSpc>
                <a:spcPct val="90000"/>
              </a:lnSpc>
              <a:spcBef>
                <a:spcPct val="20000"/>
              </a:spcBef>
              <a:spcAft>
                <a:spcPts val="1176"/>
              </a:spcAft>
              <a:buSzPct val="80000"/>
              <a:defRPr sz="2353">
                <a:gradFill>
                  <a:gsLst>
                    <a:gs pos="0">
                      <a:srgbClr val="47D8FF"/>
                    </a:gs>
                    <a:gs pos="100000">
                      <a:srgbClr val="47D8FF"/>
                    </a:gs>
                  </a:gsLst>
                  <a:lin ang="5400000" scaled="1"/>
                </a:gradFill>
                <a:latin typeface="Segoe UI Semilight"/>
              </a:defRPr>
            </a:lvl1pPr>
          </a:lstStyle>
          <a:p>
            <a:pPr defTabSz="932563">
              <a:spcAft>
                <a:spcPts val="600"/>
              </a:spcAft>
              <a:defRPr/>
            </a:pPr>
            <a:r>
              <a:rPr lang="en-US" sz="2000" spc="-50">
                <a:solidFill>
                  <a:schemeClr val="tx1"/>
                </a:solidFill>
              </a:rPr>
              <a:t>Service Endpoints</a:t>
            </a:r>
          </a:p>
        </p:txBody>
      </p:sp>
      <p:sp>
        <p:nvSpPr>
          <p:cNvPr id="284" name="Rectangle 283">
            <a:extLst>
              <a:ext uri="{FF2B5EF4-FFF2-40B4-BE49-F238E27FC236}">
                <a16:creationId xmlns:a16="http://schemas.microsoft.com/office/drawing/2014/main" id="{7D5E2744-240B-4E0A-A0F1-7FB1F44A08C8}"/>
              </a:ext>
            </a:extLst>
          </p:cNvPr>
          <p:cNvSpPr/>
          <p:nvPr/>
        </p:nvSpPr>
        <p:spPr bwMode="auto">
          <a:xfrm>
            <a:off x="3259993" y="1194647"/>
            <a:ext cx="8958700" cy="2867674"/>
          </a:xfrm>
          <a:prstGeom prst="rect">
            <a:avLst/>
          </a:prstGeom>
          <a:noFill/>
          <a:ln w="952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99" name="Group 298">
            <a:extLst>
              <a:ext uri="{FF2B5EF4-FFF2-40B4-BE49-F238E27FC236}">
                <a16:creationId xmlns:a16="http://schemas.microsoft.com/office/drawing/2014/main" id="{172B74C3-5C9D-4940-82EB-45135C92C2E5}"/>
              </a:ext>
            </a:extLst>
          </p:cNvPr>
          <p:cNvGrpSpPr/>
          <p:nvPr/>
        </p:nvGrpSpPr>
        <p:grpSpPr>
          <a:xfrm>
            <a:off x="3397322" y="3372749"/>
            <a:ext cx="3439240" cy="3267100"/>
            <a:chOff x="4560877" y="3447079"/>
            <a:chExt cx="3844341" cy="3547000"/>
          </a:xfrm>
        </p:grpSpPr>
        <p:sp>
          <p:nvSpPr>
            <p:cNvPr id="301" name="TextBox 300">
              <a:extLst>
                <a:ext uri="{FF2B5EF4-FFF2-40B4-BE49-F238E27FC236}">
                  <a16:creationId xmlns:a16="http://schemas.microsoft.com/office/drawing/2014/main" id="{3F1F0380-B968-496B-B5A9-515B6ACF326B}"/>
                </a:ext>
              </a:extLst>
            </p:cNvPr>
            <p:cNvSpPr txBox="1"/>
            <p:nvPr/>
          </p:nvSpPr>
          <p:spPr>
            <a:xfrm>
              <a:off x="6340345" y="4623009"/>
              <a:ext cx="1703203" cy="1149904"/>
            </a:xfrm>
            <a:prstGeom prst="rect">
              <a:avLst/>
            </a:prstGeom>
            <a:noFill/>
          </p:spPr>
          <p:txBody>
            <a:bodyPr wrap="square" lIns="0" tIns="0" rIns="0" bIns="0" rtlCol="0">
              <a:spAutoFit/>
            </a:bodyPr>
            <a:lstStyle/>
            <a:p>
              <a:pPr algn="ctr" defTabSz="932563">
                <a:lnSpc>
                  <a:spcPct val="90000"/>
                </a:lnSpc>
                <a:defRPr/>
              </a:pPr>
              <a:r>
                <a:rPr lang="en-US" spc="-50">
                  <a:solidFill>
                    <a:srgbClr val="7030A0"/>
                  </a:solidFill>
                  <a:latin typeface="Segoe UI Semilight"/>
                </a:rPr>
                <a:t>Backend Connectivity</a:t>
              </a:r>
            </a:p>
            <a:p>
              <a:pPr algn="ctr" defTabSz="932563">
                <a:lnSpc>
                  <a:spcPct val="90000"/>
                </a:lnSpc>
                <a:defRPr/>
              </a:pPr>
              <a:endParaRPr lang="en-US" sz="700" spc="-50">
                <a:solidFill>
                  <a:srgbClr val="7030A0"/>
                </a:solidFill>
                <a:latin typeface="Segoe UI Semilight"/>
              </a:endParaRPr>
            </a:p>
            <a:p>
              <a:pPr algn="ctr" defTabSz="932563">
                <a:lnSpc>
                  <a:spcPct val="90000"/>
                </a:lnSpc>
                <a:defRPr/>
              </a:pPr>
              <a:r>
                <a:rPr lang="en-US" sz="1599" i="1" spc="-50">
                  <a:solidFill>
                    <a:srgbClr val="7030A0"/>
                  </a:solidFill>
                  <a:effectLst>
                    <a:outerShdw blurRad="38100" dist="38100" dir="2700000" algn="tl">
                      <a:srgbClr val="000000">
                        <a:alpha val="43137"/>
                      </a:srgbClr>
                    </a:outerShdw>
                  </a:effectLst>
                  <a:latin typeface="Segoe UI Semilight"/>
                </a:rPr>
                <a:t>ExpressRoute</a:t>
              </a:r>
            </a:p>
            <a:p>
              <a:pPr algn="ctr" defTabSz="932563">
                <a:lnSpc>
                  <a:spcPct val="90000"/>
                </a:lnSpc>
                <a:defRPr/>
              </a:pPr>
              <a:r>
                <a:rPr lang="en-US" sz="1599" i="1" spc="-50">
                  <a:solidFill>
                    <a:srgbClr val="7030A0"/>
                  </a:solidFill>
                  <a:effectLst>
                    <a:outerShdw blurRad="38100" dist="38100" dir="2700000" algn="tl">
                      <a:srgbClr val="000000">
                        <a:alpha val="43137"/>
                      </a:srgbClr>
                    </a:outerShdw>
                  </a:effectLst>
                  <a:latin typeface="Segoe UI Semilight"/>
                </a:rPr>
                <a:t>VPN Gateways</a:t>
              </a:r>
              <a:endParaRPr lang="en-US" sz="1599" spc="-50">
                <a:solidFill>
                  <a:srgbClr val="7030A0"/>
                </a:solidFill>
                <a:effectLst>
                  <a:outerShdw blurRad="38100" dist="38100" dir="2700000" algn="tl">
                    <a:srgbClr val="000000">
                      <a:alpha val="43137"/>
                    </a:srgbClr>
                  </a:outerShdw>
                </a:effectLst>
                <a:latin typeface="Segoe UI Semilight"/>
              </a:endParaRPr>
            </a:p>
          </p:txBody>
        </p:sp>
        <p:grpSp>
          <p:nvGrpSpPr>
            <p:cNvPr id="304" name="Group 303">
              <a:extLst>
                <a:ext uri="{FF2B5EF4-FFF2-40B4-BE49-F238E27FC236}">
                  <a16:creationId xmlns:a16="http://schemas.microsoft.com/office/drawing/2014/main" id="{BFAD0529-A229-46CD-B2A3-2997D4D8AC29}"/>
                </a:ext>
              </a:extLst>
            </p:cNvPr>
            <p:cNvGrpSpPr/>
            <p:nvPr/>
          </p:nvGrpSpPr>
          <p:grpSpPr>
            <a:xfrm>
              <a:off x="4560877" y="4697003"/>
              <a:ext cx="1893269" cy="2297076"/>
              <a:chOff x="1078644" y="2944892"/>
              <a:chExt cx="2747571" cy="3760255"/>
            </a:xfrm>
          </p:grpSpPr>
          <p:sp>
            <p:nvSpPr>
              <p:cNvPr id="417" name="Rectangle 10">
                <a:extLst>
                  <a:ext uri="{FF2B5EF4-FFF2-40B4-BE49-F238E27FC236}">
                    <a16:creationId xmlns:a16="http://schemas.microsoft.com/office/drawing/2014/main" id="{D5B72719-90C5-4F46-AECF-8AC8CF79EE39}"/>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18" name="Rectangle 11">
                <a:extLst>
                  <a:ext uri="{FF2B5EF4-FFF2-40B4-BE49-F238E27FC236}">
                    <a16:creationId xmlns:a16="http://schemas.microsoft.com/office/drawing/2014/main" id="{96350BA2-74AC-403E-84CC-287D298AA02D}"/>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19" name="Rectangle 21">
                <a:extLst>
                  <a:ext uri="{FF2B5EF4-FFF2-40B4-BE49-F238E27FC236}">
                    <a16:creationId xmlns:a16="http://schemas.microsoft.com/office/drawing/2014/main" id="{E8B16297-D90D-4CD0-B0D1-FBD50E85124B}"/>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20" name="Freeform 22">
                <a:extLst>
                  <a:ext uri="{FF2B5EF4-FFF2-40B4-BE49-F238E27FC236}">
                    <a16:creationId xmlns:a16="http://schemas.microsoft.com/office/drawing/2014/main" id="{D0C6063F-45A1-4206-9426-968C8F56D873}"/>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21" name="Rectangle 26">
                <a:extLst>
                  <a:ext uri="{FF2B5EF4-FFF2-40B4-BE49-F238E27FC236}">
                    <a16:creationId xmlns:a16="http://schemas.microsoft.com/office/drawing/2014/main" id="{F46D489A-B6DC-48B3-B1A1-12118FB4AB2B}"/>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22" name="Rectangle 27">
                <a:extLst>
                  <a:ext uri="{FF2B5EF4-FFF2-40B4-BE49-F238E27FC236}">
                    <a16:creationId xmlns:a16="http://schemas.microsoft.com/office/drawing/2014/main" id="{5EF00347-A7A3-4723-8363-112298D2202D}"/>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23" name="Freeform 28">
                <a:extLst>
                  <a:ext uri="{FF2B5EF4-FFF2-40B4-BE49-F238E27FC236}">
                    <a16:creationId xmlns:a16="http://schemas.microsoft.com/office/drawing/2014/main" id="{41CA3757-9BDE-470E-A016-47C0F06CB714}"/>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24" name="Freeform 29">
                <a:extLst>
                  <a:ext uri="{FF2B5EF4-FFF2-40B4-BE49-F238E27FC236}">
                    <a16:creationId xmlns:a16="http://schemas.microsoft.com/office/drawing/2014/main" id="{E5E7EEB3-18E1-49B9-8F71-F4BFBFD3D345}"/>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25" name="Rectangle 30">
                <a:extLst>
                  <a:ext uri="{FF2B5EF4-FFF2-40B4-BE49-F238E27FC236}">
                    <a16:creationId xmlns:a16="http://schemas.microsoft.com/office/drawing/2014/main" id="{396488D7-912E-44E8-8DD3-25EADEDD7068}"/>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26" name="Rectangle 31">
                <a:extLst>
                  <a:ext uri="{FF2B5EF4-FFF2-40B4-BE49-F238E27FC236}">
                    <a16:creationId xmlns:a16="http://schemas.microsoft.com/office/drawing/2014/main" id="{6189A1FE-B9BC-4633-A95F-5986042A8960}"/>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27" name="Rectangle 32">
                <a:extLst>
                  <a:ext uri="{FF2B5EF4-FFF2-40B4-BE49-F238E27FC236}">
                    <a16:creationId xmlns:a16="http://schemas.microsoft.com/office/drawing/2014/main" id="{E40E767F-F91F-491C-A897-46D8561D7A1E}"/>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28" name="Rectangle 33">
                <a:extLst>
                  <a:ext uri="{FF2B5EF4-FFF2-40B4-BE49-F238E27FC236}">
                    <a16:creationId xmlns:a16="http://schemas.microsoft.com/office/drawing/2014/main" id="{2E9A6B21-F368-42F3-BE10-90FC6BFBBC4B}"/>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29" name="Rectangle 34">
                <a:extLst>
                  <a:ext uri="{FF2B5EF4-FFF2-40B4-BE49-F238E27FC236}">
                    <a16:creationId xmlns:a16="http://schemas.microsoft.com/office/drawing/2014/main" id="{B75E643D-EAE9-4D32-8857-5AC0B5E19A9D}"/>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30" name="Rectangle 35">
                <a:extLst>
                  <a:ext uri="{FF2B5EF4-FFF2-40B4-BE49-F238E27FC236}">
                    <a16:creationId xmlns:a16="http://schemas.microsoft.com/office/drawing/2014/main" id="{CB2D67A5-D60F-4C83-9A2E-3ED58047798E}"/>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31" name="Rectangle 36">
                <a:extLst>
                  <a:ext uri="{FF2B5EF4-FFF2-40B4-BE49-F238E27FC236}">
                    <a16:creationId xmlns:a16="http://schemas.microsoft.com/office/drawing/2014/main" id="{29DA84AE-851D-4DF9-B9F4-7E570B1790B5}"/>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32" name="Rectangle 37">
                <a:extLst>
                  <a:ext uri="{FF2B5EF4-FFF2-40B4-BE49-F238E27FC236}">
                    <a16:creationId xmlns:a16="http://schemas.microsoft.com/office/drawing/2014/main" id="{047DF70A-F25F-470E-B899-07669F8B4BBB}"/>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33" name="Rectangle 38">
                <a:extLst>
                  <a:ext uri="{FF2B5EF4-FFF2-40B4-BE49-F238E27FC236}">
                    <a16:creationId xmlns:a16="http://schemas.microsoft.com/office/drawing/2014/main" id="{F6216427-0C3A-450D-80B1-2FDAA7745B0A}"/>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34" name="Rectangle 39">
                <a:extLst>
                  <a:ext uri="{FF2B5EF4-FFF2-40B4-BE49-F238E27FC236}">
                    <a16:creationId xmlns:a16="http://schemas.microsoft.com/office/drawing/2014/main" id="{871DEA16-C2E6-4464-85C4-E96B8425A2AA}"/>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35" name="Rectangle 40">
                <a:extLst>
                  <a:ext uri="{FF2B5EF4-FFF2-40B4-BE49-F238E27FC236}">
                    <a16:creationId xmlns:a16="http://schemas.microsoft.com/office/drawing/2014/main" id="{4A2F75D5-A9A5-4F3B-BC5E-6CE25790F410}"/>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36" name="Rectangle 41">
                <a:extLst>
                  <a:ext uri="{FF2B5EF4-FFF2-40B4-BE49-F238E27FC236}">
                    <a16:creationId xmlns:a16="http://schemas.microsoft.com/office/drawing/2014/main" id="{0F490032-883A-4920-9ED2-FF9A0478D09A}"/>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37" name="Rectangle 42">
                <a:extLst>
                  <a:ext uri="{FF2B5EF4-FFF2-40B4-BE49-F238E27FC236}">
                    <a16:creationId xmlns:a16="http://schemas.microsoft.com/office/drawing/2014/main" id="{F0DC1C90-B307-4C0E-8B5E-D80EF2EB120C}"/>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38" name="Rectangle 43">
                <a:extLst>
                  <a:ext uri="{FF2B5EF4-FFF2-40B4-BE49-F238E27FC236}">
                    <a16:creationId xmlns:a16="http://schemas.microsoft.com/office/drawing/2014/main" id="{630EC15E-7F6F-4759-808B-50177883AD01}"/>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39" name="Rectangle 44">
                <a:extLst>
                  <a:ext uri="{FF2B5EF4-FFF2-40B4-BE49-F238E27FC236}">
                    <a16:creationId xmlns:a16="http://schemas.microsoft.com/office/drawing/2014/main" id="{D90CD9F4-406D-4CD7-A0BE-0A2EBF6207C5}"/>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40" name="Rectangle 45">
                <a:extLst>
                  <a:ext uri="{FF2B5EF4-FFF2-40B4-BE49-F238E27FC236}">
                    <a16:creationId xmlns:a16="http://schemas.microsoft.com/office/drawing/2014/main" id="{2FFAE2B0-0BFB-4F96-9A38-73D1D7B58D79}"/>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41" name="Rectangle 46">
                <a:extLst>
                  <a:ext uri="{FF2B5EF4-FFF2-40B4-BE49-F238E27FC236}">
                    <a16:creationId xmlns:a16="http://schemas.microsoft.com/office/drawing/2014/main" id="{7DB38EE0-79DB-4285-BD27-A4E5D5A1A2C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42" name="Rectangle 47">
                <a:extLst>
                  <a:ext uri="{FF2B5EF4-FFF2-40B4-BE49-F238E27FC236}">
                    <a16:creationId xmlns:a16="http://schemas.microsoft.com/office/drawing/2014/main" id="{8A33FD20-229F-49A5-9DD9-39F2DC2273E7}"/>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43" name="Rectangle 48">
                <a:extLst>
                  <a:ext uri="{FF2B5EF4-FFF2-40B4-BE49-F238E27FC236}">
                    <a16:creationId xmlns:a16="http://schemas.microsoft.com/office/drawing/2014/main" id="{2E3EC690-ABB9-4EE8-B53F-0323E068BFB9}"/>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44" name="Rectangle 49">
                <a:extLst>
                  <a:ext uri="{FF2B5EF4-FFF2-40B4-BE49-F238E27FC236}">
                    <a16:creationId xmlns:a16="http://schemas.microsoft.com/office/drawing/2014/main" id="{DEFABE78-D4A1-4DEF-A8F9-249CA17FFDC9}"/>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45" name="Rectangle 50">
                <a:extLst>
                  <a:ext uri="{FF2B5EF4-FFF2-40B4-BE49-F238E27FC236}">
                    <a16:creationId xmlns:a16="http://schemas.microsoft.com/office/drawing/2014/main" id="{F9252318-F404-474C-BFDA-ABD7CB51B06C}"/>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46" name="Rectangle 51">
                <a:extLst>
                  <a:ext uri="{FF2B5EF4-FFF2-40B4-BE49-F238E27FC236}">
                    <a16:creationId xmlns:a16="http://schemas.microsoft.com/office/drawing/2014/main" id="{096C8490-BBCD-481E-B479-6B8E0BE11973}"/>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47" name="Rectangle 52">
                <a:extLst>
                  <a:ext uri="{FF2B5EF4-FFF2-40B4-BE49-F238E27FC236}">
                    <a16:creationId xmlns:a16="http://schemas.microsoft.com/office/drawing/2014/main" id="{7C1ECED2-F11A-430B-9B04-1C900AB64B5C}"/>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48" name="Rectangle 53">
                <a:extLst>
                  <a:ext uri="{FF2B5EF4-FFF2-40B4-BE49-F238E27FC236}">
                    <a16:creationId xmlns:a16="http://schemas.microsoft.com/office/drawing/2014/main" id="{FCEBE611-E527-4704-A457-BC2699A326F3}"/>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49" name="Rectangle 54">
                <a:extLst>
                  <a:ext uri="{FF2B5EF4-FFF2-40B4-BE49-F238E27FC236}">
                    <a16:creationId xmlns:a16="http://schemas.microsoft.com/office/drawing/2014/main" id="{A70E1B98-09BE-47B5-BF4C-D6E749EAA297}"/>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50" name="Rectangle 55">
                <a:extLst>
                  <a:ext uri="{FF2B5EF4-FFF2-40B4-BE49-F238E27FC236}">
                    <a16:creationId xmlns:a16="http://schemas.microsoft.com/office/drawing/2014/main" id="{3A9B8A6D-FFB8-4725-8E1C-2AFBCDD66975}"/>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51" name="Rectangle 56">
                <a:extLst>
                  <a:ext uri="{FF2B5EF4-FFF2-40B4-BE49-F238E27FC236}">
                    <a16:creationId xmlns:a16="http://schemas.microsoft.com/office/drawing/2014/main" id="{B5B20C3B-CAC8-455F-9760-3BE8F7A1F753}"/>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52" name="Rectangle 57">
                <a:extLst>
                  <a:ext uri="{FF2B5EF4-FFF2-40B4-BE49-F238E27FC236}">
                    <a16:creationId xmlns:a16="http://schemas.microsoft.com/office/drawing/2014/main" id="{99FFB605-428B-4181-A49E-EA2900992A80}"/>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53" name="Rectangle 58">
                <a:extLst>
                  <a:ext uri="{FF2B5EF4-FFF2-40B4-BE49-F238E27FC236}">
                    <a16:creationId xmlns:a16="http://schemas.microsoft.com/office/drawing/2014/main" id="{2956E83A-5755-43D1-8002-EEFA7CCEF12A}"/>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54" name="Rectangle 59">
                <a:extLst>
                  <a:ext uri="{FF2B5EF4-FFF2-40B4-BE49-F238E27FC236}">
                    <a16:creationId xmlns:a16="http://schemas.microsoft.com/office/drawing/2014/main" id="{F7776106-9AD9-4F30-990D-811B86703CE9}"/>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55" name="Rectangle 60">
                <a:extLst>
                  <a:ext uri="{FF2B5EF4-FFF2-40B4-BE49-F238E27FC236}">
                    <a16:creationId xmlns:a16="http://schemas.microsoft.com/office/drawing/2014/main" id="{1FE3172B-804E-45A4-B12C-7878F768BC1E}"/>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56" name="Rectangle 61">
                <a:extLst>
                  <a:ext uri="{FF2B5EF4-FFF2-40B4-BE49-F238E27FC236}">
                    <a16:creationId xmlns:a16="http://schemas.microsoft.com/office/drawing/2014/main" id="{EA71C368-8D0F-4DE2-A645-CB83054A743C}"/>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57" name="Rectangle 62">
                <a:extLst>
                  <a:ext uri="{FF2B5EF4-FFF2-40B4-BE49-F238E27FC236}">
                    <a16:creationId xmlns:a16="http://schemas.microsoft.com/office/drawing/2014/main" id="{35269034-E778-424E-B04D-EEB497CF9C19}"/>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58" name="Freeform 63">
                <a:extLst>
                  <a:ext uri="{FF2B5EF4-FFF2-40B4-BE49-F238E27FC236}">
                    <a16:creationId xmlns:a16="http://schemas.microsoft.com/office/drawing/2014/main" id="{46C73E1C-F11C-457D-8CDD-9DF1487648F6}"/>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59" name="Freeform 64">
                <a:extLst>
                  <a:ext uri="{FF2B5EF4-FFF2-40B4-BE49-F238E27FC236}">
                    <a16:creationId xmlns:a16="http://schemas.microsoft.com/office/drawing/2014/main" id="{B5FC815A-7F14-4986-AB79-2C986A95EC94}"/>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60" name="Freeform 65">
                <a:extLst>
                  <a:ext uri="{FF2B5EF4-FFF2-40B4-BE49-F238E27FC236}">
                    <a16:creationId xmlns:a16="http://schemas.microsoft.com/office/drawing/2014/main" id="{6B30FAE3-54B9-4099-9E89-74391F1F7A06}"/>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61" name="Freeform 66">
                <a:extLst>
                  <a:ext uri="{FF2B5EF4-FFF2-40B4-BE49-F238E27FC236}">
                    <a16:creationId xmlns:a16="http://schemas.microsoft.com/office/drawing/2014/main" id="{A6FB6F0F-1767-4A16-A1A0-E2ACF5DAC1F3}"/>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62" name="Freeform 67">
                <a:extLst>
                  <a:ext uri="{FF2B5EF4-FFF2-40B4-BE49-F238E27FC236}">
                    <a16:creationId xmlns:a16="http://schemas.microsoft.com/office/drawing/2014/main" id="{F6895FE0-E07B-497F-B9E2-59973D188DA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63" name="Freeform 68">
                <a:extLst>
                  <a:ext uri="{FF2B5EF4-FFF2-40B4-BE49-F238E27FC236}">
                    <a16:creationId xmlns:a16="http://schemas.microsoft.com/office/drawing/2014/main" id="{7AF87589-5647-484C-8B54-C543E1F3DEF3}"/>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64" name="Freeform 69">
                <a:extLst>
                  <a:ext uri="{FF2B5EF4-FFF2-40B4-BE49-F238E27FC236}">
                    <a16:creationId xmlns:a16="http://schemas.microsoft.com/office/drawing/2014/main" id="{B7D34D4A-7AC2-4B5A-873A-2F473AB353FB}"/>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65" name="Freeform 70">
                <a:extLst>
                  <a:ext uri="{FF2B5EF4-FFF2-40B4-BE49-F238E27FC236}">
                    <a16:creationId xmlns:a16="http://schemas.microsoft.com/office/drawing/2014/main" id="{E4B890A4-AEB0-4516-BC5C-397ED47063B7}"/>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66" name="Rectangle 71">
                <a:extLst>
                  <a:ext uri="{FF2B5EF4-FFF2-40B4-BE49-F238E27FC236}">
                    <a16:creationId xmlns:a16="http://schemas.microsoft.com/office/drawing/2014/main" id="{7DA0189F-3816-4B0A-9608-B85A07964FE4}"/>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67" name="Rectangle 72">
                <a:extLst>
                  <a:ext uri="{FF2B5EF4-FFF2-40B4-BE49-F238E27FC236}">
                    <a16:creationId xmlns:a16="http://schemas.microsoft.com/office/drawing/2014/main" id="{7042B22B-335F-4756-A904-DCAF1A856C77}"/>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68" name="Rectangle 73">
                <a:extLst>
                  <a:ext uri="{FF2B5EF4-FFF2-40B4-BE49-F238E27FC236}">
                    <a16:creationId xmlns:a16="http://schemas.microsoft.com/office/drawing/2014/main" id="{A6F98426-9A5B-480F-876B-D0B0B885209C}"/>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69" name="Rectangle 74">
                <a:extLst>
                  <a:ext uri="{FF2B5EF4-FFF2-40B4-BE49-F238E27FC236}">
                    <a16:creationId xmlns:a16="http://schemas.microsoft.com/office/drawing/2014/main" id="{1DAD0DC9-23CD-48A5-928C-ABD546BF1041}"/>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70" name="Rectangle 75">
                <a:extLst>
                  <a:ext uri="{FF2B5EF4-FFF2-40B4-BE49-F238E27FC236}">
                    <a16:creationId xmlns:a16="http://schemas.microsoft.com/office/drawing/2014/main" id="{6D5EFDB1-4BD9-4FDB-ACCD-41A9F6DD8DAD}"/>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71" name="Rectangle 76">
                <a:extLst>
                  <a:ext uri="{FF2B5EF4-FFF2-40B4-BE49-F238E27FC236}">
                    <a16:creationId xmlns:a16="http://schemas.microsoft.com/office/drawing/2014/main" id="{1A447CCE-ACB3-4E49-A0EC-C1D34B424C9B}"/>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72" name="Rectangle 77">
                <a:extLst>
                  <a:ext uri="{FF2B5EF4-FFF2-40B4-BE49-F238E27FC236}">
                    <a16:creationId xmlns:a16="http://schemas.microsoft.com/office/drawing/2014/main" id="{62D34AA1-5C2E-465F-BD3A-D4445047DC56}"/>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73" name="Rectangle 78">
                <a:extLst>
                  <a:ext uri="{FF2B5EF4-FFF2-40B4-BE49-F238E27FC236}">
                    <a16:creationId xmlns:a16="http://schemas.microsoft.com/office/drawing/2014/main" id="{7D679027-A8C3-4467-9FB1-2714A6E01C5F}"/>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74" name="Rectangle 79">
                <a:extLst>
                  <a:ext uri="{FF2B5EF4-FFF2-40B4-BE49-F238E27FC236}">
                    <a16:creationId xmlns:a16="http://schemas.microsoft.com/office/drawing/2014/main" id="{A1841271-D9F5-429E-B037-AE94ECED3D1A}"/>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75" name="Rectangle 80">
                <a:extLst>
                  <a:ext uri="{FF2B5EF4-FFF2-40B4-BE49-F238E27FC236}">
                    <a16:creationId xmlns:a16="http://schemas.microsoft.com/office/drawing/2014/main" id="{73CE9EA6-072F-4ADC-B337-9DD004C7E61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76" name="Rectangle 81">
                <a:extLst>
                  <a:ext uri="{FF2B5EF4-FFF2-40B4-BE49-F238E27FC236}">
                    <a16:creationId xmlns:a16="http://schemas.microsoft.com/office/drawing/2014/main" id="{1A103FA4-2417-427E-AC3B-0D60FF3D6B1B}"/>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77" name="Rectangle 82">
                <a:extLst>
                  <a:ext uri="{FF2B5EF4-FFF2-40B4-BE49-F238E27FC236}">
                    <a16:creationId xmlns:a16="http://schemas.microsoft.com/office/drawing/2014/main" id="{ED50D76F-568B-4C56-9D4A-70C5DFAFD750}"/>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78" name="Rectangle 83">
                <a:extLst>
                  <a:ext uri="{FF2B5EF4-FFF2-40B4-BE49-F238E27FC236}">
                    <a16:creationId xmlns:a16="http://schemas.microsoft.com/office/drawing/2014/main" id="{B7F20EEC-2EFB-49DD-9561-2D794A48D8FE}"/>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79" name="Rectangle 84">
                <a:extLst>
                  <a:ext uri="{FF2B5EF4-FFF2-40B4-BE49-F238E27FC236}">
                    <a16:creationId xmlns:a16="http://schemas.microsoft.com/office/drawing/2014/main" id="{F2E8FF89-261A-4158-BD67-25404D00AC17}"/>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80" name="Rectangle 85">
                <a:extLst>
                  <a:ext uri="{FF2B5EF4-FFF2-40B4-BE49-F238E27FC236}">
                    <a16:creationId xmlns:a16="http://schemas.microsoft.com/office/drawing/2014/main" id="{9DE5B3C2-B2DE-4F39-90E7-EBC7DE0C67CE}"/>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81" name="Rectangle 86">
                <a:extLst>
                  <a:ext uri="{FF2B5EF4-FFF2-40B4-BE49-F238E27FC236}">
                    <a16:creationId xmlns:a16="http://schemas.microsoft.com/office/drawing/2014/main" id="{5F115395-98FB-48E5-87BD-2B87A99B199E}"/>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82" name="Rectangle 87">
                <a:extLst>
                  <a:ext uri="{FF2B5EF4-FFF2-40B4-BE49-F238E27FC236}">
                    <a16:creationId xmlns:a16="http://schemas.microsoft.com/office/drawing/2014/main" id="{8CF880FA-873D-4A85-954A-AE08AD074C15}"/>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83" name="Rectangle 88">
                <a:extLst>
                  <a:ext uri="{FF2B5EF4-FFF2-40B4-BE49-F238E27FC236}">
                    <a16:creationId xmlns:a16="http://schemas.microsoft.com/office/drawing/2014/main" id="{66E9F457-ED9F-4202-A1CF-453F0F1F6B65}"/>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84" name="Rectangle 89">
                <a:extLst>
                  <a:ext uri="{FF2B5EF4-FFF2-40B4-BE49-F238E27FC236}">
                    <a16:creationId xmlns:a16="http://schemas.microsoft.com/office/drawing/2014/main" id="{F9299802-C138-4474-A3C5-E1633D4517E8}"/>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85" name="Rectangle 90">
                <a:extLst>
                  <a:ext uri="{FF2B5EF4-FFF2-40B4-BE49-F238E27FC236}">
                    <a16:creationId xmlns:a16="http://schemas.microsoft.com/office/drawing/2014/main" id="{1A929EC3-A7EF-434A-B33A-8E652519874E}"/>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86" name="Rectangle 91">
                <a:extLst>
                  <a:ext uri="{FF2B5EF4-FFF2-40B4-BE49-F238E27FC236}">
                    <a16:creationId xmlns:a16="http://schemas.microsoft.com/office/drawing/2014/main" id="{D958E488-9249-474D-A239-D81E79F29B91}"/>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87" name="Rectangle 92">
                <a:extLst>
                  <a:ext uri="{FF2B5EF4-FFF2-40B4-BE49-F238E27FC236}">
                    <a16:creationId xmlns:a16="http://schemas.microsoft.com/office/drawing/2014/main" id="{3066C5DF-3CB0-4D83-8458-92EDD86E7996}"/>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88" name="Rectangle 93">
                <a:extLst>
                  <a:ext uri="{FF2B5EF4-FFF2-40B4-BE49-F238E27FC236}">
                    <a16:creationId xmlns:a16="http://schemas.microsoft.com/office/drawing/2014/main" id="{0845EAED-04B7-4871-99CF-4F24A8303800}"/>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89" name="Rectangle 94">
                <a:extLst>
                  <a:ext uri="{FF2B5EF4-FFF2-40B4-BE49-F238E27FC236}">
                    <a16:creationId xmlns:a16="http://schemas.microsoft.com/office/drawing/2014/main" id="{DFE5FCA8-B529-4BE2-913A-7A2B2A4E7CFF}"/>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90" name="Rectangle 95">
                <a:extLst>
                  <a:ext uri="{FF2B5EF4-FFF2-40B4-BE49-F238E27FC236}">
                    <a16:creationId xmlns:a16="http://schemas.microsoft.com/office/drawing/2014/main" id="{C330FEA6-81A7-4CD3-9F21-DF5B594C1C03}"/>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91" name="Rectangle 96">
                <a:extLst>
                  <a:ext uri="{FF2B5EF4-FFF2-40B4-BE49-F238E27FC236}">
                    <a16:creationId xmlns:a16="http://schemas.microsoft.com/office/drawing/2014/main" id="{C7E3086F-EF10-4252-8235-388CF4DE8E09}"/>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92" name="Freeform 97">
                <a:extLst>
                  <a:ext uri="{FF2B5EF4-FFF2-40B4-BE49-F238E27FC236}">
                    <a16:creationId xmlns:a16="http://schemas.microsoft.com/office/drawing/2014/main" id="{ECB0B26F-34A1-474B-9C52-E6A82C5BD041}"/>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93" name="Freeform 98">
                <a:extLst>
                  <a:ext uri="{FF2B5EF4-FFF2-40B4-BE49-F238E27FC236}">
                    <a16:creationId xmlns:a16="http://schemas.microsoft.com/office/drawing/2014/main" id="{3516B135-722E-490D-8A71-BE669F67647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94" name="Rectangle 99">
                <a:extLst>
                  <a:ext uri="{FF2B5EF4-FFF2-40B4-BE49-F238E27FC236}">
                    <a16:creationId xmlns:a16="http://schemas.microsoft.com/office/drawing/2014/main" id="{050B38CD-1301-4BC7-9905-368EEFD4C1B4}"/>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95" name="Rectangle 100">
                <a:extLst>
                  <a:ext uri="{FF2B5EF4-FFF2-40B4-BE49-F238E27FC236}">
                    <a16:creationId xmlns:a16="http://schemas.microsoft.com/office/drawing/2014/main" id="{9DDBF263-F7D6-4A9B-A068-EA1578C52A72}"/>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96" name="Rectangle 101">
                <a:extLst>
                  <a:ext uri="{FF2B5EF4-FFF2-40B4-BE49-F238E27FC236}">
                    <a16:creationId xmlns:a16="http://schemas.microsoft.com/office/drawing/2014/main" id="{85927722-7557-4095-8D45-5493AD7A7125}"/>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97" name="Rectangle 102">
                <a:extLst>
                  <a:ext uri="{FF2B5EF4-FFF2-40B4-BE49-F238E27FC236}">
                    <a16:creationId xmlns:a16="http://schemas.microsoft.com/office/drawing/2014/main" id="{74E601BA-DA4E-4973-87C1-584B4FBA4492}"/>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98" name="Rectangle 103">
                <a:extLst>
                  <a:ext uri="{FF2B5EF4-FFF2-40B4-BE49-F238E27FC236}">
                    <a16:creationId xmlns:a16="http://schemas.microsoft.com/office/drawing/2014/main" id="{1BC07CCB-161D-4AD8-9DD5-FD8C749672E6}"/>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99" name="Rectangle 104">
                <a:extLst>
                  <a:ext uri="{FF2B5EF4-FFF2-40B4-BE49-F238E27FC236}">
                    <a16:creationId xmlns:a16="http://schemas.microsoft.com/office/drawing/2014/main" id="{CE8D054E-3DF7-42A3-8AC7-342F037329AA}"/>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00" name="Rectangle 105">
                <a:extLst>
                  <a:ext uri="{FF2B5EF4-FFF2-40B4-BE49-F238E27FC236}">
                    <a16:creationId xmlns:a16="http://schemas.microsoft.com/office/drawing/2014/main" id="{C94A2CF9-E76E-41B4-803F-046B49646C6A}"/>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01" name="Rectangle 106">
                <a:extLst>
                  <a:ext uri="{FF2B5EF4-FFF2-40B4-BE49-F238E27FC236}">
                    <a16:creationId xmlns:a16="http://schemas.microsoft.com/office/drawing/2014/main" id="{817DB289-8021-4AB9-9A59-014D705482FE}"/>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02" name="Rectangle 107">
                <a:extLst>
                  <a:ext uri="{FF2B5EF4-FFF2-40B4-BE49-F238E27FC236}">
                    <a16:creationId xmlns:a16="http://schemas.microsoft.com/office/drawing/2014/main" id="{A5D55C94-DDB2-467E-90E0-A81DEEA833B1}"/>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03" name="Rectangle 108">
                <a:extLst>
                  <a:ext uri="{FF2B5EF4-FFF2-40B4-BE49-F238E27FC236}">
                    <a16:creationId xmlns:a16="http://schemas.microsoft.com/office/drawing/2014/main" id="{34BCD2D7-AC04-4D11-BD4C-5A0573292E44}"/>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04" name="Rectangle 109">
                <a:extLst>
                  <a:ext uri="{FF2B5EF4-FFF2-40B4-BE49-F238E27FC236}">
                    <a16:creationId xmlns:a16="http://schemas.microsoft.com/office/drawing/2014/main" id="{A2789A15-0342-42D6-B8FA-5FE546B8D344}"/>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05" name="Rectangle 110">
                <a:extLst>
                  <a:ext uri="{FF2B5EF4-FFF2-40B4-BE49-F238E27FC236}">
                    <a16:creationId xmlns:a16="http://schemas.microsoft.com/office/drawing/2014/main" id="{27E8ADEF-6743-468F-9BE9-3FA7240C002B}"/>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06" name="Rectangle 111">
                <a:extLst>
                  <a:ext uri="{FF2B5EF4-FFF2-40B4-BE49-F238E27FC236}">
                    <a16:creationId xmlns:a16="http://schemas.microsoft.com/office/drawing/2014/main" id="{079C9502-F1BD-4AFE-BD5E-089D69A285CD}"/>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07" name="Rectangle 112">
                <a:extLst>
                  <a:ext uri="{FF2B5EF4-FFF2-40B4-BE49-F238E27FC236}">
                    <a16:creationId xmlns:a16="http://schemas.microsoft.com/office/drawing/2014/main" id="{A5954C24-E71C-4ADF-996E-5FBCC737C845}"/>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08" name="Rectangle 113">
                <a:extLst>
                  <a:ext uri="{FF2B5EF4-FFF2-40B4-BE49-F238E27FC236}">
                    <a16:creationId xmlns:a16="http://schemas.microsoft.com/office/drawing/2014/main" id="{2B4CE784-92A3-4346-8223-F19652996430}"/>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09" name="Rectangle 114">
                <a:extLst>
                  <a:ext uri="{FF2B5EF4-FFF2-40B4-BE49-F238E27FC236}">
                    <a16:creationId xmlns:a16="http://schemas.microsoft.com/office/drawing/2014/main" id="{8D65A4E3-2A7F-4477-925A-9E055ED57B6D}"/>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10" name="Rectangle 115">
                <a:extLst>
                  <a:ext uri="{FF2B5EF4-FFF2-40B4-BE49-F238E27FC236}">
                    <a16:creationId xmlns:a16="http://schemas.microsoft.com/office/drawing/2014/main" id="{6FCF84F8-96EA-4C68-AEC9-641309D8A066}"/>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11" name="Rectangle 116">
                <a:extLst>
                  <a:ext uri="{FF2B5EF4-FFF2-40B4-BE49-F238E27FC236}">
                    <a16:creationId xmlns:a16="http://schemas.microsoft.com/office/drawing/2014/main" id="{2D9F50AF-89CF-4410-AC03-A2B484B48928}"/>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12" name="Rectangle 117">
                <a:extLst>
                  <a:ext uri="{FF2B5EF4-FFF2-40B4-BE49-F238E27FC236}">
                    <a16:creationId xmlns:a16="http://schemas.microsoft.com/office/drawing/2014/main" id="{52BEA229-5899-4A14-8480-CECA3DEB80E7}"/>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13" name="Rectangle 118">
                <a:extLst>
                  <a:ext uri="{FF2B5EF4-FFF2-40B4-BE49-F238E27FC236}">
                    <a16:creationId xmlns:a16="http://schemas.microsoft.com/office/drawing/2014/main" id="{BC22E312-BBC8-4D31-B825-C6A66B6253F8}"/>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14" name="Rectangle 119">
                <a:extLst>
                  <a:ext uri="{FF2B5EF4-FFF2-40B4-BE49-F238E27FC236}">
                    <a16:creationId xmlns:a16="http://schemas.microsoft.com/office/drawing/2014/main" id="{22DCF82F-D26E-446F-9998-E4EC7E27DE9C}"/>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15" name="Rectangle 120">
                <a:extLst>
                  <a:ext uri="{FF2B5EF4-FFF2-40B4-BE49-F238E27FC236}">
                    <a16:creationId xmlns:a16="http://schemas.microsoft.com/office/drawing/2014/main" id="{7AE40776-0819-4AC3-95A5-99AFACAE4052}"/>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16" name="Rectangle 121">
                <a:extLst>
                  <a:ext uri="{FF2B5EF4-FFF2-40B4-BE49-F238E27FC236}">
                    <a16:creationId xmlns:a16="http://schemas.microsoft.com/office/drawing/2014/main" id="{B63A12A3-2E45-4471-9BBB-68A489333EAE}"/>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17" name="Rectangle 122">
                <a:extLst>
                  <a:ext uri="{FF2B5EF4-FFF2-40B4-BE49-F238E27FC236}">
                    <a16:creationId xmlns:a16="http://schemas.microsoft.com/office/drawing/2014/main" id="{ABC19D54-5357-4BCC-BA30-49A8C3EDF972}"/>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18" name="Rectangle 123">
                <a:extLst>
                  <a:ext uri="{FF2B5EF4-FFF2-40B4-BE49-F238E27FC236}">
                    <a16:creationId xmlns:a16="http://schemas.microsoft.com/office/drawing/2014/main" id="{2FAB45A7-F4C8-4DB1-A95C-D58F0E8EE719}"/>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19" name="Rectangle 124">
                <a:extLst>
                  <a:ext uri="{FF2B5EF4-FFF2-40B4-BE49-F238E27FC236}">
                    <a16:creationId xmlns:a16="http://schemas.microsoft.com/office/drawing/2014/main" id="{E3F94367-D003-4D0E-9626-26ABA07F4208}"/>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520" name="Rectangle 125">
                <a:extLst>
                  <a:ext uri="{FF2B5EF4-FFF2-40B4-BE49-F238E27FC236}">
                    <a16:creationId xmlns:a16="http://schemas.microsoft.com/office/drawing/2014/main" id="{7CF421E7-D1BD-4B0A-9F77-074662AF043C}"/>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grpSp>
        <p:pic>
          <p:nvPicPr>
            <p:cNvPr id="305" name="Picture 304">
              <a:extLst>
                <a:ext uri="{FF2B5EF4-FFF2-40B4-BE49-F238E27FC236}">
                  <a16:creationId xmlns:a16="http://schemas.microsoft.com/office/drawing/2014/main" id="{349CE3AD-C492-4F4C-B2F7-E60833375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700" y="4262894"/>
              <a:ext cx="450689" cy="450690"/>
            </a:xfrm>
            <a:prstGeom prst="rect">
              <a:avLst/>
            </a:prstGeom>
          </p:spPr>
        </p:pic>
        <p:sp>
          <p:nvSpPr>
            <p:cNvPr id="306" name="Up-Down Arrow 167">
              <a:extLst>
                <a:ext uri="{FF2B5EF4-FFF2-40B4-BE49-F238E27FC236}">
                  <a16:creationId xmlns:a16="http://schemas.microsoft.com/office/drawing/2014/main" id="{7FACB5F5-1500-4861-BBC1-2A84CF496DB5}"/>
                </a:ext>
              </a:extLst>
            </p:cNvPr>
            <p:cNvSpPr/>
            <p:nvPr/>
          </p:nvSpPr>
          <p:spPr bwMode="auto">
            <a:xfrm>
              <a:off x="5775394" y="3954404"/>
              <a:ext cx="519034" cy="1335770"/>
            </a:xfrm>
            <a:prstGeom prst="upDownArrow">
              <a:avLst>
                <a:gd name="adj1" fmla="val 48203"/>
                <a:gd name="adj2" fmla="val 59506"/>
              </a:avLst>
            </a:prstGeom>
            <a:solidFill>
              <a:schemeClr val="tx1"/>
            </a:solidFill>
            <a:ln w="762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a:solidFill>
                  <a:srgbClr val="000000"/>
                </a:solidFill>
                <a:latin typeface="Segoe UI Semilight"/>
              </a:endParaRPr>
            </a:p>
          </p:txBody>
        </p:sp>
        <p:grpSp>
          <p:nvGrpSpPr>
            <p:cNvPr id="307" name="Group 306">
              <a:extLst>
                <a:ext uri="{FF2B5EF4-FFF2-40B4-BE49-F238E27FC236}">
                  <a16:creationId xmlns:a16="http://schemas.microsoft.com/office/drawing/2014/main" id="{7093BD95-B592-431E-AA76-94FAB7145317}"/>
                </a:ext>
              </a:extLst>
            </p:cNvPr>
            <p:cNvGrpSpPr/>
            <p:nvPr/>
          </p:nvGrpSpPr>
          <p:grpSpPr>
            <a:xfrm rot="10800000">
              <a:off x="8085109" y="3882433"/>
              <a:ext cx="176460" cy="2337370"/>
              <a:chOff x="3157294" y="3889617"/>
              <a:chExt cx="609600" cy="2469741"/>
            </a:xfrm>
          </p:grpSpPr>
          <p:cxnSp>
            <p:nvCxnSpPr>
              <p:cNvPr id="414" name="Straight Connector 413">
                <a:extLst>
                  <a:ext uri="{FF2B5EF4-FFF2-40B4-BE49-F238E27FC236}">
                    <a16:creationId xmlns:a16="http://schemas.microsoft.com/office/drawing/2014/main" id="{1D195755-C90C-4971-B127-AE2CFAE3CC8B}"/>
                  </a:ext>
                </a:extLst>
              </p:cNvPr>
              <p:cNvCxnSpPr/>
              <p:nvPr/>
            </p:nvCxnSpPr>
            <p:spPr>
              <a:xfrm>
                <a:off x="3465787" y="3889617"/>
                <a:ext cx="0" cy="2469741"/>
              </a:xfrm>
              <a:prstGeom prst="line">
                <a:avLst/>
              </a:prstGeom>
              <a:noFill/>
              <a:ln w="41275" cap="flat" cmpd="sng" algn="ctr">
                <a:solidFill>
                  <a:schemeClr val="tx1">
                    <a:lumMod val="75000"/>
                  </a:schemeClr>
                </a:solidFill>
                <a:prstDash val="dashDot"/>
                <a:miter lim="800000"/>
              </a:ln>
              <a:effectLst/>
            </p:spPr>
          </p:cxnSp>
          <p:cxnSp>
            <p:nvCxnSpPr>
              <p:cNvPr id="415" name="Straight Connector 414">
                <a:extLst>
                  <a:ext uri="{FF2B5EF4-FFF2-40B4-BE49-F238E27FC236}">
                    <a16:creationId xmlns:a16="http://schemas.microsoft.com/office/drawing/2014/main" id="{1AECBF45-2B4A-4958-BF5C-132BA797ECDE}"/>
                  </a:ext>
                </a:extLst>
              </p:cNvPr>
              <p:cNvCxnSpPr/>
              <p:nvPr/>
            </p:nvCxnSpPr>
            <p:spPr>
              <a:xfrm>
                <a:off x="3157294" y="3889617"/>
                <a:ext cx="0" cy="2469741"/>
              </a:xfrm>
              <a:prstGeom prst="line">
                <a:avLst/>
              </a:prstGeom>
              <a:noFill/>
              <a:ln w="76200" cap="flat" cmpd="sng" algn="ctr">
                <a:solidFill>
                  <a:schemeClr val="tx1">
                    <a:lumMod val="75000"/>
                  </a:schemeClr>
                </a:solidFill>
                <a:prstDash val="solid"/>
                <a:miter lim="800000"/>
              </a:ln>
              <a:effectLst/>
            </p:spPr>
          </p:cxnSp>
          <p:cxnSp>
            <p:nvCxnSpPr>
              <p:cNvPr id="416" name="Straight Connector 415">
                <a:extLst>
                  <a:ext uri="{FF2B5EF4-FFF2-40B4-BE49-F238E27FC236}">
                    <a16:creationId xmlns:a16="http://schemas.microsoft.com/office/drawing/2014/main" id="{4375F75E-B22A-4BA9-8D99-88212AAD7006}"/>
                  </a:ext>
                </a:extLst>
              </p:cNvPr>
              <p:cNvCxnSpPr/>
              <p:nvPr/>
            </p:nvCxnSpPr>
            <p:spPr>
              <a:xfrm>
                <a:off x="3766894" y="3889617"/>
                <a:ext cx="0" cy="2469741"/>
              </a:xfrm>
              <a:prstGeom prst="line">
                <a:avLst/>
              </a:prstGeom>
              <a:noFill/>
              <a:ln w="76200" cap="flat" cmpd="sng" algn="ctr">
                <a:solidFill>
                  <a:schemeClr val="tx1">
                    <a:lumMod val="75000"/>
                  </a:schemeClr>
                </a:solidFill>
                <a:prstDash val="solid"/>
                <a:miter lim="800000"/>
              </a:ln>
              <a:effectLst/>
            </p:spPr>
          </p:cxnSp>
        </p:grpSp>
        <p:grpSp>
          <p:nvGrpSpPr>
            <p:cNvPr id="308" name="Group 307">
              <a:extLst>
                <a:ext uri="{FF2B5EF4-FFF2-40B4-BE49-F238E27FC236}">
                  <a16:creationId xmlns:a16="http://schemas.microsoft.com/office/drawing/2014/main" id="{ED6ED4DB-28A2-4A64-858F-D6C4C92F4048}"/>
                </a:ext>
              </a:extLst>
            </p:cNvPr>
            <p:cNvGrpSpPr/>
            <p:nvPr/>
          </p:nvGrpSpPr>
          <p:grpSpPr>
            <a:xfrm>
              <a:off x="7513656" y="5906144"/>
              <a:ext cx="891562" cy="1087935"/>
              <a:chOff x="1078644" y="2944892"/>
              <a:chExt cx="2747571" cy="3760255"/>
            </a:xfrm>
          </p:grpSpPr>
          <p:sp>
            <p:nvSpPr>
              <p:cNvPr id="310" name="Rectangle 10">
                <a:extLst>
                  <a:ext uri="{FF2B5EF4-FFF2-40B4-BE49-F238E27FC236}">
                    <a16:creationId xmlns:a16="http://schemas.microsoft.com/office/drawing/2014/main" id="{93FA527F-0F90-45D1-A5C7-34218A306F12}"/>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11" name="Rectangle 11">
                <a:extLst>
                  <a:ext uri="{FF2B5EF4-FFF2-40B4-BE49-F238E27FC236}">
                    <a16:creationId xmlns:a16="http://schemas.microsoft.com/office/drawing/2014/main" id="{788DC57B-AA23-43EF-88F6-11D3C6950DDB}"/>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12" name="Rectangle 21">
                <a:extLst>
                  <a:ext uri="{FF2B5EF4-FFF2-40B4-BE49-F238E27FC236}">
                    <a16:creationId xmlns:a16="http://schemas.microsoft.com/office/drawing/2014/main" id="{9605E687-41F4-4D14-B273-796F9DAB9CDE}"/>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13" name="Freeform 22">
                <a:extLst>
                  <a:ext uri="{FF2B5EF4-FFF2-40B4-BE49-F238E27FC236}">
                    <a16:creationId xmlns:a16="http://schemas.microsoft.com/office/drawing/2014/main" id="{C39455BD-1FD0-429B-B320-68A24CD339C0}"/>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14" name="Rectangle 26">
                <a:extLst>
                  <a:ext uri="{FF2B5EF4-FFF2-40B4-BE49-F238E27FC236}">
                    <a16:creationId xmlns:a16="http://schemas.microsoft.com/office/drawing/2014/main" id="{C6A6A54E-6815-4D0B-9C05-797916F4BAD5}"/>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15" name="Rectangle 27">
                <a:extLst>
                  <a:ext uri="{FF2B5EF4-FFF2-40B4-BE49-F238E27FC236}">
                    <a16:creationId xmlns:a16="http://schemas.microsoft.com/office/drawing/2014/main" id="{766439BE-A8AF-4C12-915B-90A790D1CD68}"/>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16" name="Freeform 28">
                <a:extLst>
                  <a:ext uri="{FF2B5EF4-FFF2-40B4-BE49-F238E27FC236}">
                    <a16:creationId xmlns:a16="http://schemas.microsoft.com/office/drawing/2014/main" id="{8E057B0B-4D83-459F-846C-3D66CB22B13F}"/>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17" name="Freeform 29">
                <a:extLst>
                  <a:ext uri="{FF2B5EF4-FFF2-40B4-BE49-F238E27FC236}">
                    <a16:creationId xmlns:a16="http://schemas.microsoft.com/office/drawing/2014/main" id="{661ABF24-FDC5-4AC6-8804-CA4BAB13AB4F}"/>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18" name="Rectangle 30">
                <a:extLst>
                  <a:ext uri="{FF2B5EF4-FFF2-40B4-BE49-F238E27FC236}">
                    <a16:creationId xmlns:a16="http://schemas.microsoft.com/office/drawing/2014/main" id="{FD6F9BCD-9D92-4E0D-9800-4DA86B0E3C1A}"/>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19" name="Rectangle 31">
                <a:extLst>
                  <a:ext uri="{FF2B5EF4-FFF2-40B4-BE49-F238E27FC236}">
                    <a16:creationId xmlns:a16="http://schemas.microsoft.com/office/drawing/2014/main" id="{DE60496D-B967-47CC-BE7B-C0547C1AF105}"/>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20" name="Rectangle 32">
                <a:extLst>
                  <a:ext uri="{FF2B5EF4-FFF2-40B4-BE49-F238E27FC236}">
                    <a16:creationId xmlns:a16="http://schemas.microsoft.com/office/drawing/2014/main" id="{966DC9F5-ADE4-48FD-B683-D740C86C1D1B}"/>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21" name="Rectangle 33">
                <a:extLst>
                  <a:ext uri="{FF2B5EF4-FFF2-40B4-BE49-F238E27FC236}">
                    <a16:creationId xmlns:a16="http://schemas.microsoft.com/office/drawing/2014/main" id="{33165D1B-42C5-4794-A06D-E7D348DD594D}"/>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22" name="Rectangle 34">
                <a:extLst>
                  <a:ext uri="{FF2B5EF4-FFF2-40B4-BE49-F238E27FC236}">
                    <a16:creationId xmlns:a16="http://schemas.microsoft.com/office/drawing/2014/main" id="{E828D285-C2FF-4399-B59E-D870A3356246}"/>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23" name="Rectangle 35">
                <a:extLst>
                  <a:ext uri="{FF2B5EF4-FFF2-40B4-BE49-F238E27FC236}">
                    <a16:creationId xmlns:a16="http://schemas.microsoft.com/office/drawing/2014/main" id="{BB3FF37E-7E87-4D34-8B0B-6912B28DDD41}"/>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24" name="Rectangle 36">
                <a:extLst>
                  <a:ext uri="{FF2B5EF4-FFF2-40B4-BE49-F238E27FC236}">
                    <a16:creationId xmlns:a16="http://schemas.microsoft.com/office/drawing/2014/main" id="{95AB07CD-DD87-4715-9349-9A2AE432F176}"/>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25" name="Rectangle 37">
                <a:extLst>
                  <a:ext uri="{FF2B5EF4-FFF2-40B4-BE49-F238E27FC236}">
                    <a16:creationId xmlns:a16="http://schemas.microsoft.com/office/drawing/2014/main" id="{DB2E5E15-9A02-4E17-BCC1-5B23444BB3CF}"/>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26" name="Rectangle 38">
                <a:extLst>
                  <a:ext uri="{FF2B5EF4-FFF2-40B4-BE49-F238E27FC236}">
                    <a16:creationId xmlns:a16="http://schemas.microsoft.com/office/drawing/2014/main" id="{658BB417-A10D-462F-90F2-EBA38A418F4E}"/>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27" name="Rectangle 39">
                <a:extLst>
                  <a:ext uri="{FF2B5EF4-FFF2-40B4-BE49-F238E27FC236}">
                    <a16:creationId xmlns:a16="http://schemas.microsoft.com/office/drawing/2014/main" id="{4DC8A4CA-5019-4297-9F1E-4ADEF39E4705}"/>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28" name="Rectangle 40">
                <a:extLst>
                  <a:ext uri="{FF2B5EF4-FFF2-40B4-BE49-F238E27FC236}">
                    <a16:creationId xmlns:a16="http://schemas.microsoft.com/office/drawing/2014/main" id="{A723C8E9-BE00-427B-B9CB-43B82C5D4C0E}"/>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29" name="Rectangle 41">
                <a:extLst>
                  <a:ext uri="{FF2B5EF4-FFF2-40B4-BE49-F238E27FC236}">
                    <a16:creationId xmlns:a16="http://schemas.microsoft.com/office/drawing/2014/main" id="{EA2F8816-C1B0-46C1-909F-1D8464CFDAB0}"/>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30" name="Rectangle 42">
                <a:extLst>
                  <a:ext uri="{FF2B5EF4-FFF2-40B4-BE49-F238E27FC236}">
                    <a16:creationId xmlns:a16="http://schemas.microsoft.com/office/drawing/2014/main" id="{C11C2857-8BE7-4E8C-BAC0-F8096147A9C7}"/>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31" name="Rectangle 43">
                <a:extLst>
                  <a:ext uri="{FF2B5EF4-FFF2-40B4-BE49-F238E27FC236}">
                    <a16:creationId xmlns:a16="http://schemas.microsoft.com/office/drawing/2014/main" id="{CBD27EBF-07E2-4DA2-A1C4-19DFE60F237F}"/>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32" name="Rectangle 44">
                <a:extLst>
                  <a:ext uri="{FF2B5EF4-FFF2-40B4-BE49-F238E27FC236}">
                    <a16:creationId xmlns:a16="http://schemas.microsoft.com/office/drawing/2014/main" id="{7C1373C6-13F3-4B1B-9B53-82A8D73A660B}"/>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33" name="Rectangle 45">
                <a:extLst>
                  <a:ext uri="{FF2B5EF4-FFF2-40B4-BE49-F238E27FC236}">
                    <a16:creationId xmlns:a16="http://schemas.microsoft.com/office/drawing/2014/main" id="{C2EC5A8E-5AB2-4281-A592-6E26AD2EDFD4}"/>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34" name="Rectangle 46">
                <a:extLst>
                  <a:ext uri="{FF2B5EF4-FFF2-40B4-BE49-F238E27FC236}">
                    <a16:creationId xmlns:a16="http://schemas.microsoft.com/office/drawing/2014/main" id="{C332879E-B6B1-4A7B-BA80-98D4F5B71120}"/>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35" name="Rectangle 47">
                <a:extLst>
                  <a:ext uri="{FF2B5EF4-FFF2-40B4-BE49-F238E27FC236}">
                    <a16:creationId xmlns:a16="http://schemas.microsoft.com/office/drawing/2014/main" id="{5FA57854-BED5-47A6-AB2D-CE16CF9A8093}"/>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36" name="Rectangle 48">
                <a:extLst>
                  <a:ext uri="{FF2B5EF4-FFF2-40B4-BE49-F238E27FC236}">
                    <a16:creationId xmlns:a16="http://schemas.microsoft.com/office/drawing/2014/main" id="{12D13BFB-DB30-42E1-8A6D-824BC94C58B1}"/>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37" name="Rectangle 49">
                <a:extLst>
                  <a:ext uri="{FF2B5EF4-FFF2-40B4-BE49-F238E27FC236}">
                    <a16:creationId xmlns:a16="http://schemas.microsoft.com/office/drawing/2014/main" id="{9CC56B5C-D32B-40B6-AA1C-70C847D7F8C3}"/>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38" name="Rectangle 50">
                <a:extLst>
                  <a:ext uri="{FF2B5EF4-FFF2-40B4-BE49-F238E27FC236}">
                    <a16:creationId xmlns:a16="http://schemas.microsoft.com/office/drawing/2014/main" id="{B6971D58-6D37-4F6D-862E-78F9852D25F7}"/>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39" name="Rectangle 51">
                <a:extLst>
                  <a:ext uri="{FF2B5EF4-FFF2-40B4-BE49-F238E27FC236}">
                    <a16:creationId xmlns:a16="http://schemas.microsoft.com/office/drawing/2014/main" id="{0A660355-1680-49C8-9CE5-2391D095494C}"/>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40" name="Rectangle 52">
                <a:extLst>
                  <a:ext uri="{FF2B5EF4-FFF2-40B4-BE49-F238E27FC236}">
                    <a16:creationId xmlns:a16="http://schemas.microsoft.com/office/drawing/2014/main" id="{46D2D0F0-3ECF-4044-AB23-55CEA7068178}"/>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41" name="Rectangle 53">
                <a:extLst>
                  <a:ext uri="{FF2B5EF4-FFF2-40B4-BE49-F238E27FC236}">
                    <a16:creationId xmlns:a16="http://schemas.microsoft.com/office/drawing/2014/main" id="{5DBD525C-EFAF-4622-91CF-84A278FCDA1B}"/>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42" name="Rectangle 54">
                <a:extLst>
                  <a:ext uri="{FF2B5EF4-FFF2-40B4-BE49-F238E27FC236}">
                    <a16:creationId xmlns:a16="http://schemas.microsoft.com/office/drawing/2014/main" id="{08BF2639-321A-413B-A0D0-D29E8CA32E08}"/>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43" name="Rectangle 55">
                <a:extLst>
                  <a:ext uri="{FF2B5EF4-FFF2-40B4-BE49-F238E27FC236}">
                    <a16:creationId xmlns:a16="http://schemas.microsoft.com/office/drawing/2014/main" id="{E64F9938-5ADA-4E77-BD07-85D527554397}"/>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44" name="Rectangle 56">
                <a:extLst>
                  <a:ext uri="{FF2B5EF4-FFF2-40B4-BE49-F238E27FC236}">
                    <a16:creationId xmlns:a16="http://schemas.microsoft.com/office/drawing/2014/main" id="{CA49C133-4E47-42D4-BCAC-AD45A089172E}"/>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45" name="Rectangle 57">
                <a:extLst>
                  <a:ext uri="{FF2B5EF4-FFF2-40B4-BE49-F238E27FC236}">
                    <a16:creationId xmlns:a16="http://schemas.microsoft.com/office/drawing/2014/main" id="{A63419EA-EA05-4CA6-B4AD-0DFA8C15B645}"/>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46" name="Rectangle 58">
                <a:extLst>
                  <a:ext uri="{FF2B5EF4-FFF2-40B4-BE49-F238E27FC236}">
                    <a16:creationId xmlns:a16="http://schemas.microsoft.com/office/drawing/2014/main" id="{896C2A26-F1C3-47FF-92CF-4689596C3B6B}"/>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47" name="Rectangle 59">
                <a:extLst>
                  <a:ext uri="{FF2B5EF4-FFF2-40B4-BE49-F238E27FC236}">
                    <a16:creationId xmlns:a16="http://schemas.microsoft.com/office/drawing/2014/main" id="{A578A402-5C87-4B52-A10C-E934593C23B4}"/>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48" name="Rectangle 60">
                <a:extLst>
                  <a:ext uri="{FF2B5EF4-FFF2-40B4-BE49-F238E27FC236}">
                    <a16:creationId xmlns:a16="http://schemas.microsoft.com/office/drawing/2014/main" id="{F85C3B53-20E5-49AE-8FC2-34AF43EADEB7}"/>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49" name="Rectangle 61">
                <a:extLst>
                  <a:ext uri="{FF2B5EF4-FFF2-40B4-BE49-F238E27FC236}">
                    <a16:creationId xmlns:a16="http://schemas.microsoft.com/office/drawing/2014/main" id="{C71B85DB-3310-47CF-BDC4-BB256CA7EE7F}"/>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50" name="Rectangle 62">
                <a:extLst>
                  <a:ext uri="{FF2B5EF4-FFF2-40B4-BE49-F238E27FC236}">
                    <a16:creationId xmlns:a16="http://schemas.microsoft.com/office/drawing/2014/main" id="{535228F0-E061-4B7A-B15A-6898B349D470}"/>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51" name="Freeform 63">
                <a:extLst>
                  <a:ext uri="{FF2B5EF4-FFF2-40B4-BE49-F238E27FC236}">
                    <a16:creationId xmlns:a16="http://schemas.microsoft.com/office/drawing/2014/main" id="{F9EE634F-DAB8-46F7-8EFE-DE4966F892BA}"/>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52" name="Freeform 64">
                <a:extLst>
                  <a:ext uri="{FF2B5EF4-FFF2-40B4-BE49-F238E27FC236}">
                    <a16:creationId xmlns:a16="http://schemas.microsoft.com/office/drawing/2014/main" id="{EFE2967B-DD99-46C6-A0BA-A54A322768EE}"/>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53" name="Freeform 65">
                <a:extLst>
                  <a:ext uri="{FF2B5EF4-FFF2-40B4-BE49-F238E27FC236}">
                    <a16:creationId xmlns:a16="http://schemas.microsoft.com/office/drawing/2014/main" id="{88D41A74-E81C-4736-B1B0-80BE79198663}"/>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54" name="Freeform 66">
                <a:extLst>
                  <a:ext uri="{FF2B5EF4-FFF2-40B4-BE49-F238E27FC236}">
                    <a16:creationId xmlns:a16="http://schemas.microsoft.com/office/drawing/2014/main" id="{7827F14F-601C-476B-89F7-FD4D78E1332A}"/>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55" name="Freeform 67">
                <a:extLst>
                  <a:ext uri="{FF2B5EF4-FFF2-40B4-BE49-F238E27FC236}">
                    <a16:creationId xmlns:a16="http://schemas.microsoft.com/office/drawing/2014/main" id="{4AB15CDE-5FA7-441B-A99E-42C41963066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56" name="Freeform 68">
                <a:extLst>
                  <a:ext uri="{FF2B5EF4-FFF2-40B4-BE49-F238E27FC236}">
                    <a16:creationId xmlns:a16="http://schemas.microsoft.com/office/drawing/2014/main" id="{4553A62F-4D14-4FC1-BEFF-C8FF6B8A47B6}"/>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57" name="Freeform 69">
                <a:extLst>
                  <a:ext uri="{FF2B5EF4-FFF2-40B4-BE49-F238E27FC236}">
                    <a16:creationId xmlns:a16="http://schemas.microsoft.com/office/drawing/2014/main" id="{C6C3A4CD-C724-4CFC-910F-E25887EEC0C6}"/>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58" name="Freeform 70">
                <a:extLst>
                  <a:ext uri="{FF2B5EF4-FFF2-40B4-BE49-F238E27FC236}">
                    <a16:creationId xmlns:a16="http://schemas.microsoft.com/office/drawing/2014/main" id="{1324348D-A10A-487A-A597-2DB23DC207B1}"/>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59" name="Rectangle 71">
                <a:extLst>
                  <a:ext uri="{FF2B5EF4-FFF2-40B4-BE49-F238E27FC236}">
                    <a16:creationId xmlns:a16="http://schemas.microsoft.com/office/drawing/2014/main" id="{EFD9DC6A-6E9D-44DC-BAAB-54E03456D3FC}"/>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60" name="Rectangle 72">
                <a:extLst>
                  <a:ext uri="{FF2B5EF4-FFF2-40B4-BE49-F238E27FC236}">
                    <a16:creationId xmlns:a16="http://schemas.microsoft.com/office/drawing/2014/main" id="{0DBE40B9-CFD0-4179-9E39-4EE62E780F20}"/>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61" name="Rectangle 73">
                <a:extLst>
                  <a:ext uri="{FF2B5EF4-FFF2-40B4-BE49-F238E27FC236}">
                    <a16:creationId xmlns:a16="http://schemas.microsoft.com/office/drawing/2014/main" id="{1F849FE0-60AE-41FE-85FD-40E2726DDD8F}"/>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62" name="Rectangle 74">
                <a:extLst>
                  <a:ext uri="{FF2B5EF4-FFF2-40B4-BE49-F238E27FC236}">
                    <a16:creationId xmlns:a16="http://schemas.microsoft.com/office/drawing/2014/main" id="{82350A60-6F1F-4C49-9925-277D67DE88B6}"/>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63" name="Rectangle 75">
                <a:extLst>
                  <a:ext uri="{FF2B5EF4-FFF2-40B4-BE49-F238E27FC236}">
                    <a16:creationId xmlns:a16="http://schemas.microsoft.com/office/drawing/2014/main" id="{66749CD8-353B-426A-AEF5-8AAFE8395C6F}"/>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64" name="Rectangle 76">
                <a:extLst>
                  <a:ext uri="{FF2B5EF4-FFF2-40B4-BE49-F238E27FC236}">
                    <a16:creationId xmlns:a16="http://schemas.microsoft.com/office/drawing/2014/main" id="{F44E99EF-E7B5-4BD3-9CEB-990C564FF6B9}"/>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65" name="Rectangle 77">
                <a:extLst>
                  <a:ext uri="{FF2B5EF4-FFF2-40B4-BE49-F238E27FC236}">
                    <a16:creationId xmlns:a16="http://schemas.microsoft.com/office/drawing/2014/main" id="{95D30AA3-C7B4-4FD6-A324-7222F0B36644}"/>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66" name="Rectangle 78">
                <a:extLst>
                  <a:ext uri="{FF2B5EF4-FFF2-40B4-BE49-F238E27FC236}">
                    <a16:creationId xmlns:a16="http://schemas.microsoft.com/office/drawing/2014/main" id="{4C99ABBF-CC92-4A64-99CC-CBFF57761567}"/>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67" name="Rectangle 79">
                <a:extLst>
                  <a:ext uri="{FF2B5EF4-FFF2-40B4-BE49-F238E27FC236}">
                    <a16:creationId xmlns:a16="http://schemas.microsoft.com/office/drawing/2014/main" id="{E5F816E2-24F4-4A76-A251-D647AAF4F1D3}"/>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68" name="Rectangle 80">
                <a:extLst>
                  <a:ext uri="{FF2B5EF4-FFF2-40B4-BE49-F238E27FC236}">
                    <a16:creationId xmlns:a16="http://schemas.microsoft.com/office/drawing/2014/main" id="{025A4B19-A5C9-449F-BF98-F3241F730CFC}"/>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69" name="Rectangle 81">
                <a:extLst>
                  <a:ext uri="{FF2B5EF4-FFF2-40B4-BE49-F238E27FC236}">
                    <a16:creationId xmlns:a16="http://schemas.microsoft.com/office/drawing/2014/main" id="{98845615-AE3D-4E98-B33E-A3CE25FBD177}"/>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70" name="Rectangle 82">
                <a:extLst>
                  <a:ext uri="{FF2B5EF4-FFF2-40B4-BE49-F238E27FC236}">
                    <a16:creationId xmlns:a16="http://schemas.microsoft.com/office/drawing/2014/main" id="{012A6A52-AD5C-4A11-972D-9E0B6D2A55FE}"/>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71" name="Rectangle 83">
                <a:extLst>
                  <a:ext uri="{FF2B5EF4-FFF2-40B4-BE49-F238E27FC236}">
                    <a16:creationId xmlns:a16="http://schemas.microsoft.com/office/drawing/2014/main" id="{BF61199A-6FD4-49E9-B2FF-2840F6AC6A5B}"/>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72" name="Rectangle 84">
                <a:extLst>
                  <a:ext uri="{FF2B5EF4-FFF2-40B4-BE49-F238E27FC236}">
                    <a16:creationId xmlns:a16="http://schemas.microsoft.com/office/drawing/2014/main" id="{433193DD-3C22-423A-8451-E64DB9BA3386}"/>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73" name="Rectangle 85">
                <a:extLst>
                  <a:ext uri="{FF2B5EF4-FFF2-40B4-BE49-F238E27FC236}">
                    <a16:creationId xmlns:a16="http://schemas.microsoft.com/office/drawing/2014/main" id="{A8A7C347-2D9C-409A-9F36-021DC56A9122}"/>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74" name="Rectangle 86">
                <a:extLst>
                  <a:ext uri="{FF2B5EF4-FFF2-40B4-BE49-F238E27FC236}">
                    <a16:creationId xmlns:a16="http://schemas.microsoft.com/office/drawing/2014/main" id="{EE4CFD79-1F73-44AF-9F94-059801B005BD}"/>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75" name="Rectangle 87">
                <a:extLst>
                  <a:ext uri="{FF2B5EF4-FFF2-40B4-BE49-F238E27FC236}">
                    <a16:creationId xmlns:a16="http://schemas.microsoft.com/office/drawing/2014/main" id="{2AC074F6-069D-4D08-AFB1-0B83CECF170F}"/>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76" name="Rectangle 88">
                <a:extLst>
                  <a:ext uri="{FF2B5EF4-FFF2-40B4-BE49-F238E27FC236}">
                    <a16:creationId xmlns:a16="http://schemas.microsoft.com/office/drawing/2014/main" id="{6804FAC8-02A7-41A1-9DEE-6D87C5811EE0}"/>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77" name="Rectangle 89">
                <a:extLst>
                  <a:ext uri="{FF2B5EF4-FFF2-40B4-BE49-F238E27FC236}">
                    <a16:creationId xmlns:a16="http://schemas.microsoft.com/office/drawing/2014/main" id="{664CD57A-3EDA-4FA9-BB08-6AD2F6E8C41F}"/>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78" name="Rectangle 90">
                <a:extLst>
                  <a:ext uri="{FF2B5EF4-FFF2-40B4-BE49-F238E27FC236}">
                    <a16:creationId xmlns:a16="http://schemas.microsoft.com/office/drawing/2014/main" id="{0E5079C3-512C-4807-AAF4-7A037159ED8D}"/>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79" name="Rectangle 91">
                <a:extLst>
                  <a:ext uri="{FF2B5EF4-FFF2-40B4-BE49-F238E27FC236}">
                    <a16:creationId xmlns:a16="http://schemas.microsoft.com/office/drawing/2014/main" id="{96CCFBB5-B856-47F5-9B7B-C66C7C12B872}"/>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80" name="Rectangle 92">
                <a:extLst>
                  <a:ext uri="{FF2B5EF4-FFF2-40B4-BE49-F238E27FC236}">
                    <a16:creationId xmlns:a16="http://schemas.microsoft.com/office/drawing/2014/main" id="{041CD43D-FCC4-400A-8133-6A5AC732B298}"/>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81" name="Rectangle 93">
                <a:extLst>
                  <a:ext uri="{FF2B5EF4-FFF2-40B4-BE49-F238E27FC236}">
                    <a16:creationId xmlns:a16="http://schemas.microsoft.com/office/drawing/2014/main" id="{67DC9AEA-C448-40DB-B562-91780CCD96C1}"/>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82" name="Rectangle 94">
                <a:extLst>
                  <a:ext uri="{FF2B5EF4-FFF2-40B4-BE49-F238E27FC236}">
                    <a16:creationId xmlns:a16="http://schemas.microsoft.com/office/drawing/2014/main" id="{F657CC02-41C3-4A71-AFC5-777EEA7EA20E}"/>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83" name="Rectangle 95">
                <a:extLst>
                  <a:ext uri="{FF2B5EF4-FFF2-40B4-BE49-F238E27FC236}">
                    <a16:creationId xmlns:a16="http://schemas.microsoft.com/office/drawing/2014/main" id="{1218393E-C3FC-4076-8C74-061C9515DAC7}"/>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84" name="Rectangle 96">
                <a:extLst>
                  <a:ext uri="{FF2B5EF4-FFF2-40B4-BE49-F238E27FC236}">
                    <a16:creationId xmlns:a16="http://schemas.microsoft.com/office/drawing/2014/main" id="{049D6CB7-CC9B-4FEF-AEFC-1BA578354619}"/>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85" name="Freeform 97">
                <a:extLst>
                  <a:ext uri="{FF2B5EF4-FFF2-40B4-BE49-F238E27FC236}">
                    <a16:creationId xmlns:a16="http://schemas.microsoft.com/office/drawing/2014/main" id="{8DB0CE38-50F4-443B-922C-5AB0A3D4E28F}"/>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86" name="Freeform 98">
                <a:extLst>
                  <a:ext uri="{FF2B5EF4-FFF2-40B4-BE49-F238E27FC236}">
                    <a16:creationId xmlns:a16="http://schemas.microsoft.com/office/drawing/2014/main" id="{D2ED1342-AB14-4A76-98C7-E412C70EE6A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87" name="Rectangle 99">
                <a:extLst>
                  <a:ext uri="{FF2B5EF4-FFF2-40B4-BE49-F238E27FC236}">
                    <a16:creationId xmlns:a16="http://schemas.microsoft.com/office/drawing/2014/main" id="{F1DC84FA-9020-4BF7-9F93-24AAD23C3B88}"/>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88" name="Rectangle 100">
                <a:extLst>
                  <a:ext uri="{FF2B5EF4-FFF2-40B4-BE49-F238E27FC236}">
                    <a16:creationId xmlns:a16="http://schemas.microsoft.com/office/drawing/2014/main" id="{53D3D07F-276F-47F7-86BF-FB0E6B1557E8}"/>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89" name="Rectangle 101">
                <a:extLst>
                  <a:ext uri="{FF2B5EF4-FFF2-40B4-BE49-F238E27FC236}">
                    <a16:creationId xmlns:a16="http://schemas.microsoft.com/office/drawing/2014/main" id="{2407122C-2011-4B0B-8A40-8B5A1F8FA49E}"/>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90" name="Rectangle 102">
                <a:extLst>
                  <a:ext uri="{FF2B5EF4-FFF2-40B4-BE49-F238E27FC236}">
                    <a16:creationId xmlns:a16="http://schemas.microsoft.com/office/drawing/2014/main" id="{37516DF6-F39E-4466-A57A-1E1439272879}"/>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91" name="Rectangle 103">
                <a:extLst>
                  <a:ext uri="{FF2B5EF4-FFF2-40B4-BE49-F238E27FC236}">
                    <a16:creationId xmlns:a16="http://schemas.microsoft.com/office/drawing/2014/main" id="{F64627C2-8F1C-4F47-8375-33B56CE948A1}"/>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92" name="Rectangle 104">
                <a:extLst>
                  <a:ext uri="{FF2B5EF4-FFF2-40B4-BE49-F238E27FC236}">
                    <a16:creationId xmlns:a16="http://schemas.microsoft.com/office/drawing/2014/main" id="{36799D60-39BA-461F-BFC3-28F28AFAB624}"/>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93" name="Rectangle 105">
                <a:extLst>
                  <a:ext uri="{FF2B5EF4-FFF2-40B4-BE49-F238E27FC236}">
                    <a16:creationId xmlns:a16="http://schemas.microsoft.com/office/drawing/2014/main" id="{740FDCE6-1BC1-4C0A-99F5-2B597A8E80DC}"/>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94" name="Rectangle 106">
                <a:extLst>
                  <a:ext uri="{FF2B5EF4-FFF2-40B4-BE49-F238E27FC236}">
                    <a16:creationId xmlns:a16="http://schemas.microsoft.com/office/drawing/2014/main" id="{FD5DB312-7C59-4721-A92F-A82CFBBC72C8}"/>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95" name="Rectangle 107">
                <a:extLst>
                  <a:ext uri="{FF2B5EF4-FFF2-40B4-BE49-F238E27FC236}">
                    <a16:creationId xmlns:a16="http://schemas.microsoft.com/office/drawing/2014/main" id="{BE3ADF1F-CAB8-463A-9CAD-107066F77F3E}"/>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96" name="Rectangle 108">
                <a:extLst>
                  <a:ext uri="{FF2B5EF4-FFF2-40B4-BE49-F238E27FC236}">
                    <a16:creationId xmlns:a16="http://schemas.microsoft.com/office/drawing/2014/main" id="{16271926-FADD-445E-807C-780B5EB1E134}"/>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97" name="Rectangle 109">
                <a:extLst>
                  <a:ext uri="{FF2B5EF4-FFF2-40B4-BE49-F238E27FC236}">
                    <a16:creationId xmlns:a16="http://schemas.microsoft.com/office/drawing/2014/main" id="{FE2CEDF1-2B83-4B4C-8A91-AFD6068DF7F9}"/>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98" name="Rectangle 110">
                <a:extLst>
                  <a:ext uri="{FF2B5EF4-FFF2-40B4-BE49-F238E27FC236}">
                    <a16:creationId xmlns:a16="http://schemas.microsoft.com/office/drawing/2014/main" id="{54058578-FB0F-4C7B-9C64-308DAC65D036}"/>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399" name="Rectangle 111">
                <a:extLst>
                  <a:ext uri="{FF2B5EF4-FFF2-40B4-BE49-F238E27FC236}">
                    <a16:creationId xmlns:a16="http://schemas.microsoft.com/office/drawing/2014/main" id="{627D4005-8369-4D36-B11E-6652804239D0}"/>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00" name="Rectangle 112">
                <a:extLst>
                  <a:ext uri="{FF2B5EF4-FFF2-40B4-BE49-F238E27FC236}">
                    <a16:creationId xmlns:a16="http://schemas.microsoft.com/office/drawing/2014/main" id="{2D6E57E6-B773-4B35-A46E-68EAD17A7686}"/>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01" name="Rectangle 113">
                <a:extLst>
                  <a:ext uri="{FF2B5EF4-FFF2-40B4-BE49-F238E27FC236}">
                    <a16:creationId xmlns:a16="http://schemas.microsoft.com/office/drawing/2014/main" id="{9E4FB9FB-8200-466E-B9CC-1CBF08E64AE8}"/>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02" name="Rectangle 114">
                <a:extLst>
                  <a:ext uri="{FF2B5EF4-FFF2-40B4-BE49-F238E27FC236}">
                    <a16:creationId xmlns:a16="http://schemas.microsoft.com/office/drawing/2014/main" id="{A54437AE-AC45-4D9D-AB76-16FFA30E08B7}"/>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03" name="Rectangle 115">
                <a:extLst>
                  <a:ext uri="{FF2B5EF4-FFF2-40B4-BE49-F238E27FC236}">
                    <a16:creationId xmlns:a16="http://schemas.microsoft.com/office/drawing/2014/main" id="{FDA39388-3816-48A6-B6B7-5B56A284AC90}"/>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04" name="Rectangle 116">
                <a:extLst>
                  <a:ext uri="{FF2B5EF4-FFF2-40B4-BE49-F238E27FC236}">
                    <a16:creationId xmlns:a16="http://schemas.microsoft.com/office/drawing/2014/main" id="{2F0855DF-230E-4610-B6F0-2999D9EE9E29}"/>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05" name="Rectangle 117">
                <a:extLst>
                  <a:ext uri="{FF2B5EF4-FFF2-40B4-BE49-F238E27FC236}">
                    <a16:creationId xmlns:a16="http://schemas.microsoft.com/office/drawing/2014/main" id="{D4953992-207E-4C13-8F65-FE97137E2CBE}"/>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06" name="Rectangle 118">
                <a:extLst>
                  <a:ext uri="{FF2B5EF4-FFF2-40B4-BE49-F238E27FC236}">
                    <a16:creationId xmlns:a16="http://schemas.microsoft.com/office/drawing/2014/main" id="{A6861FF7-6C42-4A46-8CEB-59718A1B3004}"/>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07" name="Rectangle 119">
                <a:extLst>
                  <a:ext uri="{FF2B5EF4-FFF2-40B4-BE49-F238E27FC236}">
                    <a16:creationId xmlns:a16="http://schemas.microsoft.com/office/drawing/2014/main" id="{001F46F0-A1F7-4D88-8FFE-153E0081B58F}"/>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08" name="Rectangle 120">
                <a:extLst>
                  <a:ext uri="{FF2B5EF4-FFF2-40B4-BE49-F238E27FC236}">
                    <a16:creationId xmlns:a16="http://schemas.microsoft.com/office/drawing/2014/main" id="{5DF478C7-A6DA-459A-A248-2D2502F9EBEB}"/>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09" name="Rectangle 121">
                <a:extLst>
                  <a:ext uri="{FF2B5EF4-FFF2-40B4-BE49-F238E27FC236}">
                    <a16:creationId xmlns:a16="http://schemas.microsoft.com/office/drawing/2014/main" id="{60CE1BDC-CD34-4E54-8A9D-9A6A1FED9CEB}"/>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10" name="Rectangle 122">
                <a:extLst>
                  <a:ext uri="{FF2B5EF4-FFF2-40B4-BE49-F238E27FC236}">
                    <a16:creationId xmlns:a16="http://schemas.microsoft.com/office/drawing/2014/main" id="{39C48580-B5AA-4A18-8026-BF7BEB40172C}"/>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11" name="Rectangle 123">
                <a:extLst>
                  <a:ext uri="{FF2B5EF4-FFF2-40B4-BE49-F238E27FC236}">
                    <a16:creationId xmlns:a16="http://schemas.microsoft.com/office/drawing/2014/main" id="{980AC906-3C41-471A-8A4E-3846B18EE8D2}"/>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12" name="Rectangle 124">
                <a:extLst>
                  <a:ext uri="{FF2B5EF4-FFF2-40B4-BE49-F238E27FC236}">
                    <a16:creationId xmlns:a16="http://schemas.microsoft.com/office/drawing/2014/main" id="{BD4E57DD-6D29-4AAF-8057-C3388EA539B2}"/>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sp>
            <p:nvSpPr>
              <p:cNvPr id="413" name="Rectangle 125">
                <a:extLst>
                  <a:ext uri="{FF2B5EF4-FFF2-40B4-BE49-F238E27FC236}">
                    <a16:creationId xmlns:a16="http://schemas.microsoft.com/office/drawing/2014/main" id="{9FB66918-82C1-4ED8-A2EA-8248A29F2B03}"/>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32291">
                  <a:defRPr/>
                </a:pPr>
                <a:endParaRPr lang="en-US" sz="1599">
                  <a:solidFill>
                    <a:srgbClr val="FFFFFF"/>
                  </a:solidFill>
                  <a:latin typeface="Segoe UI Semilight"/>
                </a:endParaRPr>
              </a:p>
            </p:txBody>
          </p:sp>
        </p:grpSp>
        <p:pic>
          <p:nvPicPr>
            <p:cNvPr id="309" name="Picture 308">
              <a:extLst>
                <a:ext uri="{FF2B5EF4-FFF2-40B4-BE49-F238E27FC236}">
                  <a16:creationId xmlns:a16="http://schemas.microsoft.com/office/drawing/2014/main" id="{736C4B3E-BC3C-4CB0-BB98-3FEA4DB81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655" y="3447079"/>
              <a:ext cx="396779" cy="396779"/>
            </a:xfrm>
            <a:prstGeom prst="rect">
              <a:avLst/>
            </a:prstGeom>
            <a:noFill/>
            <a:ln>
              <a:noFill/>
            </a:ln>
          </p:spPr>
        </p:pic>
      </p:grpSp>
      <p:grpSp>
        <p:nvGrpSpPr>
          <p:cNvPr id="521" name="Group 520">
            <a:extLst>
              <a:ext uri="{FF2B5EF4-FFF2-40B4-BE49-F238E27FC236}">
                <a16:creationId xmlns:a16="http://schemas.microsoft.com/office/drawing/2014/main" id="{7AA0F2D8-1290-429C-8F0A-365FF813DDED}"/>
              </a:ext>
            </a:extLst>
          </p:cNvPr>
          <p:cNvGrpSpPr/>
          <p:nvPr/>
        </p:nvGrpSpPr>
        <p:grpSpPr>
          <a:xfrm>
            <a:off x="100166" y="1852957"/>
            <a:ext cx="3385172" cy="1490963"/>
            <a:chOff x="885676" y="1589520"/>
            <a:chExt cx="3892410" cy="1645710"/>
          </a:xfrm>
        </p:grpSpPr>
        <p:sp>
          <p:nvSpPr>
            <p:cNvPr id="522" name="TextBox 521">
              <a:extLst>
                <a:ext uri="{FF2B5EF4-FFF2-40B4-BE49-F238E27FC236}">
                  <a16:creationId xmlns:a16="http://schemas.microsoft.com/office/drawing/2014/main" id="{D3534277-C942-42D5-9A54-4DCED6535B59}"/>
                </a:ext>
              </a:extLst>
            </p:cNvPr>
            <p:cNvSpPr txBox="1"/>
            <p:nvPr/>
          </p:nvSpPr>
          <p:spPr>
            <a:xfrm>
              <a:off x="2304987" y="1999102"/>
              <a:ext cx="2473099" cy="894620"/>
            </a:xfrm>
            <a:prstGeom prst="rect">
              <a:avLst/>
            </a:prstGeom>
            <a:noFill/>
          </p:spPr>
          <p:txBody>
            <a:bodyPr wrap="square" lIns="182782" tIns="146224" rIns="182782" bIns="146224" rtlCol="0">
              <a:spAutoFit/>
            </a:bodyPr>
            <a:lstStyle/>
            <a:p>
              <a:pPr algn="ctr" defTabSz="932563">
                <a:lnSpc>
                  <a:spcPct val="90000"/>
                </a:lnSpc>
                <a:defRPr/>
              </a:pPr>
              <a:r>
                <a:rPr lang="en-US" sz="1399" spc="-50">
                  <a:solidFill>
                    <a:srgbClr val="FFFFFF"/>
                  </a:solidFill>
                  <a:latin typeface="Segoe UI Semilight"/>
                </a:rPr>
                <a:t>Users</a:t>
              </a:r>
            </a:p>
            <a:p>
              <a:pPr algn="ctr" defTabSz="932563">
                <a:lnSpc>
                  <a:spcPct val="90000"/>
                </a:lnSpc>
                <a:defRPr/>
              </a:pPr>
              <a:endParaRPr lang="en-US" sz="1049" spc="-50">
                <a:solidFill>
                  <a:srgbClr val="FFFFFF"/>
                </a:solidFill>
                <a:latin typeface="Segoe UI Semilight"/>
              </a:endParaRPr>
            </a:p>
            <a:p>
              <a:pPr algn="ctr" defTabSz="932563">
                <a:lnSpc>
                  <a:spcPct val="90000"/>
                </a:lnSpc>
                <a:defRPr/>
              </a:pPr>
              <a:r>
                <a:rPr lang="en-US" sz="1199" i="1" spc="-50">
                  <a:solidFill>
                    <a:srgbClr val="FFFFFF"/>
                  </a:solidFill>
                  <a:effectLst>
                    <a:outerShdw blurRad="38100" dist="38100" dir="2700000" algn="tl">
                      <a:srgbClr val="000000">
                        <a:alpha val="43137"/>
                      </a:srgbClr>
                    </a:outerShdw>
                  </a:effectLst>
                  <a:latin typeface="Segoe UI Semilight"/>
                </a:rPr>
                <a:t>Internet</a:t>
              </a:r>
            </a:p>
          </p:txBody>
        </p:sp>
        <p:grpSp>
          <p:nvGrpSpPr>
            <p:cNvPr id="523" name="Group 522">
              <a:extLst>
                <a:ext uri="{FF2B5EF4-FFF2-40B4-BE49-F238E27FC236}">
                  <a16:creationId xmlns:a16="http://schemas.microsoft.com/office/drawing/2014/main" id="{44ACB1BF-97D9-4B57-BB2E-E7DD9EE621B6}"/>
                </a:ext>
              </a:extLst>
            </p:cNvPr>
            <p:cNvGrpSpPr/>
            <p:nvPr/>
          </p:nvGrpSpPr>
          <p:grpSpPr>
            <a:xfrm>
              <a:off x="885676" y="1589520"/>
              <a:ext cx="1645710" cy="1645710"/>
              <a:chOff x="3379883" y="1211263"/>
              <a:chExt cx="2246098" cy="2246098"/>
            </a:xfrm>
          </p:grpSpPr>
          <p:sp>
            <p:nvSpPr>
              <p:cNvPr id="524" name="Oval 523">
                <a:extLst>
                  <a:ext uri="{FF2B5EF4-FFF2-40B4-BE49-F238E27FC236}">
                    <a16:creationId xmlns:a16="http://schemas.microsoft.com/office/drawing/2014/main" id="{10144B56-AF27-42E6-A73C-7B008E53CC8B}"/>
                  </a:ext>
                </a:extLst>
              </p:cNvPr>
              <p:cNvSpPr/>
              <p:nvPr/>
            </p:nvSpPr>
            <p:spPr bwMode="auto">
              <a:xfrm>
                <a:off x="3379883" y="1211263"/>
                <a:ext cx="2246098" cy="2246098"/>
              </a:xfrm>
              <a:prstGeom prst="ellipse">
                <a:avLst/>
              </a:prstGeom>
              <a:pattFill prst="ltUpDiag">
                <a:fgClr>
                  <a:srgbClr val="CDCDCD"/>
                </a:fgClr>
                <a:bgClr>
                  <a:srgbClr val="FFFFFF"/>
                </a:bgClr>
              </a:pattFill>
              <a:ln w="5715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2" tIns="146224" rIns="182782" bIns="146224" numCol="1" spcCol="0" rtlCol="0" fromWordArt="0" anchor="t" anchorCtr="0" forceAA="0" compatLnSpc="1">
                <a:prstTxWarp prst="textNoShape">
                  <a:avLst/>
                </a:prstTxWarp>
                <a:noAutofit/>
              </a:bodyPr>
              <a:lstStyle/>
              <a:p>
                <a:pPr defTabSz="913681" fontAlgn="base">
                  <a:lnSpc>
                    <a:spcPct val="90000"/>
                  </a:lnSpc>
                  <a:spcBef>
                    <a:spcPct val="0"/>
                  </a:spcBef>
                  <a:spcAft>
                    <a:spcPct val="0"/>
                  </a:spcAft>
                  <a:defRPr/>
                </a:pPr>
                <a:endParaRPr lang="en-US" sz="1599" spc="-50">
                  <a:solidFill>
                    <a:srgbClr val="FFFFFF"/>
                  </a:solidFill>
                  <a:latin typeface="Segoe UI Semilight"/>
                </a:endParaRPr>
              </a:p>
            </p:txBody>
          </p:sp>
          <p:grpSp>
            <p:nvGrpSpPr>
              <p:cNvPr id="525" name="Group 740">
                <a:extLst>
                  <a:ext uri="{FF2B5EF4-FFF2-40B4-BE49-F238E27FC236}">
                    <a16:creationId xmlns:a16="http://schemas.microsoft.com/office/drawing/2014/main" id="{B9BAD2BA-2DBD-4575-A6A8-71CC44E6568C}"/>
                  </a:ext>
                </a:extLst>
              </p:cNvPr>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526" name="Freeform 741">
                  <a:extLst>
                    <a:ext uri="{FF2B5EF4-FFF2-40B4-BE49-F238E27FC236}">
                      <a16:creationId xmlns:a16="http://schemas.microsoft.com/office/drawing/2014/main" id="{FAA06385-B2FD-412C-A0EA-7D92BDC86B19}"/>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p:spPr>
              <p:txBody>
                <a:bodyPr vert="horz" wrap="square" lIns="91390" tIns="45696" rIns="91390" bIns="45696" numCol="1" anchor="t" anchorCtr="0" compatLnSpc="1">
                  <a:prstTxWarp prst="textNoShape">
                    <a:avLst/>
                  </a:prstTxWarp>
                </a:bodyPr>
                <a:lstStyle/>
                <a:p>
                  <a:pPr defTabSz="913946">
                    <a:defRPr/>
                  </a:pPr>
                  <a:endParaRPr lang="en-US" sz="1399">
                    <a:solidFill>
                      <a:srgbClr val="FFFFFF"/>
                    </a:solidFill>
                    <a:latin typeface="Segoe UI Semilight"/>
                  </a:endParaRPr>
                </a:p>
              </p:txBody>
            </p:sp>
            <p:sp>
              <p:nvSpPr>
                <p:cNvPr id="527" name="Oval 742">
                  <a:extLst>
                    <a:ext uri="{FF2B5EF4-FFF2-40B4-BE49-F238E27FC236}">
                      <a16:creationId xmlns:a16="http://schemas.microsoft.com/office/drawing/2014/main" id="{C3DD4849-9DB9-4353-89E7-7712AEEEFFE7}"/>
                    </a:ext>
                  </a:extLst>
                </p:cNvPr>
                <p:cNvSpPr>
                  <a:spLocks noChangeArrowheads="1"/>
                </p:cNvSpPr>
                <p:nvPr/>
              </p:nvSpPr>
              <p:spPr bwMode="auto">
                <a:xfrm>
                  <a:off x="7616" y="-2816"/>
                  <a:ext cx="127" cy="128"/>
                </a:xfrm>
                <a:prstGeom prst="ellipse">
                  <a:avLst/>
                </a:prstGeom>
                <a:grpFill/>
                <a:ln w="9525">
                  <a:solidFill>
                    <a:srgbClr val="007DDE"/>
                  </a:solidFill>
                  <a:round/>
                  <a:headEnd/>
                  <a:tailEnd/>
                </a:ln>
              </p:spPr>
              <p:txBody>
                <a:bodyPr vert="horz" wrap="square" lIns="91390" tIns="45696" rIns="91390" bIns="45696" numCol="1" anchor="t" anchorCtr="0" compatLnSpc="1">
                  <a:prstTxWarp prst="textNoShape">
                    <a:avLst/>
                  </a:prstTxWarp>
                </a:bodyPr>
                <a:lstStyle/>
                <a:p>
                  <a:pPr defTabSz="913946">
                    <a:defRPr/>
                  </a:pPr>
                  <a:endParaRPr lang="en-US" sz="1399">
                    <a:solidFill>
                      <a:srgbClr val="FFFFFF"/>
                    </a:solidFill>
                    <a:latin typeface="Segoe UI Semilight"/>
                  </a:endParaRPr>
                </a:p>
              </p:txBody>
            </p:sp>
            <p:sp>
              <p:nvSpPr>
                <p:cNvPr id="528" name="Freeform 743">
                  <a:extLst>
                    <a:ext uri="{FF2B5EF4-FFF2-40B4-BE49-F238E27FC236}">
                      <a16:creationId xmlns:a16="http://schemas.microsoft.com/office/drawing/2014/main" id="{9AA4DBD2-D5BE-40C6-A13B-6983163766DE}"/>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91390" tIns="45696" rIns="91390" bIns="45696" numCol="1" anchor="t" anchorCtr="0" compatLnSpc="1">
                  <a:prstTxWarp prst="textNoShape">
                    <a:avLst/>
                  </a:prstTxWarp>
                </a:bodyPr>
                <a:lstStyle/>
                <a:p>
                  <a:pPr defTabSz="913946">
                    <a:defRPr/>
                  </a:pPr>
                  <a:endParaRPr lang="en-US" sz="1399">
                    <a:solidFill>
                      <a:srgbClr val="FFFFFF"/>
                    </a:solidFill>
                    <a:latin typeface="Segoe UI Semilight"/>
                  </a:endParaRPr>
                </a:p>
              </p:txBody>
            </p:sp>
            <p:sp>
              <p:nvSpPr>
                <p:cNvPr id="529" name="Oval 744">
                  <a:extLst>
                    <a:ext uri="{FF2B5EF4-FFF2-40B4-BE49-F238E27FC236}">
                      <a16:creationId xmlns:a16="http://schemas.microsoft.com/office/drawing/2014/main" id="{04240C1E-66EE-49FA-93C6-8F8BE7BAAEE9}"/>
                    </a:ext>
                  </a:extLst>
                </p:cNvPr>
                <p:cNvSpPr>
                  <a:spLocks noChangeArrowheads="1"/>
                </p:cNvSpPr>
                <p:nvPr/>
              </p:nvSpPr>
              <p:spPr bwMode="auto">
                <a:xfrm>
                  <a:off x="7866" y="-2780"/>
                  <a:ext cx="109" cy="108"/>
                </a:xfrm>
                <a:prstGeom prst="ellipse">
                  <a:avLst/>
                </a:prstGeom>
                <a:grpFill/>
                <a:ln w="9525">
                  <a:solidFill>
                    <a:srgbClr val="007DDE"/>
                  </a:solidFill>
                  <a:round/>
                  <a:headEnd/>
                  <a:tailEnd/>
                </a:ln>
              </p:spPr>
              <p:txBody>
                <a:bodyPr vert="horz" wrap="square" lIns="91390" tIns="45696" rIns="91390" bIns="45696" numCol="1" anchor="t" anchorCtr="0" compatLnSpc="1">
                  <a:prstTxWarp prst="textNoShape">
                    <a:avLst/>
                  </a:prstTxWarp>
                </a:bodyPr>
                <a:lstStyle/>
                <a:p>
                  <a:pPr defTabSz="913946">
                    <a:defRPr/>
                  </a:pPr>
                  <a:endParaRPr lang="en-US" sz="1399">
                    <a:solidFill>
                      <a:srgbClr val="FFFFFF"/>
                    </a:solidFill>
                    <a:latin typeface="Segoe UI Semilight"/>
                  </a:endParaRPr>
                </a:p>
              </p:txBody>
            </p:sp>
            <p:sp>
              <p:nvSpPr>
                <p:cNvPr id="530" name="Freeform 745">
                  <a:extLst>
                    <a:ext uri="{FF2B5EF4-FFF2-40B4-BE49-F238E27FC236}">
                      <a16:creationId xmlns:a16="http://schemas.microsoft.com/office/drawing/2014/main" id="{B6B2F7C4-B620-4316-BD87-5627FC017844}"/>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91390" tIns="45696" rIns="91390" bIns="45696" numCol="1" anchor="t" anchorCtr="0" compatLnSpc="1">
                  <a:prstTxWarp prst="textNoShape">
                    <a:avLst/>
                  </a:prstTxWarp>
                </a:bodyPr>
                <a:lstStyle/>
                <a:p>
                  <a:pPr defTabSz="913946">
                    <a:defRPr/>
                  </a:pPr>
                  <a:endParaRPr lang="en-US" sz="1399">
                    <a:solidFill>
                      <a:srgbClr val="FFFFFF"/>
                    </a:solidFill>
                    <a:latin typeface="Segoe UI Semilight"/>
                  </a:endParaRPr>
                </a:p>
              </p:txBody>
            </p:sp>
            <p:sp>
              <p:nvSpPr>
                <p:cNvPr id="531" name="Oval 746">
                  <a:extLst>
                    <a:ext uri="{FF2B5EF4-FFF2-40B4-BE49-F238E27FC236}">
                      <a16:creationId xmlns:a16="http://schemas.microsoft.com/office/drawing/2014/main" id="{1B99374B-A814-45AF-8AD8-0DA98464F76E}"/>
                    </a:ext>
                  </a:extLst>
                </p:cNvPr>
                <p:cNvSpPr>
                  <a:spLocks noChangeArrowheads="1"/>
                </p:cNvSpPr>
                <p:nvPr/>
              </p:nvSpPr>
              <p:spPr bwMode="auto">
                <a:xfrm>
                  <a:off x="7384" y="-2780"/>
                  <a:ext cx="109" cy="108"/>
                </a:xfrm>
                <a:prstGeom prst="ellipse">
                  <a:avLst/>
                </a:prstGeom>
                <a:grpFill/>
                <a:ln w="9525">
                  <a:solidFill>
                    <a:srgbClr val="007DDE"/>
                  </a:solidFill>
                  <a:round/>
                  <a:headEnd/>
                  <a:tailEnd/>
                </a:ln>
              </p:spPr>
              <p:txBody>
                <a:bodyPr vert="horz" wrap="square" lIns="91390" tIns="45696" rIns="91390" bIns="45696" numCol="1" anchor="t" anchorCtr="0" compatLnSpc="1">
                  <a:prstTxWarp prst="textNoShape">
                    <a:avLst/>
                  </a:prstTxWarp>
                </a:bodyPr>
                <a:lstStyle/>
                <a:p>
                  <a:pPr defTabSz="913946">
                    <a:defRPr/>
                  </a:pPr>
                  <a:endParaRPr lang="en-US" sz="1399">
                    <a:solidFill>
                      <a:srgbClr val="FFFFFF"/>
                    </a:solidFill>
                    <a:latin typeface="Segoe UI Semilight"/>
                  </a:endParaRPr>
                </a:p>
              </p:txBody>
            </p:sp>
          </p:grpSp>
        </p:grpSp>
      </p:grpSp>
      <p:cxnSp>
        <p:nvCxnSpPr>
          <p:cNvPr id="532" name="Straight Arrow Connector 531">
            <a:extLst>
              <a:ext uri="{FF2B5EF4-FFF2-40B4-BE49-F238E27FC236}">
                <a16:creationId xmlns:a16="http://schemas.microsoft.com/office/drawing/2014/main" id="{38DFA679-7D72-4D84-8C0A-72CBC4D88734}"/>
              </a:ext>
            </a:extLst>
          </p:cNvPr>
          <p:cNvCxnSpPr/>
          <p:nvPr/>
        </p:nvCxnSpPr>
        <p:spPr>
          <a:xfrm flipH="1" flipV="1">
            <a:off x="6860629" y="2319446"/>
            <a:ext cx="2095360" cy="7828"/>
          </a:xfrm>
          <a:prstGeom prst="straightConnector1">
            <a:avLst/>
          </a:prstGeom>
          <a:ln w="85725" cap="rnd">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3" name="Rectangle 532">
            <a:extLst>
              <a:ext uri="{FF2B5EF4-FFF2-40B4-BE49-F238E27FC236}">
                <a16:creationId xmlns:a16="http://schemas.microsoft.com/office/drawing/2014/main" id="{619A8E9F-3B91-4390-A725-8B73C46AEDFF}"/>
              </a:ext>
            </a:extLst>
          </p:cNvPr>
          <p:cNvSpPr/>
          <p:nvPr/>
        </p:nvSpPr>
        <p:spPr bwMode="auto">
          <a:xfrm>
            <a:off x="3673871" y="1413698"/>
            <a:ext cx="3162692" cy="230399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4" name="TextBox 533">
            <a:extLst>
              <a:ext uri="{FF2B5EF4-FFF2-40B4-BE49-F238E27FC236}">
                <a16:creationId xmlns:a16="http://schemas.microsoft.com/office/drawing/2014/main" id="{0033A43A-314F-4D21-B57F-F305D1139403}"/>
              </a:ext>
            </a:extLst>
          </p:cNvPr>
          <p:cNvSpPr txBox="1"/>
          <p:nvPr/>
        </p:nvSpPr>
        <p:spPr>
          <a:xfrm>
            <a:off x="4025795" y="1546546"/>
            <a:ext cx="2383623" cy="659198"/>
          </a:xfrm>
          <a:prstGeom prst="rect">
            <a:avLst/>
          </a:prstGeom>
        </p:spPr>
        <p:txBody>
          <a:bodyPr wrap="square" rtlCol="0">
            <a:spAutoFit/>
          </a:bodyPr>
          <a:lstStyle/>
          <a:p>
            <a:pPr algn="ctr" defTabSz="914224">
              <a:lnSpc>
                <a:spcPct val="90000"/>
              </a:lnSpc>
              <a:spcAft>
                <a:spcPts val="2400"/>
              </a:spcAft>
              <a:defRPr/>
            </a:pPr>
            <a:r>
              <a:rPr lang="en-US" sz="2000" kern="0">
                <a:solidFill>
                  <a:srgbClr val="353535"/>
                </a:solidFill>
                <a:latin typeface="Segoe UI" panose="020B0502040204020203" pitchFamily="34" charset="0"/>
                <a:cs typeface="Segoe UI" panose="020B0502040204020203" pitchFamily="34" charset="0"/>
              </a:rPr>
              <a:t>Your Virtual Network</a:t>
            </a:r>
          </a:p>
        </p:txBody>
      </p:sp>
      <p:sp>
        <p:nvSpPr>
          <p:cNvPr id="535" name="TextBox 534">
            <a:extLst>
              <a:ext uri="{FF2B5EF4-FFF2-40B4-BE49-F238E27FC236}">
                <a16:creationId xmlns:a16="http://schemas.microsoft.com/office/drawing/2014/main" id="{14C844D6-C2B5-4AEB-A83C-CB8413DEB1D8}"/>
              </a:ext>
            </a:extLst>
          </p:cNvPr>
          <p:cNvSpPr txBox="1"/>
          <p:nvPr/>
        </p:nvSpPr>
        <p:spPr>
          <a:xfrm>
            <a:off x="5776839" y="3143579"/>
            <a:ext cx="724615" cy="169377"/>
          </a:xfrm>
          <a:prstGeom prst="rect">
            <a:avLst/>
          </a:prstGeom>
        </p:spPr>
        <p:txBody>
          <a:bodyPr wrap="square" lIns="0" tIns="0" rIns="0" bIns="0" rtlCol="0" anchor="ctr">
            <a:spAutoFit/>
          </a:bodyPr>
          <a:lstStyle/>
          <a:p>
            <a:pPr algn="ctr" defTabSz="914224">
              <a:lnSpc>
                <a:spcPct val="90000"/>
              </a:lnSpc>
              <a:spcAft>
                <a:spcPts val="2400"/>
              </a:spcAft>
              <a:defRPr/>
            </a:pPr>
            <a:r>
              <a:rPr lang="en-US" sz="1199" kern="0" err="1">
                <a:solidFill>
                  <a:srgbClr val="353535"/>
                </a:solidFill>
                <a:latin typeface="Segoe UI" panose="020B0502040204020203" pitchFamily="34" charset="0"/>
                <a:cs typeface="Segoe UI" panose="020B0502040204020203" pitchFamily="34" charset="0"/>
              </a:rPr>
              <a:t>BackEnd</a:t>
            </a:r>
            <a:endParaRPr lang="en-US" sz="1199" kern="0">
              <a:solidFill>
                <a:srgbClr val="353535"/>
              </a:solidFill>
              <a:latin typeface="Segoe UI" panose="020B0502040204020203" pitchFamily="34" charset="0"/>
              <a:cs typeface="Segoe UI" panose="020B0502040204020203" pitchFamily="34" charset="0"/>
            </a:endParaRPr>
          </a:p>
        </p:txBody>
      </p:sp>
      <p:sp>
        <p:nvSpPr>
          <p:cNvPr id="536" name="TextBox 535">
            <a:extLst>
              <a:ext uri="{FF2B5EF4-FFF2-40B4-BE49-F238E27FC236}">
                <a16:creationId xmlns:a16="http://schemas.microsoft.com/office/drawing/2014/main" id="{13E93D25-EB7D-4D03-8BEA-7B50094AA68F}"/>
              </a:ext>
            </a:extLst>
          </p:cNvPr>
          <p:cNvSpPr txBox="1"/>
          <p:nvPr/>
        </p:nvSpPr>
        <p:spPr>
          <a:xfrm>
            <a:off x="4896470" y="3143579"/>
            <a:ext cx="724615" cy="169377"/>
          </a:xfrm>
          <a:prstGeom prst="rect">
            <a:avLst/>
          </a:prstGeom>
        </p:spPr>
        <p:txBody>
          <a:bodyPr wrap="square" lIns="0" tIns="0" rIns="0" bIns="0" rtlCol="0" anchor="ctr">
            <a:spAutoFit/>
          </a:bodyPr>
          <a:lstStyle/>
          <a:p>
            <a:pPr algn="ctr" defTabSz="914224">
              <a:lnSpc>
                <a:spcPct val="90000"/>
              </a:lnSpc>
              <a:spcAft>
                <a:spcPts val="2400"/>
              </a:spcAft>
              <a:defRPr/>
            </a:pPr>
            <a:r>
              <a:rPr lang="en-US" sz="1199" kern="0">
                <a:solidFill>
                  <a:srgbClr val="353535"/>
                </a:solidFill>
                <a:latin typeface="Segoe UI" panose="020B0502040204020203" pitchFamily="34" charset="0"/>
                <a:cs typeface="Segoe UI" panose="020B0502040204020203" pitchFamily="34" charset="0"/>
              </a:rPr>
              <a:t>Mid-tier</a:t>
            </a:r>
          </a:p>
        </p:txBody>
      </p:sp>
      <p:sp>
        <p:nvSpPr>
          <p:cNvPr id="537" name="TextBox 536">
            <a:extLst>
              <a:ext uri="{FF2B5EF4-FFF2-40B4-BE49-F238E27FC236}">
                <a16:creationId xmlns:a16="http://schemas.microsoft.com/office/drawing/2014/main" id="{DF7A4D9C-CADC-4F0F-BD32-604C162F4850}"/>
              </a:ext>
            </a:extLst>
          </p:cNvPr>
          <p:cNvSpPr txBox="1"/>
          <p:nvPr/>
        </p:nvSpPr>
        <p:spPr>
          <a:xfrm>
            <a:off x="4008978" y="3143579"/>
            <a:ext cx="731740" cy="169377"/>
          </a:xfrm>
          <a:prstGeom prst="rect">
            <a:avLst/>
          </a:prstGeom>
        </p:spPr>
        <p:txBody>
          <a:bodyPr wrap="square" lIns="0" tIns="0" rIns="0" bIns="0" rtlCol="0" anchor="ctr">
            <a:spAutoFit/>
          </a:bodyPr>
          <a:lstStyle/>
          <a:p>
            <a:pPr algn="ctr" defTabSz="914224">
              <a:lnSpc>
                <a:spcPct val="90000"/>
              </a:lnSpc>
              <a:spcAft>
                <a:spcPts val="2400"/>
              </a:spcAft>
              <a:defRPr/>
            </a:pPr>
            <a:r>
              <a:rPr lang="en-US" sz="1199" kern="0" err="1">
                <a:solidFill>
                  <a:srgbClr val="353535"/>
                </a:solidFill>
                <a:latin typeface="Segoe UI" panose="020B0502040204020203" pitchFamily="34" charset="0"/>
                <a:cs typeface="Segoe UI" panose="020B0502040204020203" pitchFamily="34" charset="0"/>
              </a:rPr>
              <a:t>FrontEnd</a:t>
            </a:r>
            <a:endParaRPr lang="en-US" sz="1199" kern="0">
              <a:solidFill>
                <a:srgbClr val="353535"/>
              </a:solidFill>
              <a:latin typeface="Segoe UI" panose="020B0502040204020203" pitchFamily="34" charset="0"/>
              <a:cs typeface="Segoe UI" panose="020B0502040204020203" pitchFamily="34" charset="0"/>
            </a:endParaRPr>
          </a:p>
        </p:txBody>
      </p:sp>
      <p:grpSp>
        <p:nvGrpSpPr>
          <p:cNvPr id="538" name="Group 537">
            <a:extLst>
              <a:ext uri="{FF2B5EF4-FFF2-40B4-BE49-F238E27FC236}">
                <a16:creationId xmlns:a16="http://schemas.microsoft.com/office/drawing/2014/main" id="{34D3842B-26B6-47E1-AA2B-71A5DA6C4821}"/>
              </a:ext>
            </a:extLst>
          </p:cNvPr>
          <p:cNvGrpSpPr/>
          <p:nvPr/>
        </p:nvGrpSpPr>
        <p:grpSpPr>
          <a:xfrm>
            <a:off x="4016102" y="2261432"/>
            <a:ext cx="724615" cy="863460"/>
            <a:chOff x="9771792" y="1879294"/>
            <a:chExt cx="618302" cy="863582"/>
          </a:xfrm>
        </p:grpSpPr>
        <p:sp>
          <p:nvSpPr>
            <p:cNvPr id="539" name="Freeform 5">
              <a:extLst>
                <a:ext uri="{FF2B5EF4-FFF2-40B4-BE49-F238E27FC236}">
                  <a16:creationId xmlns:a16="http://schemas.microsoft.com/office/drawing/2014/main" id="{B1EB88A6-F5EE-42E3-9AB1-C6A29E7CD98B}"/>
                </a:ext>
              </a:extLst>
            </p:cNvPr>
            <p:cNvSpPr>
              <a:spLocks noEditPoints="1"/>
            </p:cNvSpPr>
            <p:nvPr/>
          </p:nvSpPr>
          <p:spPr bwMode="auto">
            <a:xfrm>
              <a:off x="9771792"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91390" tIns="45696" rIns="91390" bIns="45696" numCol="1" anchor="t" anchorCtr="0" compatLnSpc="1">
              <a:prstTxWarp prst="textNoShape">
                <a:avLst/>
              </a:prstTxWarp>
            </a:bodyPr>
            <a:lstStyle/>
            <a:p>
              <a:pPr defTabSz="914224">
                <a:defRPr/>
              </a:pPr>
              <a:endParaRPr lang="en-US" sz="1801" kern="0">
                <a:solidFill>
                  <a:srgbClr val="353535"/>
                </a:solidFill>
                <a:latin typeface="Segoe UI"/>
              </a:endParaRPr>
            </a:p>
          </p:txBody>
        </p:sp>
        <p:sp>
          <p:nvSpPr>
            <p:cNvPr id="540" name="Freeform 5">
              <a:extLst>
                <a:ext uri="{FF2B5EF4-FFF2-40B4-BE49-F238E27FC236}">
                  <a16:creationId xmlns:a16="http://schemas.microsoft.com/office/drawing/2014/main" id="{7B8BBD4C-D380-4341-907A-0916E52E2776}"/>
                </a:ext>
              </a:extLst>
            </p:cNvPr>
            <p:cNvSpPr>
              <a:spLocks noEditPoints="1"/>
            </p:cNvSpPr>
            <p:nvPr/>
          </p:nvSpPr>
          <p:spPr bwMode="auto">
            <a:xfrm>
              <a:off x="9771792"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91390" tIns="45696" rIns="91390" bIns="45696" numCol="1" anchor="t" anchorCtr="0" compatLnSpc="1">
              <a:prstTxWarp prst="textNoShape">
                <a:avLst/>
              </a:prstTxWarp>
            </a:bodyPr>
            <a:lstStyle/>
            <a:p>
              <a:pPr defTabSz="914224">
                <a:defRPr/>
              </a:pPr>
              <a:endParaRPr lang="en-US" sz="1801" kern="0">
                <a:solidFill>
                  <a:srgbClr val="353535"/>
                </a:solidFill>
                <a:latin typeface="Segoe UI"/>
              </a:endParaRPr>
            </a:p>
          </p:txBody>
        </p:sp>
        <p:sp>
          <p:nvSpPr>
            <p:cNvPr id="541" name="Freeform 5">
              <a:extLst>
                <a:ext uri="{FF2B5EF4-FFF2-40B4-BE49-F238E27FC236}">
                  <a16:creationId xmlns:a16="http://schemas.microsoft.com/office/drawing/2014/main" id="{CF991BD2-8BD9-4A83-BAC3-DC243BF0737F}"/>
                </a:ext>
              </a:extLst>
            </p:cNvPr>
            <p:cNvSpPr>
              <a:spLocks noEditPoints="1"/>
            </p:cNvSpPr>
            <p:nvPr/>
          </p:nvSpPr>
          <p:spPr bwMode="auto">
            <a:xfrm>
              <a:off x="9771792"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91390" tIns="45696" rIns="91390" bIns="45696" numCol="1" anchor="t" anchorCtr="0" compatLnSpc="1">
              <a:prstTxWarp prst="textNoShape">
                <a:avLst/>
              </a:prstTxWarp>
            </a:bodyPr>
            <a:lstStyle/>
            <a:p>
              <a:pPr defTabSz="914224">
                <a:defRPr/>
              </a:pPr>
              <a:endParaRPr lang="en-US" sz="1801" kern="0">
                <a:solidFill>
                  <a:srgbClr val="353535"/>
                </a:solidFill>
                <a:latin typeface="Segoe UI"/>
              </a:endParaRPr>
            </a:p>
          </p:txBody>
        </p:sp>
      </p:grpSp>
      <p:grpSp>
        <p:nvGrpSpPr>
          <p:cNvPr id="542" name="Group 541">
            <a:extLst>
              <a:ext uri="{FF2B5EF4-FFF2-40B4-BE49-F238E27FC236}">
                <a16:creationId xmlns:a16="http://schemas.microsoft.com/office/drawing/2014/main" id="{8EF7D96F-32E6-4F26-9340-7DD2221EC8D5}"/>
              </a:ext>
            </a:extLst>
          </p:cNvPr>
          <p:cNvGrpSpPr/>
          <p:nvPr/>
        </p:nvGrpSpPr>
        <p:grpSpPr>
          <a:xfrm>
            <a:off x="4896470" y="2261432"/>
            <a:ext cx="724615" cy="863460"/>
            <a:chOff x="10533735" y="1879294"/>
            <a:chExt cx="618302" cy="863582"/>
          </a:xfrm>
        </p:grpSpPr>
        <p:sp>
          <p:nvSpPr>
            <p:cNvPr id="543" name="Freeform 10">
              <a:extLst>
                <a:ext uri="{FF2B5EF4-FFF2-40B4-BE49-F238E27FC236}">
                  <a16:creationId xmlns:a16="http://schemas.microsoft.com/office/drawing/2014/main" id="{D7E5652B-AC7C-43E1-AC71-B71B23001EEE}"/>
                </a:ext>
              </a:extLst>
            </p:cNvPr>
            <p:cNvSpPr>
              <a:spLocks noEditPoints="1"/>
            </p:cNvSpPr>
            <p:nvPr/>
          </p:nvSpPr>
          <p:spPr bwMode="auto">
            <a:xfrm>
              <a:off x="10533735"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91390" tIns="45696" rIns="91390" bIns="45696" numCol="1" anchor="t" anchorCtr="0" compatLnSpc="1">
              <a:prstTxWarp prst="textNoShape">
                <a:avLst/>
              </a:prstTxWarp>
            </a:bodyPr>
            <a:lstStyle/>
            <a:p>
              <a:pPr defTabSz="914224">
                <a:defRPr/>
              </a:pPr>
              <a:endParaRPr lang="en-US" sz="1801" kern="0">
                <a:solidFill>
                  <a:srgbClr val="353535"/>
                </a:solidFill>
                <a:latin typeface="Segoe UI"/>
              </a:endParaRPr>
            </a:p>
          </p:txBody>
        </p:sp>
        <p:sp>
          <p:nvSpPr>
            <p:cNvPr id="544" name="Freeform 13">
              <a:extLst>
                <a:ext uri="{FF2B5EF4-FFF2-40B4-BE49-F238E27FC236}">
                  <a16:creationId xmlns:a16="http://schemas.microsoft.com/office/drawing/2014/main" id="{274EC98E-1EE8-4B6C-BD52-A535A70AEFB7}"/>
                </a:ext>
              </a:extLst>
            </p:cNvPr>
            <p:cNvSpPr>
              <a:spLocks noEditPoints="1"/>
            </p:cNvSpPr>
            <p:nvPr/>
          </p:nvSpPr>
          <p:spPr bwMode="auto">
            <a:xfrm>
              <a:off x="10533735"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91390" tIns="45696" rIns="91390" bIns="45696" numCol="1" anchor="t" anchorCtr="0" compatLnSpc="1">
              <a:prstTxWarp prst="textNoShape">
                <a:avLst/>
              </a:prstTxWarp>
            </a:bodyPr>
            <a:lstStyle/>
            <a:p>
              <a:pPr defTabSz="914224">
                <a:defRPr/>
              </a:pPr>
              <a:endParaRPr lang="en-US" sz="1801" kern="0">
                <a:solidFill>
                  <a:srgbClr val="353535"/>
                </a:solidFill>
                <a:latin typeface="Segoe UI"/>
              </a:endParaRPr>
            </a:p>
          </p:txBody>
        </p:sp>
        <p:sp>
          <p:nvSpPr>
            <p:cNvPr id="545" name="Freeform 16">
              <a:extLst>
                <a:ext uri="{FF2B5EF4-FFF2-40B4-BE49-F238E27FC236}">
                  <a16:creationId xmlns:a16="http://schemas.microsoft.com/office/drawing/2014/main" id="{8B11880E-5CAD-4452-9957-5BBC69E0AD9F}"/>
                </a:ext>
              </a:extLst>
            </p:cNvPr>
            <p:cNvSpPr>
              <a:spLocks noEditPoints="1"/>
            </p:cNvSpPr>
            <p:nvPr/>
          </p:nvSpPr>
          <p:spPr bwMode="auto">
            <a:xfrm>
              <a:off x="10533735"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91390" tIns="45696" rIns="91390" bIns="45696" numCol="1" anchor="t" anchorCtr="0" compatLnSpc="1">
              <a:prstTxWarp prst="textNoShape">
                <a:avLst/>
              </a:prstTxWarp>
            </a:bodyPr>
            <a:lstStyle/>
            <a:p>
              <a:pPr defTabSz="914224">
                <a:defRPr/>
              </a:pPr>
              <a:endParaRPr lang="en-US" sz="1801" kern="0">
                <a:solidFill>
                  <a:srgbClr val="353535"/>
                </a:solidFill>
                <a:latin typeface="Segoe UI"/>
              </a:endParaRPr>
            </a:p>
          </p:txBody>
        </p:sp>
      </p:grpSp>
      <p:grpSp>
        <p:nvGrpSpPr>
          <p:cNvPr id="546" name="Group 545">
            <a:extLst>
              <a:ext uri="{FF2B5EF4-FFF2-40B4-BE49-F238E27FC236}">
                <a16:creationId xmlns:a16="http://schemas.microsoft.com/office/drawing/2014/main" id="{54690608-B649-4A4D-BE92-74822CB9D74A}"/>
              </a:ext>
            </a:extLst>
          </p:cNvPr>
          <p:cNvGrpSpPr/>
          <p:nvPr/>
        </p:nvGrpSpPr>
        <p:grpSpPr>
          <a:xfrm>
            <a:off x="5776839" y="2261432"/>
            <a:ext cx="724615" cy="863460"/>
            <a:chOff x="11274200" y="1879294"/>
            <a:chExt cx="618302" cy="863582"/>
          </a:xfrm>
        </p:grpSpPr>
        <p:sp>
          <p:nvSpPr>
            <p:cNvPr id="547" name="Freeform 11">
              <a:extLst>
                <a:ext uri="{FF2B5EF4-FFF2-40B4-BE49-F238E27FC236}">
                  <a16:creationId xmlns:a16="http://schemas.microsoft.com/office/drawing/2014/main" id="{49C77EE8-5DE8-4ACD-B99E-A4CFA34DC89E}"/>
                </a:ext>
              </a:extLst>
            </p:cNvPr>
            <p:cNvSpPr>
              <a:spLocks noEditPoints="1"/>
            </p:cNvSpPr>
            <p:nvPr/>
          </p:nvSpPr>
          <p:spPr bwMode="auto">
            <a:xfrm>
              <a:off x="11274200"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91390" tIns="45696" rIns="91390" bIns="45696" numCol="1" anchor="t" anchorCtr="0" compatLnSpc="1">
              <a:prstTxWarp prst="textNoShape">
                <a:avLst/>
              </a:prstTxWarp>
            </a:bodyPr>
            <a:lstStyle/>
            <a:p>
              <a:pPr defTabSz="914224">
                <a:defRPr/>
              </a:pPr>
              <a:endParaRPr lang="en-US" sz="1801" kern="0">
                <a:solidFill>
                  <a:srgbClr val="353535"/>
                </a:solidFill>
                <a:latin typeface="Segoe UI"/>
              </a:endParaRPr>
            </a:p>
          </p:txBody>
        </p:sp>
        <p:sp>
          <p:nvSpPr>
            <p:cNvPr id="548" name="Freeform 14">
              <a:extLst>
                <a:ext uri="{FF2B5EF4-FFF2-40B4-BE49-F238E27FC236}">
                  <a16:creationId xmlns:a16="http://schemas.microsoft.com/office/drawing/2014/main" id="{DC68E870-5605-40D9-9168-A77777A7FEFD}"/>
                </a:ext>
              </a:extLst>
            </p:cNvPr>
            <p:cNvSpPr>
              <a:spLocks noEditPoints="1"/>
            </p:cNvSpPr>
            <p:nvPr/>
          </p:nvSpPr>
          <p:spPr bwMode="auto">
            <a:xfrm>
              <a:off x="11274200"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91390" tIns="45696" rIns="91390" bIns="45696" numCol="1" anchor="t" anchorCtr="0" compatLnSpc="1">
              <a:prstTxWarp prst="textNoShape">
                <a:avLst/>
              </a:prstTxWarp>
            </a:bodyPr>
            <a:lstStyle/>
            <a:p>
              <a:pPr defTabSz="914224">
                <a:defRPr/>
              </a:pPr>
              <a:endParaRPr lang="en-US" sz="1801" kern="0">
                <a:solidFill>
                  <a:srgbClr val="353535"/>
                </a:solidFill>
                <a:latin typeface="Segoe UI"/>
              </a:endParaRPr>
            </a:p>
          </p:txBody>
        </p:sp>
        <p:sp>
          <p:nvSpPr>
            <p:cNvPr id="549" name="Freeform 17">
              <a:extLst>
                <a:ext uri="{FF2B5EF4-FFF2-40B4-BE49-F238E27FC236}">
                  <a16:creationId xmlns:a16="http://schemas.microsoft.com/office/drawing/2014/main" id="{6AB62013-D367-4E1E-9074-FF1FFFE8BE39}"/>
                </a:ext>
              </a:extLst>
            </p:cNvPr>
            <p:cNvSpPr>
              <a:spLocks noEditPoints="1"/>
            </p:cNvSpPr>
            <p:nvPr/>
          </p:nvSpPr>
          <p:spPr bwMode="auto">
            <a:xfrm>
              <a:off x="11274200"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91390" tIns="45696" rIns="91390" bIns="45696" numCol="1" anchor="t" anchorCtr="0" compatLnSpc="1">
              <a:prstTxWarp prst="textNoShape">
                <a:avLst/>
              </a:prstTxWarp>
            </a:bodyPr>
            <a:lstStyle/>
            <a:p>
              <a:pPr defTabSz="914224">
                <a:defRPr/>
              </a:pPr>
              <a:endParaRPr lang="en-US" sz="1801" kern="0">
                <a:solidFill>
                  <a:srgbClr val="353535"/>
                </a:solidFill>
                <a:latin typeface="Segoe UI"/>
              </a:endParaRPr>
            </a:p>
          </p:txBody>
        </p:sp>
      </p:grpSp>
      <p:grpSp>
        <p:nvGrpSpPr>
          <p:cNvPr id="550" name="Group 549">
            <a:extLst>
              <a:ext uri="{FF2B5EF4-FFF2-40B4-BE49-F238E27FC236}">
                <a16:creationId xmlns:a16="http://schemas.microsoft.com/office/drawing/2014/main" id="{915B1BEA-D65B-4221-AB93-D2707D7FF29B}"/>
              </a:ext>
            </a:extLst>
          </p:cNvPr>
          <p:cNvGrpSpPr/>
          <p:nvPr/>
        </p:nvGrpSpPr>
        <p:grpSpPr>
          <a:xfrm>
            <a:off x="8907309" y="1189142"/>
            <a:ext cx="3243482" cy="1885299"/>
            <a:chOff x="9415230" y="5164786"/>
            <a:chExt cx="2620319" cy="1510816"/>
          </a:xfrm>
        </p:grpSpPr>
        <p:grpSp>
          <p:nvGrpSpPr>
            <p:cNvPr id="551" name="Group 550">
              <a:extLst>
                <a:ext uri="{FF2B5EF4-FFF2-40B4-BE49-F238E27FC236}">
                  <a16:creationId xmlns:a16="http://schemas.microsoft.com/office/drawing/2014/main" id="{D7F17A01-2CA3-4E03-AA1C-5B69889DA054}"/>
                </a:ext>
              </a:extLst>
            </p:cNvPr>
            <p:cNvGrpSpPr/>
            <p:nvPr/>
          </p:nvGrpSpPr>
          <p:grpSpPr>
            <a:xfrm>
              <a:off x="9415230" y="5164786"/>
              <a:ext cx="2620319" cy="1510816"/>
              <a:chOff x="4248046" y="490888"/>
              <a:chExt cx="8361830" cy="4821237"/>
            </a:xfrm>
          </p:grpSpPr>
          <p:sp>
            <p:nvSpPr>
              <p:cNvPr id="562" name="Freeform 5">
                <a:extLst>
                  <a:ext uri="{FF2B5EF4-FFF2-40B4-BE49-F238E27FC236}">
                    <a16:creationId xmlns:a16="http://schemas.microsoft.com/office/drawing/2014/main" id="{75C432B2-5FE6-41E4-AC67-F9CA9FA2CBC1}"/>
                  </a:ext>
                </a:extLst>
              </p:cNvPr>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563" name="Freeform 5">
                <a:extLst>
                  <a:ext uri="{FF2B5EF4-FFF2-40B4-BE49-F238E27FC236}">
                    <a16:creationId xmlns:a16="http://schemas.microsoft.com/office/drawing/2014/main" id="{BF4A3496-21D6-4C73-83E0-E5AE0C9734DD}"/>
                  </a:ext>
                </a:extLst>
              </p:cNvPr>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564" name="Freeform 5">
                <a:extLst>
                  <a:ext uri="{FF2B5EF4-FFF2-40B4-BE49-F238E27FC236}">
                    <a16:creationId xmlns:a16="http://schemas.microsoft.com/office/drawing/2014/main" id="{FC2EF626-BFAC-4843-8CF8-A5CAC28EC54B}"/>
                  </a:ext>
                </a:extLst>
              </p:cNvPr>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grpSp>
        <p:grpSp>
          <p:nvGrpSpPr>
            <p:cNvPr id="552" name="Group 551">
              <a:extLst>
                <a:ext uri="{FF2B5EF4-FFF2-40B4-BE49-F238E27FC236}">
                  <a16:creationId xmlns:a16="http://schemas.microsoft.com/office/drawing/2014/main" id="{0287FFA0-B7B4-4DF9-99ED-903B2B35A41B}"/>
                </a:ext>
              </a:extLst>
            </p:cNvPr>
            <p:cNvGrpSpPr/>
            <p:nvPr/>
          </p:nvGrpSpPr>
          <p:grpSpPr>
            <a:xfrm>
              <a:off x="9854472" y="6049671"/>
              <a:ext cx="1816954" cy="565480"/>
              <a:chOff x="9853353" y="5922741"/>
              <a:chExt cx="1816954" cy="565480"/>
            </a:xfrm>
          </p:grpSpPr>
          <p:pic>
            <p:nvPicPr>
              <p:cNvPr id="553" name="Picture 552">
                <a:extLst>
                  <a:ext uri="{FF2B5EF4-FFF2-40B4-BE49-F238E27FC236}">
                    <a16:creationId xmlns:a16="http://schemas.microsoft.com/office/drawing/2014/main" id="{54450779-4AAF-471F-9A15-09606D285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5108" y="5922741"/>
                <a:ext cx="235199" cy="236033"/>
              </a:xfrm>
              <a:prstGeom prst="rect">
                <a:avLst/>
              </a:prstGeom>
            </p:spPr>
          </p:pic>
          <p:pic>
            <p:nvPicPr>
              <p:cNvPr id="554" name="Picture 553">
                <a:extLst>
                  <a:ext uri="{FF2B5EF4-FFF2-40B4-BE49-F238E27FC236}">
                    <a16:creationId xmlns:a16="http://schemas.microsoft.com/office/drawing/2014/main" id="{8D226B1A-E6B2-47C8-9BC2-75B9B2BAD4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8445" y="5922741"/>
                <a:ext cx="235199" cy="236033"/>
              </a:xfrm>
              <a:prstGeom prst="rect">
                <a:avLst/>
              </a:prstGeom>
            </p:spPr>
          </p:pic>
          <p:pic>
            <p:nvPicPr>
              <p:cNvPr id="555" name="Picture 554">
                <a:extLst>
                  <a:ext uri="{FF2B5EF4-FFF2-40B4-BE49-F238E27FC236}">
                    <a16:creationId xmlns:a16="http://schemas.microsoft.com/office/drawing/2014/main" id="{470295B5-B930-45A2-80A4-FA4F35C0D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6825" y="6252188"/>
                <a:ext cx="235199" cy="236033"/>
              </a:xfrm>
              <a:prstGeom prst="rect">
                <a:avLst/>
              </a:prstGeom>
            </p:spPr>
          </p:pic>
          <p:pic>
            <p:nvPicPr>
              <p:cNvPr id="556" name="Picture 555">
                <a:extLst>
                  <a:ext uri="{FF2B5EF4-FFF2-40B4-BE49-F238E27FC236}">
                    <a16:creationId xmlns:a16="http://schemas.microsoft.com/office/drawing/2014/main" id="{50EFC0B8-F289-41D0-B507-A99148A925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1784" y="5922741"/>
                <a:ext cx="235199" cy="236033"/>
              </a:xfrm>
              <a:prstGeom prst="rect">
                <a:avLst/>
              </a:prstGeom>
            </p:spPr>
          </p:pic>
          <p:pic>
            <p:nvPicPr>
              <p:cNvPr id="557" name="Picture 556">
                <a:extLst>
                  <a:ext uri="{FF2B5EF4-FFF2-40B4-BE49-F238E27FC236}">
                    <a16:creationId xmlns:a16="http://schemas.microsoft.com/office/drawing/2014/main" id="{031A5649-C166-48BF-99FD-BA6992E4A3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5122" y="5922741"/>
                <a:ext cx="235199" cy="236033"/>
              </a:xfrm>
              <a:prstGeom prst="rect">
                <a:avLst/>
              </a:prstGeom>
            </p:spPr>
          </p:pic>
          <p:pic>
            <p:nvPicPr>
              <p:cNvPr id="558" name="Picture 557">
                <a:extLst>
                  <a:ext uri="{FF2B5EF4-FFF2-40B4-BE49-F238E27FC236}">
                    <a16:creationId xmlns:a16="http://schemas.microsoft.com/office/drawing/2014/main" id="{CE669ACD-E75D-4746-AB3D-21F451A4CC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3353" y="6252188"/>
                <a:ext cx="235199" cy="236033"/>
              </a:xfrm>
              <a:prstGeom prst="rect">
                <a:avLst/>
              </a:prstGeom>
            </p:spPr>
          </p:pic>
          <p:pic>
            <p:nvPicPr>
              <p:cNvPr id="559" name="Picture 558">
                <a:extLst>
                  <a:ext uri="{FF2B5EF4-FFF2-40B4-BE49-F238E27FC236}">
                    <a16:creationId xmlns:a16="http://schemas.microsoft.com/office/drawing/2014/main" id="{A0ABD594-0E06-45A1-B655-5398BDC287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71177" y="6252188"/>
                <a:ext cx="235199" cy="236033"/>
              </a:xfrm>
              <a:prstGeom prst="rect">
                <a:avLst/>
              </a:prstGeom>
            </p:spPr>
          </p:pic>
          <p:pic>
            <p:nvPicPr>
              <p:cNvPr id="560" name="Picture 559">
                <a:extLst>
                  <a:ext uri="{FF2B5EF4-FFF2-40B4-BE49-F238E27FC236}">
                    <a16:creationId xmlns:a16="http://schemas.microsoft.com/office/drawing/2014/main" id="{03E6F485-FC3C-41C0-90A0-6D4B4F1485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89001" y="6252188"/>
                <a:ext cx="235199" cy="236033"/>
              </a:xfrm>
              <a:prstGeom prst="rect">
                <a:avLst/>
              </a:prstGeom>
            </p:spPr>
          </p:pic>
          <p:pic>
            <p:nvPicPr>
              <p:cNvPr id="561" name="Picture 560">
                <a:extLst>
                  <a:ext uri="{FF2B5EF4-FFF2-40B4-BE49-F238E27FC236}">
                    <a16:creationId xmlns:a16="http://schemas.microsoft.com/office/drawing/2014/main" id="{0717E518-0C36-46B1-AFC2-93276A7D90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48460" y="5922741"/>
                <a:ext cx="235199" cy="236033"/>
              </a:xfrm>
              <a:prstGeom prst="rect">
                <a:avLst/>
              </a:prstGeom>
            </p:spPr>
          </p:pic>
        </p:grpSp>
      </p:grpSp>
      <p:pic>
        <p:nvPicPr>
          <p:cNvPr id="565" name="Picture 564">
            <a:extLst>
              <a:ext uri="{FF2B5EF4-FFF2-40B4-BE49-F238E27FC236}">
                <a16:creationId xmlns:a16="http://schemas.microsoft.com/office/drawing/2014/main" id="{C6BA8CA8-494C-47D7-8B4C-51B414F2B9A5}"/>
              </a:ext>
            </a:extLst>
          </p:cNvPr>
          <p:cNvPicPr>
            <a:picLocks noChangeAspect="1"/>
          </p:cNvPicPr>
          <p:nvPr/>
        </p:nvPicPr>
        <p:blipFill>
          <a:blip r:embed="rId14">
            <a:duotone>
              <a:schemeClr val="accent2">
                <a:shade val="45000"/>
                <a:satMod val="135000"/>
              </a:schemeClr>
              <a:prstClr val="white"/>
            </a:duotone>
          </a:blip>
          <a:stretch>
            <a:fillRect/>
          </a:stretch>
        </p:blipFill>
        <p:spPr>
          <a:xfrm>
            <a:off x="10297729" y="1679108"/>
            <a:ext cx="614201" cy="640338"/>
          </a:xfrm>
          <a:prstGeom prst="rect">
            <a:avLst/>
          </a:prstGeom>
        </p:spPr>
      </p:pic>
      <p:cxnSp>
        <p:nvCxnSpPr>
          <p:cNvPr id="566" name="Straight Arrow Connector 565">
            <a:extLst>
              <a:ext uri="{FF2B5EF4-FFF2-40B4-BE49-F238E27FC236}">
                <a16:creationId xmlns:a16="http://schemas.microsoft.com/office/drawing/2014/main" id="{894AD6DA-14C2-4DA7-8765-CE2ED884CB2B}"/>
              </a:ext>
            </a:extLst>
          </p:cNvPr>
          <p:cNvCxnSpPr/>
          <p:nvPr/>
        </p:nvCxnSpPr>
        <p:spPr>
          <a:xfrm flipH="1" flipV="1">
            <a:off x="1619328" y="2620657"/>
            <a:ext cx="2095360" cy="7828"/>
          </a:xfrm>
          <a:prstGeom prst="straightConnector1">
            <a:avLst/>
          </a:prstGeom>
          <a:ln w="85725" cap="rnd">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67" name="Picture 566">
            <a:extLst>
              <a:ext uri="{FF2B5EF4-FFF2-40B4-BE49-F238E27FC236}">
                <a16:creationId xmlns:a16="http://schemas.microsoft.com/office/drawing/2014/main" id="{5C522BA9-BDC8-44F8-B87D-BF0742D21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748" y="3331270"/>
            <a:ext cx="436385" cy="448289"/>
          </a:xfrm>
          <a:prstGeom prst="rect">
            <a:avLst/>
          </a:prstGeom>
          <a:noFill/>
          <a:ln>
            <a:noFill/>
          </a:ln>
        </p:spPr>
      </p:pic>
      <p:pic>
        <p:nvPicPr>
          <p:cNvPr id="568" name="Picture 2" descr="Related image">
            <a:extLst>
              <a:ext uri="{FF2B5EF4-FFF2-40B4-BE49-F238E27FC236}">
                <a16:creationId xmlns:a16="http://schemas.microsoft.com/office/drawing/2014/main" id="{68AF01F9-5E70-4F9E-B8C4-FEFDDE055393}"/>
              </a:ext>
            </a:extLst>
          </p:cNvPr>
          <p:cNvPicPr>
            <a:picLocks noChangeAspect="1" noChangeArrowheads="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94663" y="3413940"/>
            <a:ext cx="801209" cy="801209"/>
          </a:xfrm>
          <a:prstGeom prst="rect">
            <a:avLst/>
          </a:prstGeom>
          <a:noFill/>
          <a:extLst>
            <a:ext uri="{909E8E84-426E-40DD-AFC4-6F175D3DCCD1}">
              <a14:hiddenFill xmlns:a14="http://schemas.microsoft.com/office/drawing/2010/main">
                <a:solidFill>
                  <a:srgbClr val="FFFFFF"/>
                </a:solidFill>
              </a14:hiddenFill>
            </a:ext>
          </a:extLst>
        </p:spPr>
      </p:pic>
      <p:sp>
        <p:nvSpPr>
          <p:cNvPr id="279" name="Title 16">
            <a:extLst>
              <a:ext uri="{FF2B5EF4-FFF2-40B4-BE49-F238E27FC236}">
                <a16:creationId xmlns:a16="http://schemas.microsoft.com/office/drawing/2014/main" id="{EA7CB41C-7F65-4717-886A-786F9F159D2F}"/>
              </a:ext>
            </a:extLst>
          </p:cNvPr>
          <p:cNvSpPr>
            <a:spLocks noGrp="1"/>
          </p:cNvSpPr>
          <p:nvPr>
            <p:ph type="title"/>
          </p:nvPr>
        </p:nvSpPr>
        <p:spPr>
          <a:xfrm>
            <a:off x="378025" y="417777"/>
            <a:ext cx="11237870" cy="565027"/>
          </a:xfrm>
        </p:spPr>
        <p:txBody>
          <a:bodyPr/>
          <a:lstStyle/>
          <a:p>
            <a:r>
              <a:rPr lang="en-US"/>
              <a:t>The Big Picture | Application Access Patterns</a:t>
            </a:r>
          </a:p>
        </p:txBody>
      </p:sp>
    </p:spTree>
    <p:extLst>
      <p:ext uri="{BB962C8B-B14F-4D97-AF65-F5344CB8AC3E}">
        <p14:creationId xmlns:p14="http://schemas.microsoft.com/office/powerpoint/2010/main" val="861245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39" grpId="0"/>
      <p:bldP spid="302" grpId="0"/>
      <p:bldP spid="3" grpId="0" animBg="1"/>
      <p:bldP spid="277" grpId="0" animBg="1"/>
      <p:bldP spid="278" grpId="0" animBg="1"/>
      <p:bldP spid="2" grpId="0"/>
      <p:bldP spid="284" grpId="0" animBg="1"/>
      <p:bldP spid="533" grpId="0" animBg="1"/>
      <p:bldP spid="534" grpId="0"/>
      <p:bldP spid="535" grpId="0"/>
      <p:bldP spid="536" grpId="0"/>
      <p:bldP spid="5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Create a Custom Role</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94234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Role Properties</a:t>
            </a:r>
          </a:p>
          <a:p>
            <a:pPr marL="514350" indent="-514350">
              <a:buFont typeface="+mj-lt"/>
              <a:buAutoNum type="arabicPeriod"/>
            </a:pPr>
            <a:r>
              <a:rPr lang="en-US" sz="2800" dirty="0"/>
              <a:t>Wildcard Permissions</a:t>
            </a:r>
          </a:p>
          <a:p>
            <a:pPr marL="514350" indent="-514350">
              <a:buFont typeface="+mj-lt"/>
              <a:buAutoNum type="arabicPeriod"/>
            </a:pPr>
            <a:r>
              <a:rPr lang="en-US" sz="2800" dirty="0"/>
              <a:t>Actions and </a:t>
            </a:r>
            <a:r>
              <a:rPr lang="en-US" sz="2800" dirty="0" err="1"/>
              <a:t>NotActions</a:t>
            </a:r>
            <a:endParaRPr lang="en-US" sz="2800" dirty="0"/>
          </a:p>
          <a:p>
            <a:pPr marL="514350" indent="-514350">
              <a:buFont typeface="+mj-lt"/>
              <a:buAutoNum type="arabicPeriod"/>
            </a:pPr>
            <a:r>
              <a:rPr lang="en-US" sz="2800" dirty="0"/>
              <a:t>Steps to Create one</a:t>
            </a:r>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B87A91-73B5-4D01-88CD-589A62E25CAD}"/>
              </a:ext>
            </a:extLst>
          </p:cNvPr>
          <p:cNvSpPr txBox="1"/>
          <p:nvPr/>
        </p:nvSpPr>
        <p:spPr>
          <a:xfrm>
            <a:off x="150105" y="6310195"/>
            <a:ext cx="8373717" cy="369332"/>
          </a:xfrm>
          <a:prstGeom prst="rect">
            <a:avLst/>
          </a:prstGeom>
          <a:noFill/>
        </p:spPr>
        <p:txBody>
          <a:bodyPr wrap="square">
            <a:spAutoFit/>
          </a:bodyPr>
          <a:lstStyle/>
          <a:p>
            <a:r>
              <a:rPr lang="en-US" dirty="0">
                <a:hlinkClick r:id="rId3"/>
              </a:rPr>
              <a:t>https://docs.microsoft.com/en-us/azure/role-based-access-control/custom-roles</a:t>
            </a:r>
            <a:r>
              <a:rPr lang="en-US" dirty="0"/>
              <a:t> </a:t>
            </a:r>
          </a:p>
        </p:txBody>
      </p:sp>
      <p:pic>
        <p:nvPicPr>
          <p:cNvPr id="5" name="Picture 4">
            <a:extLst>
              <a:ext uri="{FF2B5EF4-FFF2-40B4-BE49-F238E27FC236}">
                <a16:creationId xmlns:a16="http://schemas.microsoft.com/office/drawing/2014/main" id="{0AD20600-F493-469E-BA47-EDC4CADC3F84}"/>
              </a:ext>
            </a:extLst>
          </p:cNvPr>
          <p:cNvPicPr>
            <a:picLocks noChangeAspect="1"/>
          </p:cNvPicPr>
          <p:nvPr/>
        </p:nvPicPr>
        <p:blipFill>
          <a:blip r:embed="rId4"/>
          <a:stretch>
            <a:fillRect/>
          </a:stretch>
        </p:blipFill>
        <p:spPr>
          <a:xfrm>
            <a:off x="5223211" y="1228695"/>
            <a:ext cx="5098425" cy="496178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D51EB25B-A966-428A-83CD-FE4C38A4EACA}"/>
              </a:ext>
            </a:extLst>
          </p:cNvPr>
          <p:cNvPicPr>
            <a:picLocks noChangeAspect="1"/>
          </p:cNvPicPr>
          <p:nvPr/>
        </p:nvPicPr>
        <p:blipFill>
          <a:blip r:embed="rId5"/>
          <a:stretch>
            <a:fillRect/>
          </a:stretch>
        </p:blipFill>
        <p:spPr>
          <a:xfrm>
            <a:off x="461461" y="3497262"/>
            <a:ext cx="3588904" cy="127682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782AAF53-1015-47DC-BE15-C95E8F80D089}"/>
              </a:ext>
            </a:extLst>
          </p:cNvPr>
          <p:cNvSpPr txBox="1"/>
          <p:nvPr/>
        </p:nvSpPr>
        <p:spPr>
          <a:xfrm>
            <a:off x="150105" y="6655224"/>
            <a:ext cx="10146212" cy="369332"/>
          </a:xfrm>
          <a:prstGeom prst="rect">
            <a:avLst/>
          </a:prstGeom>
          <a:noFill/>
        </p:spPr>
        <p:txBody>
          <a:bodyPr wrap="square">
            <a:spAutoFit/>
          </a:bodyPr>
          <a:lstStyle/>
          <a:p>
            <a:r>
              <a:rPr lang="en-US" dirty="0">
                <a:hlinkClick r:id="rId6"/>
              </a:rPr>
              <a:t>https://docs.microsoft.com/en-us/azure/role-based-access-control/custom-roles-portal</a:t>
            </a:r>
            <a:r>
              <a:rPr lang="en-US" dirty="0"/>
              <a:t> </a:t>
            </a:r>
          </a:p>
        </p:txBody>
      </p:sp>
    </p:spTree>
    <p:extLst>
      <p:ext uri="{BB962C8B-B14F-4D97-AF65-F5344CB8AC3E}">
        <p14:creationId xmlns:p14="http://schemas.microsoft.com/office/powerpoint/2010/main" val="200644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2"/>
            <a:ext cx="11237870" cy="978577"/>
          </a:xfrm>
        </p:spPr>
        <p:txBody>
          <a:bodyPr/>
          <a:lstStyle/>
          <a:p>
            <a:r>
              <a:rPr lang="en-US" sz="4000"/>
              <a:t>Implement and Manage Virtual Networking </a:t>
            </a:r>
            <a:br>
              <a:rPr lang="en-US" sz="4000"/>
            </a:br>
            <a:br>
              <a:rPr lang="en-US" sz="4000"/>
            </a:br>
            <a:endParaRPr lang="en-US" sz="4000"/>
          </a:p>
        </p:txBody>
      </p:sp>
      <p:sp>
        <p:nvSpPr>
          <p:cNvPr id="6" name="Text Placeholder 5"/>
          <p:cNvSpPr>
            <a:spLocks noGrp="1"/>
          </p:cNvSpPr>
          <p:nvPr>
            <p:ph type="body" sz="quarter" idx="10"/>
          </p:nvPr>
        </p:nvSpPr>
        <p:spPr>
          <a:xfrm>
            <a:off x="597749" y="1205454"/>
            <a:ext cx="5136673" cy="5926500"/>
          </a:xfrm>
        </p:spPr>
        <p:txBody>
          <a:bodyPr/>
          <a:lstStyle/>
          <a:p>
            <a:r>
              <a:rPr lang="en-US" sz="3264" dirty="0"/>
              <a:t>Public IP</a:t>
            </a:r>
          </a:p>
          <a:p>
            <a:pPr lvl="1"/>
            <a:r>
              <a:rPr lang="en-US" sz="2448" dirty="0"/>
              <a:t>Separate Azure Object</a:t>
            </a:r>
          </a:p>
          <a:p>
            <a:pPr lvl="1"/>
            <a:r>
              <a:rPr lang="en-US" sz="2448" dirty="0"/>
              <a:t>Public Azure Service</a:t>
            </a:r>
          </a:p>
          <a:p>
            <a:pPr lvl="1"/>
            <a:r>
              <a:rPr lang="en-US" sz="2448" dirty="0"/>
              <a:t>VMs, ILBs, VPN, App GWs</a:t>
            </a:r>
          </a:p>
          <a:p>
            <a:pPr lvl="1"/>
            <a:r>
              <a:rPr lang="en-US" sz="2448" dirty="0"/>
              <a:t>Dynamic </a:t>
            </a:r>
            <a:r>
              <a:rPr lang="en-US" sz="1632" dirty="0"/>
              <a:t>(default)</a:t>
            </a:r>
            <a:r>
              <a:rPr lang="en-US" sz="2448" dirty="0"/>
              <a:t> or Static</a:t>
            </a:r>
          </a:p>
          <a:p>
            <a:pPr lvl="1"/>
            <a:r>
              <a:rPr lang="en-US" sz="2448" dirty="0"/>
              <a:t>DNS hostname resolution</a:t>
            </a:r>
          </a:p>
          <a:p>
            <a:r>
              <a:rPr lang="en-US" sz="3264" dirty="0"/>
              <a:t>Private IP</a:t>
            </a:r>
          </a:p>
          <a:p>
            <a:pPr lvl="1"/>
            <a:r>
              <a:rPr lang="en-US" sz="2448" dirty="0"/>
              <a:t>Allocated from subnet range</a:t>
            </a:r>
          </a:p>
          <a:p>
            <a:pPr lvl="1"/>
            <a:r>
              <a:rPr lang="en-US" sz="2448" dirty="0"/>
              <a:t>Internal resolution by Azure DNS</a:t>
            </a:r>
          </a:p>
          <a:p>
            <a:pPr lvl="1"/>
            <a:r>
              <a:rPr lang="en-US" sz="2448" dirty="0"/>
              <a:t>Subnet, part of VNet range</a:t>
            </a:r>
          </a:p>
          <a:p>
            <a:pPr lvl="1"/>
            <a:r>
              <a:rPr lang="en-US" sz="2448" dirty="0"/>
              <a:t>VM, ILBs, App GWs</a:t>
            </a:r>
          </a:p>
          <a:p>
            <a:pPr lvl="1"/>
            <a:r>
              <a:rPr lang="en-US" sz="2448" dirty="0"/>
              <a:t>Dynamic </a:t>
            </a:r>
            <a:r>
              <a:rPr lang="en-US" sz="1224" dirty="0"/>
              <a:t>(default)</a:t>
            </a:r>
            <a:r>
              <a:rPr lang="en-US" sz="2448" dirty="0"/>
              <a:t> or Static</a:t>
            </a:r>
          </a:p>
          <a:p>
            <a:pPr lvl="2"/>
            <a:endParaRPr lang="en-US" dirty="0"/>
          </a:p>
        </p:txBody>
      </p:sp>
      <p:sp>
        <p:nvSpPr>
          <p:cNvPr id="4" name="Rectangle 3">
            <a:extLst>
              <a:ext uri="{FF2B5EF4-FFF2-40B4-BE49-F238E27FC236}">
                <a16:creationId xmlns:a16="http://schemas.microsoft.com/office/drawing/2014/main" id="{0D0D767A-E328-43DE-BFAB-0E6FC7FE17B5}"/>
              </a:ext>
            </a:extLst>
          </p:cNvPr>
          <p:cNvSpPr/>
          <p:nvPr/>
        </p:nvSpPr>
        <p:spPr>
          <a:xfrm>
            <a:off x="9296152" y="6520127"/>
            <a:ext cx="2784848" cy="382308"/>
          </a:xfrm>
          <a:prstGeom prst="rect">
            <a:avLst/>
          </a:prstGeom>
        </p:spPr>
        <p:txBody>
          <a:bodyPr wrap="none">
            <a:spAutoFit/>
          </a:bodyPr>
          <a:lstStyle/>
          <a:p>
            <a:r>
              <a:rPr lang="en-US" sz="1836">
                <a:hlinkClick r:id="rId3"/>
              </a:rPr>
              <a:t>aka.ms/Azure/Addresses</a:t>
            </a:r>
            <a:r>
              <a:rPr lang="en-US" sz="1836"/>
              <a:t> </a:t>
            </a:r>
          </a:p>
        </p:txBody>
      </p:sp>
      <p:pic>
        <p:nvPicPr>
          <p:cNvPr id="5" name="Picture 4">
            <a:extLst>
              <a:ext uri="{FF2B5EF4-FFF2-40B4-BE49-F238E27FC236}">
                <a16:creationId xmlns:a16="http://schemas.microsoft.com/office/drawing/2014/main" id="{D8BD076B-7F8B-453B-ACAB-3A28B5BEC1E9}"/>
              </a:ext>
            </a:extLst>
          </p:cNvPr>
          <p:cNvPicPr>
            <a:picLocks noChangeAspect="1"/>
          </p:cNvPicPr>
          <p:nvPr/>
        </p:nvPicPr>
        <p:blipFill>
          <a:blip r:embed="rId4"/>
          <a:stretch>
            <a:fillRect/>
          </a:stretch>
        </p:blipFill>
        <p:spPr>
          <a:xfrm>
            <a:off x="5615390" y="1469431"/>
            <a:ext cx="2360667" cy="5427380"/>
          </a:xfrm>
          <a:prstGeom prst="rect">
            <a:avLst/>
          </a:prstGeom>
        </p:spPr>
      </p:pic>
      <p:pic>
        <p:nvPicPr>
          <p:cNvPr id="7" name="Picture 6">
            <a:extLst>
              <a:ext uri="{FF2B5EF4-FFF2-40B4-BE49-F238E27FC236}">
                <a16:creationId xmlns:a16="http://schemas.microsoft.com/office/drawing/2014/main" id="{B34A73BD-5A70-4A05-9168-44E8C9898398}"/>
              </a:ext>
            </a:extLst>
          </p:cNvPr>
          <p:cNvPicPr>
            <a:picLocks noChangeAspect="1"/>
          </p:cNvPicPr>
          <p:nvPr/>
        </p:nvPicPr>
        <p:blipFill>
          <a:blip r:embed="rId5"/>
          <a:stretch>
            <a:fillRect/>
          </a:stretch>
        </p:blipFill>
        <p:spPr>
          <a:xfrm>
            <a:off x="8147843" y="2865313"/>
            <a:ext cx="3885876" cy="2234378"/>
          </a:xfrm>
          <a:prstGeom prst="rect">
            <a:avLst/>
          </a:prstGeom>
        </p:spPr>
      </p:pic>
    </p:spTree>
    <p:extLst>
      <p:ext uri="{BB962C8B-B14F-4D97-AF65-F5344CB8AC3E}">
        <p14:creationId xmlns:p14="http://schemas.microsoft.com/office/powerpoint/2010/main" val="237586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735575"/>
          </a:xfrm>
        </p:spPr>
        <p:txBody>
          <a:bodyPr/>
          <a:lstStyle/>
          <a:p>
            <a:r>
              <a:rPr lang="en-US" sz="4000"/>
              <a:t>Configure Name Resolution </a:t>
            </a:r>
            <a:br>
              <a:rPr lang="en-US" sz="4000"/>
            </a:br>
            <a:br>
              <a:rPr lang="en-US" sz="4000"/>
            </a:br>
            <a:endParaRPr lang="en-US" sz="4000"/>
          </a:p>
        </p:txBody>
      </p:sp>
      <p:sp>
        <p:nvSpPr>
          <p:cNvPr id="6" name="Text Placeholder 5"/>
          <p:cNvSpPr>
            <a:spLocks noGrp="1"/>
          </p:cNvSpPr>
          <p:nvPr>
            <p:ph type="body" sz="quarter" idx="10"/>
          </p:nvPr>
        </p:nvSpPr>
        <p:spPr>
          <a:xfrm>
            <a:off x="599302" y="1295593"/>
            <a:ext cx="11237870" cy="5667006"/>
          </a:xfrm>
        </p:spPr>
        <p:txBody>
          <a:bodyPr/>
          <a:lstStyle/>
          <a:p>
            <a:r>
              <a:rPr lang="en-US" dirty="0"/>
              <a:t>Create DNS Zone </a:t>
            </a:r>
          </a:p>
          <a:p>
            <a:pPr marL="466298" indent="-466298">
              <a:buFont typeface="Arial" panose="020B0604020202020204" pitchFamily="34" charset="0"/>
              <a:buChar char="•"/>
            </a:pPr>
            <a:r>
              <a:rPr lang="en-US" sz="2448" dirty="0"/>
              <a:t>Zone name must be unique within Resource Group</a:t>
            </a:r>
          </a:p>
          <a:p>
            <a:pPr marL="466298" indent="-466298">
              <a:buFont typeface="Arial" panose="020B0604020202020204" pitchFamily="34" charset="0"/>
              <a:buChar char="•"/>
            </a:pPr>
            <a:r>
              <a:rPr lang="en-US" sz="2448" dirty="0"/>
              <a:t>Can add Azure Tags for Billing or Grouping</a:t>
            </a:r>
          </a:p>
          <a:p>
            <a:pPr marL="466298" indent="-466298">
              <a:buFont typeface="Arial" panose="020B0604020202020204" pitchFamily="34" charset="0"/>
              <a:buChar char="•"/>
            </a:pPr>
            <a:r>
              <a:rPr lang="en-US" sz="2448" dirty="0"/>
              <a:t>Creating the zone makes SOA and NS records in Azure</a:t>
            </a:r>
            <a:endParaRPr lang="en-US" dirty="0"/>
          </a:p>
          <a:p>
            <a:r>
              <a:rPr lang="en-US" dirty="0"/>
              <a:t>Create DNS Record</a:t>
            </a:r>
          </a:p>
          <a:p>
            <a:pPr marL="466298" indent="-466298">
              <a:buFont typeface="Arial" panose="020B0604020202020204" pitchFamily="34" charset="0"/>
              <a:buChar char="•"/>
            </a:pPr>
            <a:r>
              <a:rPr lang="en-US" sz="2448" dirty="0"/>
              <a:t>Azure DNS supports all common records</a:t>
            </a:r>
          </a:p>
          <a:p>
            <a:pPr marL="466298" indent="-466298">
              <a:buFont typeface="Arial" panose="020B0604020202020204" pitchFamily="34" charset="0"/>
              <a:buChar char="•"/>
            </a:pPr>
            <a:r>
              <a:rPr lang="en-US" sz="2448" dirty="0"/>
              <a:t>Use Record Sets for more than one record of same name and type + wildcard!</a:t>
            </a:r>
          </a:p>
          <a:p>
            <a:pPr marL="466298" indent="-466298">
              <a:buFont typeface="Arial" panose="020B0604020202020204" pitchFamily="34" charset="0"/>
              <a:buChar char="•"/>
            </a:pPr>
            <a:r>
              <a:rPr lang="en-US" sz="2448" dirty="0"/>
              <a:t>SOA and CNAME are exceptions to Rule above</a:t>
            </a:r>
          </a:p>
          <a:p>
            <a:r>
              <a:rPr lang="en-US" dirty="0"/>
              <a:t>Delegate Domain to Azure DNS</a:t>
            </a:r>
          </a:p>
          <a:p>
            <a:pPr marL="349724" indent="-349724">
              <a:buFont typeface="Arial" panose="020B0604020202020204" pitchFamily="34" charset="0"/>
              <a:buChar char="•"/>
            </a:pPr>
            <a:r>
              <a:rPr lang="en-US" sz="2448" dirty="0"/>
              <a:t>Must know zone server names</a:t>
            </a:r>
          </a:p>
          <a:p>
            <a:pPr marL="349724" indent="-349724">
              <a:buFont typeface="Arial" panose="020B0604020202020204" pitchFamily="34" charset="0"/>
              <a:buChar char="•"/>
            </a:pPr>
            <a:r>
              <a:rPr lang="en-US" sz="2448" dirty="0"/>
              <a:t>Get-</a:t>
            </a:r>
            <a:r>
              <a:rPr lang="en-US" sz="2448" dirty="0" err="1"/>
              <a:t>AzureRmDnsZone</a:t>
            </a:r>
            <a:r>
              <a:rPr lang="en-US" sz="2448" dirty="0"/>
              <a:t> –Name contoso.net –</a:t>
            </a:r>
            <a:r>
              <a:rPr lang="en-US" sz="2448" dirty="0" err="1"/>
              <a:t>ResourceGroupName</a:t>
            </a:r>
            <a:r>
              <a:rPr lang="en-US" sz="2448" dirty="0"/>
              <a:t> </a:t>
            </a:r>
            <a:r>
              <a:rPr lang="en-US" sz="2448" dirty="0" err="1"/>
              <a:t>MyResourceGroup</a:t>
            </a:r>
            <a:endParaRPr lang="en-US" dirty="0"/>
          </a:p>
        </p:txBody>
      </p:sp>
      <p:sp>
        <p:nvSpPr>
          <p:cNvPr id="2" name="Rectangle 1">
            <a:extLst>
              <a:ext uri="{FF2B5EF4-FFF2-40B4-BE49-F238E27FC236}">
                <a16:creationId xmlns:a16="http://schemas.microsoft.com/office/drawing/2014/main" id="{3C2085AC-30D8-4539-8E11-3C2C0FDB86B0}"/>
              </a:ext>
            </a:extLst>
          </p:cNvPr>
          <p:cNvSpPr/>
          <p:nvPr/>
        </p:nvSpPr>
        <p:spPr>
          <a:xfrm>
            <a:off x="10124608" y="6528223"/>
            <a:ext cx="2204323" cy="382308"/>
          </a:xfrm>
          <a:prstGeom prst="rect">
            <a:avLst/>
          </a:prstGeom>
        </p:spPr>
        <p:txBody>
          <a:bodyPr wrap="none">
            <a:spAutoFit/>
          </a:bodyPr>
          <a:lstStyle/>
          <a:p>
            <a:r>
              <a:rPr lang="en-US" sz="1836" dirty="0">
                <a:hlinkClick r:id="rId3"/>
              </a:rPr>
              <a:t>aka.ms/Azure/DNS </a:t>
            </a:r>
            <a:endParaRPr lang="en-US" sz="1836" dirty="0"/>
          </a:p>
        </p:txBody>
      </p:sp>
      <p:pic>
        <p:nvPicPr>
          <p:cNvPr id="5" name="Picture 4">
            <a:extLst>
              <a:ext uri="{FF2B5EF4-FFF2-40B4-BE49-F238E27FC236}">
                <a16:creationId xmlns:a16="http://schemas.microsoft.com/office/drawing/2014/main" id="{63900F44-E97B-4DC9-89E0-5D206DE52189}"/>
              </a:ext>
            </a:extLst>
          </p:cNvPr>
          <p:cNvPicPr>
            <a:picLocks noChangeAspect="1"/>
          </p:cNvPicPr>
          <p:nvPr/>
        </p:nvPicPr>
        <p:blipFill>
          <a:blip r:embed="rId4"/>
          <a:stretch>
            <a:fillRect/>
          </a:stretch>
        </p:blipFill>
        <p:spPr>
          <a:xfrm>
            <a:off x="454520" y="1468439"/>
            <a:ext cx="10262429" cy="5314188"/>
          </a:xfrm>
          <a:prstGeom prst="rect">
            <a:avLst/>
          </a:prstGeom>
        </p:spPr>
      </p:pic>
      <p:sp>
        <p:nvSpPr>
          <p:cNvPr id="3" name="Rectangle 2">
            <a:extLst>
              <a:ext uri="{FF2B5EF4-FFF2-40B4-BE49-F238E27FC236}">
                <a16:creationId xmlns:a16="http://schemas.microsoft.com/office/drawing/2014/main" id="{9565B931-93B8-44BC-AC27-8ED8F828EEEF}"/>
              </a:ext>
            </a:extLst>
          </p:cNvPr>
          <p:cNvSpPr/>
          <p:nvPr/>
        </p:nvSpPr>
        <p:spPr>
          <a:xfrm>
            <a:off x="8731252" y="512711"/>
            <a:ext cx="2355966" cy="461665"/>
          </a:xfrm>
          <a:prstGeom prst="rect">
            <a:avLst/>
          </a:prstGeom>
        </p:spPr>
        <p:txBody>
          <a:bodyPr wrap="none">
            <a:spAutoFit/>
          </a:bodyPr>
          <a:lstStyle/>
          <a:p>
            <a:r>
              <a:rPr lang="en-US" sz="2400" dirty="0"/>
              <a:t>aka.ms/DNSFAQ</a:t>
            </a:r>
          </a:p>
        </p:txBody>
      </p:sp>
    </p:spTree>
    <p:extLst>
      <p:ext uri="{BB962C8B-B14F-4D97-AF65-F5344CB8AC3E}">
        <p14:creationId xmlns:p14="http://schemas.microsoft.com/office/powerpoint/2010/main" val="427397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7349871-A95D-488E-B6D3-2FCDC3671896}"/>
              </a:ext>
            </a:extLst>
          </p:cNvPr>
          <p:cNvSpPr/>
          <p:nvPr/>
        </p:nvSpPr>
        <p:spPr bwMode="auto">
          <a:xfrm>
            <a:off x="5459141" y="1512955"/>
            <a:ext cx="6976451" cy="548157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958DB064-A300-4CFC-9FB3-5BCB91187392}"/>
              </a:ext>
            </a:extLst>
          </p:cNvPr>
          <p:cNvSpPr>
            <a:spLocks noGrp="1"/>
          </p:cNvSpPr>
          <p:nvPr>
            <p:ph type="title"/>
          </p:nvPr>
        </p:nvSpPr>
        <p:spPr>
          <a:xfrm>
            <a:off x="1309433" y="254267"/>
            <a:ext cx="5988923" cy="565027"/>
          </a:xfrm>
        </p:spPr>
        <p:txBody>
          <a:bodyPr/>
          <a:lstStyle/>
          <a:p>
            <a:r>
              <a:rPr lang="en-US"/>
              <a:t>Virtual Networks</a:t>
            </a:r>
          </a:p>
        </p:txBody>
      </p:sp>
      <p:sp>
        <p:nvSpPr>
          <p:cNvPr id="35" name="TextBox 34">
            <a:extLst>
              <a:ext uri="{FF2B5EF4-FFF2-40B4-BE49-F238E27FC236}">
                <a16:creationId xmlns:a16="http://schemas.microsoft.com/office/drawing/2014/main" id="{1C485D5A-AF6C-4094-8544-99C9FB6B5542}"/>
              </a:ext>
            </a:extLst>
          </p:cNvPr>
          <p:cNvSpPr txBox="1"/>
          <p:nvPr/>
        </p:nvSpPr>
        <p:spPr>
          <a:xfrm>
            <a:off x="11275102" y="3446059"/>
            <a:ext cx="1058546" cy="192135"/>
          </a:xfrm>
          <a:prstGeom prst="rect">
            <a:avLst/>
          </a:prstGeom>
          <a:noFill/>
        </p:spPr>
        <p:txBody>
          <a:bodyPr wrap="square" lIns="0" tIns="0" rIns="0" bIns="0" rtlCol="0">
            <a:spAutoFit/>
          </a:bodyPr>
          <a:lstStyle/>
          <a:p>
            <a:pPr defTabSz="932563">
              <a:defRPr/>
            </a:pPr>
            <a:r>
              <a:rPr lang="en-US" sz="1224">
                <a:gradFill>
                  <a:gsLst>
                    <a:gs pos="2917">
                      <a:srgbClr val="1A1A1A"/>
                    </a:gs>
                    <a:gs pos="30000">
                      <a:srgbClr val="1A1A1A"/>
                    </a:gs>
                  </a:gsLst>
                  <a:lin ang="5400000" scaled="0"/>
                </a:gradFill>
                <a:latin typeface="Segoe UI"/>
              </a:rPr>
              <a:t>On-premises</a:t>
            </a:r>
          </a:p>
        </p:txBody>
      </p:sp>
      <p:grpSp>
        <p:nvGrpSpPr>
          <p:cNvPr id="77" name="Group 76">
            <a:extLst>
              <a:ext uri="{FF2B5EF4-FFF2-40B4-BE49-F238E27FC236}">
                <a16:creationId xmlns:a16="http://schemas.microsoft.com/office/drawing/2014/main" id="{F7B84101-8A98-45D8-80DB-62558119A56A}"/>
              </a:ext>
            </a:extLst>
          </p:cNvPr>
          <p:cNvGrpSpPr/>
          <p:nvPr/>
        </p:nvGrpSpPr>
        <p:grpSpPr>
          <a:xfrm>
            <a:off x="5535022" y="1672917"/>
            <a:ext cx="6614554" cy="3812446"/>
            <a:chOff x="5473774" y="1941922"/>
            <a:chExt cx="6485446" cy="3738031"/>
          </a:xfrm>
        </p:grpSpPr>
        <p:sp>
          <p:nvSpPr>
            <p:cNvPr id="3" name="Rectangle 2">
              <a:extLst>
                <a:ext uri="{FF2B5EF4-FFF2-40B4-BE49-F238E27FC236}">
                  <a16:creationId xmlns:a16="http://schemas.microsoft.com/office/drawing/2014/main" id="{03F8D4B4-81BD-43D6-8CC4-6589612A6BF8}"/>
                </a:ext>
              </a:extLst>
            </p:cNvPr>
            <p:cNvSpPr/>
            <p:nvPr/>
          </p:nvSpPr>
          <p:spPr bwMode="auto">
            <a:xfrm>
              <a:off x="7092049" y="2194583"/>
              <a:ext cx="3268192" cy="1977922"/>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4" name="building_5">
              <a:extLst>
                <a:ext uri="{FF2B5EF4-FFF2-40B4-BE49-F238E27FC236}">
                  <a16:creationId xmlns:a16="http://schemas.microsoft.com/office/drawing/2014/main" id="{CF4F6F56-1D44-4DD3-9977-DD2AC4FC4281}"/>
                </a:ext>
              </a:extLst>
            </p:cNvPr>
            <p:cNvSpPr>
              <a:spLocks noChangeAspect="1" noEditPoints="1"/>
            </p:cNvSpPr>
            <p:nvPr/>
          </p:nvSpPr>
          <p:spPr bwMode="auto">
            <a:xfrm>
              <a:off x="11119508" y="2615121"/>
              <a:ext cx="839712" cy="91199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632">
                <a:solidFill>
                  <a:srgbClr val="0078D4"/>
                </a:solidFill>
                <a:latin typeface="Segoe UI Semibold" panose="020B0702040204020203" pitchFamily="34" charset="0"/>
                <a:cs typeface="Segoe UI Semibold" panose="020B0702040204020203" pitchFamily="34" charset="0"/>
              </a:endParaRPr>
            </a:p>
          </p:txBody>
        </p:sp>
        <p:grpSp>
          <p:nvGrpSpPr>
            <p:cNvPr id="5" name="Group 4">
              <a:extLst>
                <a:ext uri="{FF2B5EF4-FFF2-40B4-BE49-F238E27FC236}">
                  <a16:creationId xmlns:a16="http://schemas.microsoft.com/office/drawing/2014/main" id="{132F4728-B697-486C-A9B9-53FEEA9BA429}"/>
                </a:ext>
              </a:extLst>
            </p:cNvPr>
            <p:cNvGrpSpPr/>
            <p:nvPr/>
          </p:nvGrpSpPr>
          <p:grpSpPr>
            <a:xfrm>
              <a:off x="5473774" y="2756900"/>
              <a:ext cx="770213" cy="770213"/>
              <a:chOff x="3379883" y="1211263"/>
              <a:chExt cx="2246098" cy="2246098"/>
            </a:xfrm>
          </p:grpSpPr>
          <p:sp>
            <p:nvSpPr>
              <p:cNvPr id="6" name="Oval 5">
                <a:extLst>
                  <a:ext uri="{FF2B5EF4-FFF2-40B4-BE49-F238E27FC236}">
                    <a16:creationId xmlns:a16="http://schemas.microsoft.com/office/drawing/2014/main" id="{0C7FFBBD-2631-47E3-B473-B55DA90A7FB0}"/>
                  </a:ext>
                </a:extLst>
              </p:cNvPr>
              <p:cNvSpPr/>
              <p:nvPr/>
            </p:nvSpPr>
            <p:spPr bwMode="auto">
              <a:xfrm>
                <a:off x="3379883" y="1211263"/>
                <a:ext cx="2246098" cy="2246098"/>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5" tIns="146244" rIns="182805" bIns="146244" numCol="1" spcCol="0" rtlCol="0" fromWordArt="0" anchor="t" anchorCtr="0" forceAA="0" compatLnSpc="1">
                <a:prstTxWarp prst="textNoShape">
                  <a:avLst/>
                </a:prstTxWarp>
                <a:noAutofit/>
              </a:bodyPr>
              <a:lstStyle/>
              <a:p>
                <a:pPr defTabSz="913772" fontAlgn="base">
                  <a:lnSpc>
                    <a:spcPct val="90000"/>
                  </a:lnSpc>
                  <a:spcBef>
                    <a:spcPct val="0"/>
                  </a:spcBef>
                  <a:spcAft>
                    <a:spcPct val="0"/>
                  </a:spcAft>
                  <a:defRPr/>
                </a:pPr>
                <a:endParaRPr lang="en-US" sz="1632" spc="-50">
                  <a:solidFill>
                    <a:srgbClr val="0078D4"/>
                  </a:solidFill>
                  <a:latin typeface="Segoe UI Semibold" panose="020B0702040204020203" pitchFamily="34" charset="0"/>
                  <a:cs typeface="Segoe UI Semibold" panose="020B0702040204020203" pitchFamily="34" charset="0"/>
                </a:endParaRPr>
              </a:p>
            </p:txBody>
          </p:sp>
          <p:grpSp>
            <p:nvGrpSpPr>
              <p:cNvPr id="7" name="Group 740">
                <a:extLst>
                  <a:ext uri="{FF2B5EF4-FFF2-40B4-BE49-F238E27FC236}">
                    <a16:creationId xmlns:a16="http://schemas.microsoft.com/office/drawing/2014/main" id="{4B36168B-8487-4DDA-981E-A3CA2AF328F8}"/>
                  </a:ext>
                </a:extLst>
              </p:cNvPr>
              <p:cNvGrpSpPr>
                <a:grpSpLocks noChangeAspect="1"/>
              </p:cNvGrpSpPr>
              <p:nvPr/>
            </p:nvGrpSpPr>
            <p:grpSpPr bwMode="auto">
              <a:xfrm>
                <a:off x="3688882" y="1636025"/>
                <a:ext cx="1628108" cy="1396574"/>
                <a:chOff x="7349" y="-2816"/>
                <a:chExt cx="661" cy="567"/>
              </a:xfrm>
              <a:solidFill>
                <a:schemeClr val="bg1">
                  <a:lumMod val="50000"/>
                </a:schemeClr>
              </a:solidFill>
            </p:grpSpPr>
            <p:sp>
              <p:nvSpPr>
                <p:cNvPr id="8" name="Freeform 741">
                  <a:extLst>
                    <a:ext uri="{FF2B5EF4-FFF2-40B4-BE49-F238E27FC236}">
                      <a16:creationId xmlns:a16="http://schemas.microsoft.com/office/drawing/2014/main" id="{D85F2E1D-E37B-44B4-AA25-2C6DE3D42774}"/>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rgbClr val="0078D4"/>
                    </a:solidFill>
                    <a:latin typeface="Segoe UI Semibold" panose="020B0702040204020203" pitchFamily="34" charset="0"/>
                    <a:cs typeface="Segoe UI Semibold" panose="020B0702040204020203" pitchFamily="34" charset="0"/>
                  </a:endParaRPr>
                </a:p>
              </p:txBody>
            </p:sp>
            <p:sp>
              <p:nvSpPr>
                <p:cNvPr id="9" name="Oval 742">
                  <a:extLst>
                    <a:ext uri="{FF2B5EF4-FFF2-40B4-BE49-F238E27FC236}">
                      <a16:creationId xmlns:a16="http://schemas.microsoft.com/office/drawing/2014/main" id="{8A77BF28-5C06-4DB4-83A4-5E9E47BA8D1E}"/>
                    </a:ext>
                  </a:extLst>
                </p:cNvPr>
                <p:cNvSpPr>
                  <a:spLocks noChangeArrowheads="1"/>
                </p:cNvSpPr>
                <p:nvPr/>
              </p:nvSpPr>
              <p:spPr bwMode="auto">
                <a:xfrm>
                  <a:off x="7616" y="-2816"/>
                  <a:ext cx="127" cy="128"/>
                </a:xfrm>
                <a:prstGeom prst="ellipse">
                  <a:avLst/>
                </a:pr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rgbClr val="0078D4"/>
                    </a:solidFill>
                    <a:latin typeface="Segoe UI Semibold" panose="020B0702040204020203" pitchFamily="34" charset="0"/>
                    <a:cs typeface="Segoe UI Semibold" panose="020B0702040204020203" pitchFamily="34" charset="0"/>
                  </a:endParaRPr>
                </a:p>
              </p:txBody>
            </p:sp>
            <p:sp>
              <p:nvSpPr>
                <p:cNvPr id="10" name="Freeform 743">
                  <a:extLst>
                    <a:ext uri="{FF2B5EF4-FFF2-40B4-BE49-F238E27FC236}">
                      <a16:creationId xmlns:a16="http://schemas.microsoft.com/office/drawing/2014/main" id="{22458614-7AAE-4841-9511-4A03F276254D}"/>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rgbClr val="0078D4"/>
                    </a:solidFill>
                    <a:latin typeface="Segoe UI Semibold" panose="020B0702040204020203" pitchFamily="34" charset="0"/>
                    <a:cs typeface="Segoe UI Semibold" panose="020B0702040204020203" pitchFamily="34" charset="0"/>
                  </a:endParaRPr>
                </a:p>
              </p:txBody>
            </p:sp>
            <p:sp>
              <p:nvSpPr>
                <p:cNvPr id="11" name="Oval 744">
                  <a:extLst>
                    <a:ext uri="{FF2B5EF4-FFF2-40B4-BE49-F238E27FC236}">
                      <a16:creationId xmlns:a16="http://schemas.microsoft.com/office/drawing/2014/main" id="{94C1561D-6699-443C-938C-7BA0A00D0518}"/>
                    </a:ext>
                  </a:extLst>
                </p:cNvPr>
                <p:cNvSpPr>
                  <a:spLocks noChangeArrowheads="1"/>
                </p:cNvSpPr>
                <p:nvPr/>
              </p:nvSpPr>
              <p:spPr bwMode="auto">
                <a:xfrm>
                  <a:off x="7866" y="-2780"/>
                  <a:ext cx="109" cy="108"/>
                </a:xfrm>
                <a:prstGeom prst="ellipse">
                  <a:avLst/>
                </a:pr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rgbClr val="0078D4"/>
                    </a:solidFill>
                    <a:latin typeface="Segoe UI Semibold" panose="020B0702040204020203" pitchFamily="34" charset="0"/>
                    <a:cs typeface="Segoe UI Semibold" panose="020B0702040204020203" pitchFamily="34" charset="0"/>
                  </a:endParaRPr>
                </a:p>
              </p:txBody>
            </p:sp>
            <p:sp>
              <p:nvSpPr>
                <p:cNvPr id="12" name="Freeform 745">
                  <a:extLst>
                    <a:ext uri="{FF2B5EF4-FFF2-40B4-BE49-F238E27FC236}">
                      <a16:creationId xmlns:a16="http://schemas.microsoft.com/office/drawing/2014/main" id="{65BDD582-9D18-406C-9515-674FC8569318}"/>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rgbClr val="0078D4"/>
                    </a:solidFill>
                    <a:latin typeface="Segoe UI Semibold" panose="020B0702040204020203" pitchFamily="34" charset="0"/>
                    <a:cs typeface="Segoe UI Semibold" panose="020B0702040204020203" pitchFamily="34" charset="0"/>
                  </a:endParaRPr>
                </a:p>
              </p:txBody>
            </p:sp>
            <p:sp>
              <p:nvSpPr>
                <p:cNvPr id="13" name="Oval 746">
                  <a:extLst>
                    <a:ext uri="{FF2B5EF4-FFF2-40B4-BE49-F238E27FC236}">
                      <a16:creationId xmlns:a16="http://schemas.microsoft.com/office/drawing/2014/main" id="{046CF653-DDE0-4045-9372-28F8AC412DCB}"/>
                    </a:ext>
                  </a:extLst>
                </p:cNvPr>
                <p:cNvSpPr>
                  <a:spLocks noChangeArrowheads="1"/>
                </p:cNvSpPr>
                <p:nvPr/>
              </p:nvSpPr>
              <p:spPr bwMode="auto">
                <a:xfrm>
                  <a:off x="7384" y="-2780"/>
                  <a:ext cx="109" cy="108"/>
                </a:xfrm>
                <a:prstGeom prst="ellipse">
                  <a:avLst/>
                </a:prstGeom>
                <a:solidFill>
                  <a:schemeClr val="accent1"/>
                </a:solidFill>
                <a:ln w="12700">
                  <a:solidFill>
                    <a:srgbClr val="F2F2F2"/>
                  </a:solidFill>
                  <a:round/>
                  <a:headEnd/>
                  <a:tailEnd/>
                </a:ln>
              </p:spPr>
              <p:txBody>
                <a:bodyPr vert="horz" wrap="square" lIns="91402" tIns="45701" rIns="91402" bIns="45701" numCol="1" anchor="t" anchorCtr="0" compatLnSpc="1">
                  <a:prstTxWarp prst="textNoShape">
                    <a:avLst/>
                  </a:prstTxWarp>
                </a:bodyPr>
                <a:lstStyle/>
                <a:p>
                  <a:pPr defTabSz="914036">
                    <a:defRPr/>
                  </a:pPr>
                  <a:endParaRPr lang="en-US" sz="1632">
                    <a:solidFill>
                      <a:srgbClr val="0078D4"/>
                    </a:solidFill>
                    <a:latin typeface="Segoe UI Semibold" panose="020B0702040204020203" pitchFamily="34" charset="0"/>
                    <a:cs typeface="Segoe UI Semibold" panose="020B0702040204020203" pitchFamily="34" charset="0"/>
                  </a:endParaRPr>
                </a:p>
              </p:txBody>
            </p:sp>
          </p:grpSp>
        </p:grpSp>
        <p:pic>
          <p:nvPicPr>
            <p:cNvPr id="19" name="Picture 18" descr="A screenshot of a cell phone&#10;&#10;Description generated with high confidence">
              <a:extLst>
                <a:ext uri="{FF2B5EF4-FFF2-40B4-BE49-F238E27FC236}">
                  <a16:creationId xmlns:a16="http://schemas.microsoft.com/office/drawing/2014/main" id="{8466D00B-2681-4435-A3E3-4E3D67200C48}"/>
                </a:ext>
              </a:extLst>
            </p:cNvPr>
            <p:cNvPicPr>
              <a:picLocks noChangeAspect="1"/>
            </p:cNvPicPr>
            <p:nvPr/>
          </p:nvPicPr>
          <p:blipFill rotWithShape="1">
            <a:blip r:embed="rId3">
              <a:duotone>
                <a:prstClr val="black"/>
                <a:schemeClr val="accent6">
                  <a:tint val="45000"/>
                  <a:satMod val="400000"/>
                </a:schemeClr>
              </a:duotone>
            </a:blip>
            <a:srcRect l="52681" t="82023" r="43683" b="9439"/>
            <a:stretch/>
          </p:blipFill>
          <p:spPr>
            <a:xfrm>
              <a:off x="7864786" y="4941114"/>
              <a:ext cx="489227" cy="503833"/>
            </a:xfrm>
            <a:prstGeom prst="rect">
              <a:avLst/>
            </a:prstGeom>
          </p:spPr>
        </p:pic>
        <p:pic>
          <p:nvPicPr>
            <p:cNvPr id="22" name="Picture 21" descr="A close up of a sign&#10;&#10;Description generated with high confidence">
              <a:extLst>
                <a:ext uri="{FF2B5EF4-FFF2-40B4-BE49-F238E27FC236}">
                  <a16:creationId xmlns:a16="http://schemas.microsoft.com/office/drawing/2014/main" id="{0E0491A6-F7EF-4D65-8D20-551D2BA51EAF}"/>
                </a:ext>
              </a:extLst>
            </p:cNvPr>
            <p:cNvPicPr>
              <a:picLocks noChangeAspect="1"/>
            </p:cNvPicPr>
            <p:nvPr/>
          </p:nvPicPr>
          <p:blipFill>
            <a:blip r:embed="rId4">
              <a:duotone>
                <a:prstClr val="black"/>
                <a:schemeClr val="accent5">
                  <a:tint val="45000"/>
                  <a:satMod val="400000"/>
                </a:schemeClr>
              </a:duotone>
            </a:blip>
            <a:stretch>
              <a:fillRect/>
            </a:stretch>
          </p:blipFill>
          <p:spPr>
            <a:xfrm>
              <a:off x="8520007" y="4953041"/>
              <a:ext cx="412275" cy="412275"/>
            </a:xfrm>
            <a:prstGeom prst="rect">
              <a:avLst/>
            </a:prstGeom>
          </p:spPr>
        </p:pic>
        <p:pic>
          <p:nvPicPr>
            <p:cNvPr id="24" name="Picture 23">
              <a:extLst>
                <a:ext uri="{FF2B5EF4-FFF2-40B4-BE49-F238E27FC236}">
                  <a16:creationId xmlns:a16="http://schemas.microsoft.com/office/drawing/2014/main" id="{C38A46DF-3807-4611-BBFE-B25F437B8F59}"/>
                </a:ext>
              </a:extLst>
            </p:cNvPr>
            <p:cNvPicPr>
              <a:picLocks noChangeAspect="1"/>
            </p:cNvPicPr>
            <p:nvPr/>
          </p:nvPicPr>
          <p:blipFill>
            <a:blip r:embed="rId5">
              <a:duotone>
                <a:prstClr val="black"/>
                <a:schemeClr val="accent5">
                  <a:tint val="45000"/>
                  <a:satMod val="400000"/>
                </a:schemeClr>
              </a:duotone>
            </a:blip>
            <a:stretch>
              <a:fillRect/>
            </a:stretch>
          </p:blipFill>
          <p:spPr>
            <a:xfrm>
              <a:off x="9164962" y="4943615"/>
              <a:ext cx="489227" cy="489227"/>
            </a:xfrm>
            <a:prstGeom prst="rect">
              <a:avLst/>
            </a:prstGeom>
          </p:spPr>
        </p:pic>
        <p:cxnSp>
          <p:nvCxnSpPr>
            <p:cNvPr id="26" name="Straight Arrow Connector 25">
              <a:extLst>
                <a:ext uri="{FF2B5EF4-FFF2-40B4-BE49-F238E27FC236}">
                  <a16:creationId xmlns:a16="http://schemas.microsoft.com/office/drawing/2014/main" id="{571BD6BB-782A-47D4-8E3D-94FC0DDD09FE}"/>
                </a:ext>
              </a:extLst>
            </p:cNvPr>
            <p:cNvCxnSpPr/>
            <p:nvPr/>
          </p:nvCxnSpPr>
          <p:spPr>
            <a:xfrm>
              <a:off x="6381549" y="3142006"/>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A993F0-3DC3-461A-AA38-63FA7296E4F1}"/>
                </a:ext>
              </a:extLst>
            </p:cNvPr>
            <p:cNvCxnSpPr/>
            <p:nvPr/>
          </p:nvCxnSpPr>
          <p:spPr>
            <a:xfrm>
              <a:off x="10451431" y="3183544"/>
              <a:ext cx="567891"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58B7AD-BFB3-4B3F-AE3D-3F0B2CE28793}"/>
                </a:ext>
              </a:extLst>
            </p:cNvPr>
            <p:cNvCxnSpPr/>
            <p:nvPr/>
          </p:nvCxnSpPr>
          <p:spPr>
            <a:xfrm>
              <a:off x="8726144" y="4326903"/>
              <a:ext cx="0" cy="49019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9E2EA6-82D9-430B-BF3B-3779945E1DF0}"/>
                </a:ext>
              </a:extLst>
            </p:cNvPr>
            <p:cNvSpPr txBox="1"/>
            <p:nvPr/>
          </p:nvSpPr>
          <p:spPr>
            <a:xfrm>
              <a:off x="5606233" y="3604266"/>
              <a:ext cx="1037884" cy="188385"/>
            </a:xfrm>
            <a:prstGeom prst="rect">
              <a:avLst/>
            </a:prstGeom>
            <a:noFill/>
          </p:spPr>
          <p:txBody>
            <a:bodyPr wrap="square" lIns="0" tIns="0" rIns="0" bIns="0" rtlCol="0">
              <a:spAutoFit/>
            </a:bodyPr>
            <a:lstStyle/>
            <a:p>
              <a:pPr defTabSz="932563">
                <a:defRPr/>
              </a:pPr>
              <a:r>
                <a:rPr lang="en-US" sz="1224">
                  <a:gradFill>
                    <a:gsLst>
                      <a:gs pos="2917">
                        <a:srgbClr val="1A1A1A"/>
                      </a:gs>
                      <a:gs pos="30000">
                        <a:srgbClr val="1A1A1A"/>
                      </a:gs>
                    </a:gsLst>
                    <a:lin ang="5400000" scaled="0"/>
                  </a:gradFill>
                  <a:latin typeface="Segoe UI"/>
                </a:rPr>
                <a:t>Internet</a:t>
              </a:r>
            </a:p>
          </p:txBody>
        </p:sp>
        <p:sp>
          <p:nvSpPr>
            <p:cNvPr id="36" name="TextBox 35">
              <a:extLst>
                <a:ext uri="{FF2B5EF4-FFF2-40B4-BE49-F238E27FC236}">
                  <a16:creationId xmlns:a16="http://schemas.microsoft.com/office/drawing/2014/main" id="{48D43B5D-BA81-4025-8F0A-311532D8038E}"/>
                </a:ext>
              </a:extLst>
            </p:cNvPr>
            <p:cNvSpPr txBox="1"/>
            <p:nvPr/>
          </p:nvSpPr>
          <p:spPr>
            <a:xfrm>
              <a:off x="8265109" y="5491568"/>
              <a:ext cx="1037884" cy="188385"/>
            </a:xfrm>
            <a:prstGeom prst="rect">
              <a:avLst/>
            </a:prstGeom>
            <a:noFill/>
          </p:spPr>
          <p:txBody>
            <a:bodyPr wrap="square" lIns="0" tIns="0" rIns="0" bIns="0" rtlCol="0">
              <a:spAutoFit/>
            </a:bodyPr>
            <a:lstStyle/>
            <a:p>
              <a:pPr defTabSz="932563">
                <a:defRPr/>
              </a:pPr>
              <a:r>
                <a:rPr lang="en-US" sz="1224">
                  <a:gradFill>
                    <a:gsLst>
                      <a:gs pos="2917">
                        <a:srgbClr val="1A1A1A"/>
                      </a:gs>
                      <a:gs pos="30000">
                        <a:srgbClr val="1A1A1A"/>
                      </a:gs>
                    </a:gsLst>
                    <a:lin ang="5400000" scaled="0"/>
                  </a:gradFill>
                  <a:latin typeface="Segoe UI"/>
                </a:rPr>
                <a:t>Azure Services</a:t>
              </a:r>
            </a:p>
          </p:txBody>
        </p:sp>
        <p:pic>
          <p:nvPicPr>
            <p:cNvPr id="39" name="Picture 38" descr="image016">
              <a:extLst>
                <a:ext uri="{FF2B5EF4-FFF2-40B4-BE49-F238E27FC236}">
                  <a16:creationId xmlns:a16="http://schemas.microsoft.com/office/drawing/2014/main" id="{F596052B-1D45-4B6F-ADF4-C7BD047AF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6861" y="3179878"/>
              <a:ext cx="547262" cy="58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39">
              <a:extLst>
                <a:ext uri="{FF2B5EF4-FFF2-40B4-BE49-F238E27FC236}">
                  <a16:creationId xmlns:a16="http://schemas.microsoft.com/office/drawing/2014/main" id="{26402F16-2003-4A37-9C30-0B7775AA0A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02482" y="3933987"/>
              <a:ext cx="247323" cy="210478"/>
            </a:xfrm>
            <a:prstGeom prst="rect">
              <a:avLst/>
            </a:prstGeom>
          </p:spPr>
        </p:pic>
        <p:pic>
          <p:nvPicPr>
            <p:cNvPr id="43" name="Picture 42" descr="A close up of a sign&#10;&#10;Description generated with very high confidence">
              <a:extLst>
                <a:ext uri="{FF2B5EF4-FFF2-40B4-BE49-F238E27FC236}">
                  <a16:creationId xmlns:a16="http://schemas.microsoft.com/office/drawing/2014/main" id="{0C589A21-6E25-428F-B239-0EDA7E2407DB}"/>
                </a:ext>
              </a:extLst>
            </p:cNvPr>
            <p:cNvPicPr>
              <a:picLocks noChangeAspect="1"/>
            </p:cNvPicPr>
            <p:nvPr/>
          </p:nvPicPr>
          <p:blipFill>
            <a:blip r:embed="rId9"/>
            <a:stretch>
              <a:fillRect/>
            </a:stretch>
          </p:blipFill>
          <p:spPr>
            <a:xfrm>
              <a:off x="10070364" y="2222283"/>
              <a:ext cx="289877" cy="289877"/>
            </a:xfrm>
            <a:prstGeom prst="rect">
              <a:avLst/>
            </a:prstGeom>
          </p:spPr>
        </p:pic>
        <p:pic>
          <p:nvPicPr>
            <p:cNvPr id="44" name="Picture 43">
              <a:extLst>
                <a:ext uri="{FF2B5EF4-FFF2-40B4-BE49-F238E27FC236}">
                  <a16:creationId xmlns:a16="http://schemas.microsoft.com/office/drawing/2014/main" id="{262544B2-D488-4D96-8A4F-910A2E6A11A7}"/>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838142" y="3041030"/>
              <a:ext cx="464444" cy="325120"/>
            </a:xfrm>
            <a:prstGeom prst="rect">
              <a:avLst/>
            </a:prstGeom>
          </p:spPr>
        </p:pic>
        <p:grpSp>
          <p:nvGrpSpPr>
            <p:cNvPr id="45" name="Group 44">
              <a:extLst>
                <a:ext uri="{FF2B5EF4-FFF2-40B4-BE49-F238E27FC236}">
                  <a16:creationId xmlns:a16="http://schemas.microsoft.com/office/drawing/2014/main" id="{963B4453-848C-41C0-A794-7A94B14D9543}"/>
                </a:ext>
              </a:extLst>
            </p:cNvPr>
            <p:cNvGrpSpPr/>
            <p:nvPr/>
          </p:nvGrpSpPr>
          <p:grpSpPr>
            <a:xfrm>
              <a:off x="8317037" y="3275402"/>
              <a:ext cx="484351" cy="472539"/>
              <a:chOff x="1402715" y="2370026"/>
              <a:chExt cx="735762" cy="833523"/>
            </a:xfrm>
          </p:grpSpPr>
          <p:grpSp>
            <p:nvGrpSpPr>
              <p:cNvPr id="46" name="Group 45">
                <a:extLst>
                  <a:ext uri="{FF2B5EF4-FFF2-40B4-BE49-F238E27FC236}">
                    <a16:creationId xmlns:a16="http://schemas.microsoft.com/office/drawing/2014/main" id="{607B8C37-5C3E-427A-B638-CB65336AB18C}"/>
                  </a:ext>
                </a:extLst>
              </p:cNvPr>
              <p:cNvGrpSpPr/>
              <p:nvPr/>
            </p:nvGrpSpPr>
            <p:grpSpPr>
              <a:xfrm>
                <a:off x="1402715" y="2370026"/>
                <a:ext cx="561506" cy="561500"/>
                <a:chOff x="1576972" y="2642049"/>
                <a:chExt cx="561506" cy="561500"/>
              </a:xfrm>
            </p:grpSpPr>
            <p:sp>
              <p:nvSpPr>
                <p:cNvPr id="53" name="Rectangle 52">
                  <a:extLst>
                    <a:ext uri="{FF2B5EF4-FFF2-40B4-BE49-F238E27FC236}">
                      <a16:creationId xmlns:a16="http://schemas.microsoft.com/office/drawing/2014/main" id="{7A8BAAA4-826C-418D-8A83-BC26553825F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076042E3-FDA4-4042-AC74-1DCDCE81C810}"/>
                    </a:ext>
                  </a:extLst>
                </p:cNvPr>
                <p:cNvPicPr>
                  <a:picLocks noChangeAspect="1"/>
                </p:cNvPicPr>
                <p:nvPr/>
              </p:nvPicPr>
              <p:blipFill>
                <a:blip r:embed="rId11"/>
                <a:stretch>
                  <a:fillRect/>
                </a:stretch>
              </p:blipFill>
              <p:spPr>
                <a:xfrm>
                  <a:off x="1576972" y="2642049"/>
                  <a:ext cx="561506" cy="561500"/>
                </a:xfrm>
                <a:prstGeom prst="rect">
                  <a:avLst/>
                </a:prstGeom>
              </p:spPr>
            </p:pic>
          </p:grpSp>
          <p:grpSp>
            <p:nvGrpSpPr>
              <p:cNvPr id="47" name="Group 46">
                <a:extLst>
                  <a:ext uri="{FF2B5EF4-FFF2-40B4-BE49-F238E27FC236}">
                    <a16:creationId xmlns:a16="http://schemas.microsoft.com/office/drawing/2014/main" id="{4E7EF212-EBF2-4E5F-8EE4-5492A7883645}"/>
                  </a:ext>
                </a:extLst>
              </p:cNvPr>
              <p:cNvGrpSpPr/>
              <p:nvPr/>
            </p:nvGrpSpPr>
            <p:grpSpPr>
              <a:xfrm>
                <a:off x="1489843" y="2506037"/>
                <a:ext cx="561506" cy="561500"/>
                <a:chOff x="1576971" y="2642049"/>
                <a:chExt cx="561506" cy="561500"/>
              </a:xfrm>
            </p:grpSpPr>
            <p:sp>
              <p:nvSpPr>
                <p:cNvPr id="51" name="Rectangle 50">
                  <a:extLst>
                    <a:ext uri="{FF2B5EF4-FFF2-40B4-BE49-F238E27FC236}">
                      <a16:creationId xmlns:a16="http://schemas.microsoft.com/office/drawing/2014/main" id="{CDF11FB9-5F28-4644-9263-11270E56964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B5479398-FC62-49DB-AD1D-91EEF8914A4F}"/>
                    </a:ext>
                  </a:extLst>
                </p:cNvPr>
                <p:cNvPicPr>
                  <a:picLocks noChangeAspect="1"/>
                </p:cNvPicPr>
                <p:nvPr/>
              </p:nvPicPr>
              <p:blipFill>
                <a:blip r:embed="rId11"/>
                <a:stretch>
                  <a:fillRect/>
                </a:stretch>
              </p:blipFill>
              <p:spPr>
                <a:xfrm>
                  <a:off x="1576971" y="2642049"/>
                  <a:ext cx="561506" cy="561500"/>
                </a:xfrm>
                <a:prstGeom prst="rect">
                  <a:avLst/>
                </a:prstGeom>
              </p:spPr>
            </p:pic>
          </p:grpSp>
          <p:grpSp>
            <p:nvGrpSpPr>
              <p:cNvPr id="48" name="Group 47">
                <a:extLst>
                  <a:ext uri="{FF2B5EF4-FFF2-40B4-BE49-F238E27FC236}">
                    <a16:creationId xmlns:a16="http://schemas.microsoft.com/office/drawing/2014/main" id="{8C79D950-A4CA-4DAA-B9A4-CA5B4B9C426C}"/>
                  </a:ext>
                </a:extLst>
              </p:cNvPr>
              <p:cNvGrpSpPr/>
              <p:nvPr/>
            </p:nvGrpSpPr>
            <p:grpSpPr>
              <a:xfrm>
                <a:off x="1576971" y="2642049"/>
                <a:ext cx="561506" cy="561500"/>
                <a:chOff x="1576971" y="2642049"/>
                <a:chExt cx="561506" cy="561500"/>
              </a:xfrm>
            </p:grpSpPr>
            <p:sp>
              <p:nvSpPr>
                <p:cNvPr id="49" name="Rectangle 48">
                  <a:extLst>
                    <a:ext uri="{FF2B5EF4-FFF2-40B4-BE49-F238E27FC236}">
                      <a16:creationId xmlns:a16="http://schemas.microsoft.com/office/drawing/2014/main" id="{7D1FB0BE-420A-40CB-8DE2-54DD559E75C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B9006661-8EB8-4F7F-9B8A-8F0615891D32}"/>
                    </a:ext>
                  </a:extLst>
                </p:cNvPr>
                <p:cNvPicPr>
                  <a:picLocks noChangeAspect="1"/>
                </p:cNvPicPr>
                <p:nvPr/>
              </p:nvPicPr>
              <p:blipFill>
                <a:blip r:embed="rId11"/>
                <a:stretch>
                  <a:fillRect/>
                </a:stretch>
              </p:blipFill>
              <p:spPr>
                <a:xfrm>
                  <a:off x="1576971" y="2642049"/>
                  <a:ext cx="561506" cy="561500"/>
                </a:xfrm>
                <a:prstGeom prst="rect">
                  <a:avLst/>
                </a:prstGeom>
              </p:spPr>
            </p:pic>
          </p:grpSp>
        </p:grpSp>
        <p:grpSp>
          <p:nvGrpSpPr>
            <p:cNvPr id="55" name="Group 54">
              <a:extLst>
                <a:ext uri="{FF2B5EF4-FFF2-40B4-BE49-F238E27FC236}">
                  <a16:creationId xmlns:a16="http://schemas.microsoft.com/office/drawing/2014/main" id="{6709CB0D-6FC4-4D83-BF05-F8CDF76E658E}"/>
                </a:ext>
              </a:extLst>
            </p:cNvPr>
            <p:cNvGrpSpPr/>
            <p:nvPr/>
          </p:nvGrpSpPr>
          <p:grpSpPr>
            <a:xfrm>
              <a:off x="8840905" y="3285023"/>
              <a:ext cx="484351" cy="472539"/>
              <a:chOff x="1402715" y="2370026"/>
              <a:chExt cx="735762" cy="833523"/>
            </a:xfrm>
          </p:grpSpPr>
          <p:grpSp>
            <p:nvGrpSpPr>
              <p:cNvPr id="56" name="Group 55">
                <a:extLst>
                  <a:ext uri="{FF2B5EF4-FFF2-40B4-BE49-F238E27FC236}">
                    <a16:creationId xmlns:a16="http://schemas.microsoft.com/office/drawing/2014/main" id="{2525DC06-7F65-46EE-BCDC-F88482B2409B}"/>
                  </a:ext>
                </a:extLst>
              </p:cNvPr>
              <p:cNvGrpSpPr/>
              <p:nvPr/>
            </p:nvGrpSpPr>
            <p:grpSpPr>
              <a:xfrm>
                <a:off x="1402715" y="2370026"/>
                <a:ext cx="561506" cy="561500"/>
                <a:chOff x="1576972" y="2642049"/>
                <a:chExt cx="561506" cy="561500"/>
              </a:xfrm>
            </p:grpSpPr>
            <p:sp>
              <p:nvSpPr>
                <p:cNvPr id="63" name="Rectangle 62">
                  <a:extLst>
                    <a:ext uri="{FF2B5EF4-FFF2-40B4-BE49-F238E27FC236}">
                      <a16:creationId xmlns:a16="http://schemas.microsoft.com/office/drawing/2014/main" id="{EBE70F1A-D6EE-4BC8-BA51-05115679F066}"/>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4" name="Picture 63">
                  <a:extLst>
                    <a:ext uri="{FF2B5EF4-FFF2-40B4-BE49-F238E27FC236}">
                      <a16:creationId xmlns:a16="http://schemas.microsoft.com/office/drawing/2014/main" id="{AECBF106-5A69-44E7-807B-92A0A0E52C80}"/>
                    </a:ext>
                  </a:extLst>
                </p:cNvPr>
                <p:cNvPicPr>
                  <a:picLocks noChangeAspect="1"/>
                </p:cNvPicPr>
                <p:nvPr/>
              </p:nvPicPr>
              <p:blipFill>
                <a:blip r:embed="rId11"/>
                <a:stretch>
                  <a:fillRect/>
                </a:stretch>
              </p:blipFill>
              <p:spPr>
                <a:xfrm>
                  <a:off x="1576972" y="2642049"/>
                  <a:ext cx="561506" cy="561500"/>
                </a:xfrm>
                <a:prstGeom prst="rect">
                  <a:avLst/>
                </a:prstGeom>
              </p:spPr>
            </p:pic>
          </p:grpSp>
          <p:grpSp>
            <p:nvGrpSpPr>
              <p:cNvPr id="57" name="Group 56">
                <a:extLst>
                  <a:ext uri="{FF2B5EF4-FFF2-40B4-BE49-F238E27FC236}">
                    <a16:creationId xmlns:a16="http://schemas.microsoft.com/office/drawing/2014/main" id="{6F2EEED0-A71A-4A94-B06E-F31BEDC6CBCB}"/>
                  </a:ext>
                </a:extLst>
              </p:cNvPr>
              <p:cNvGrpSpPr/>
              <p:nvPr/>
            </p:nvGrpSpPr>
            <p:grpSpPr>
              <a:xfrm>
                <a:off x="1489843" y="2506037"/>
                <a:ext cx="561506" cy="561500"/>
                <a:chOff x="1576971" y="2642049"/>
                <a:chExt cx="561506" cy="561500"/>
              </a:xfrm>
            </p:grpSpPr>
            <p:sp>
              <p:nvSpPr>
                <p:cNvPr id="61" name="Rectangle 60">
                  <a:extLst>
                    <a:ext uri="{FF2B5EF4-FFF2-40B4-BE49-F238E27FC236}">
                      <a16:creationId xmlns:a16="http://schemas.microsoft.com/office/drawing/2014/main" id="{F6399FE2-0FE1-4AD9-BC2F-F64FB1270237}"/>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2" name="Picture 61">
                  <a:extLst>
                    <a:ext uri="{FF2B5EF4-FFF2-40B4-BE49-F238E27FC236}">
                      <a16:creationId xmlns:a16="http://schemas.microsoft.com/office/drawing/2014/main" id="{CB107720-7199-4565-9963-BE306775C755}"/>
                    </a:ext>
                  </a:extLst>
                </p:cNvPr>
                <p:cNvPicPr>
                  <a:picLocks noChangeAspect="1"/>
                </p:cNvPicPr>
                <p:nvPr/>
              </p:nvPicPr>
              <p:blipFill>
                <a:blip r:embed="rId11"/>
                <a:stretch>
                  <a:fillRect/>
                </a:stretch>
              </p:blipFill>
              <p:spPr>
                <a:xfrm>
                  <a:off x="1576971" y="2642049"/>
                  <a:ext cx="561506" cy="561500"/>
                </a:xfrm>
                <a:prstGeom prst="rect">
                  <a:avLst/>
                </a:prstGeom>
              </p:spPr>
            </p:pic>
          </p:grpSp>
          <p:grpSp>
            <p:nvGrpSpPr>
              <p:cNvPr id="58" name="Group 57">
                <a:extLst>
                  <a:ext uri="{FF2B5EF4-FFF2-40B4-BE49-F238E27FC236}">
                    <a16:creationId xmlns:a16="http://schemas.microsoft.com/office/drawing/2014/main" id="{42349955-2209-42B3-8F7F-F4E969098EEE}"/>
                  </a:ext>
                </a:extLst>
              </p:cNvPr>
              <p:cNvGrpSpPr/>
              <p:nvPr/>
            </p:nvGrpSpPr>
            <p:grpSpPr>
              <a:xfrm>
                <a:off x="1576971" y="2642049"/>
                <a:ext cx="561506" cy="561500"/>
                <a:chOff x="1576971" y="2642049"/>
                <a:chExt cx="561506" cy="561500"/>
              </a:xfrm>
            </p:grpSpPr>
            <p:sp>
              <p:nvSpPr>
                <p:cNvPr id="59" name="Rectangle 58">
                  <a:extLst>
                    <a:ext uri="{FF2B5EF4-FFF2-40B4-BE49-F238E27FC236}">
                      <a16:creationId xmlns:a16="http://schemas.microsoft.com/office/drawing/2014/main" id="{D46CC8DB-A709-4BA4-BF4A-458E49C30C43}"/>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0" name="Picture 59">
                  <a:extLst>
                    <a:ext uri="{FF2B5EF4-FFF2-40B4-BE49-F238E27FC236}">
                      <a16:creationId xmlns:a16="http://schemas.microsoft.com/office/drawing/2014/main" id="{CCE0DCB3-B532-4572-AEDD-AC51860BC9CF}"/>
                    </a:ext>
                  </a:extLst>
                </p:cNvPr>
                <p:cNvPicPr>
                  <a:picLocks noChangeAspect="1"/>
                </p:cNvPicPr>
                <p:nvPr/>
              </p:nvPicPr>
              <p:blipFill>
                <a:blip r:embed="rId11"/>
                <a:stretch>
                  <a:fillRect/>
                </a:stretch>
              </p:blipFill>
              <p:spPr>
                <a:xfrm>
                  <a:off x="1576971" y="2642049"/>
                  <a:ext cx="561506" cy="561500"/>
                </a:xfrm>
                <a:prstGeom prst="rect">
                  <a:avLst/>
                </a:prstGeom>
              </p:spPr>
            </p:pic>
          </p:grpSp>
        </p:grpSp>
        <p:sp>
          <p:nvSpPr>
            <p:cNvPr id="65" name="Rectangle 64">
              <a:extLst>
                <a:ext uri="{FF2B5EF4-FFF2-40B4-BE49-F238E27FC236}">
                  <a16:creationId xmlns:a16="http://schemas.microsoft.com/office/drawing/2014/main" id="{D4AA8B94-A293-45D2-95C4-0E98E5542E79}"/>
                </a:ext>
              </a:extLst>
            </p:cNvPr>
            <p:cNvSpPr/>
            <p:nvPr/>
          </p:nvSpPr>
          <p:spPr bwMode="auto">
            <a:xfrm>
              <a:off x="8214046" y="3135667"/>
              <a:ext cx="1217171" cy="67579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7" name="Rectangle 66">
              <a:extLst>
                <a:ext uri="{FF2B5EF4-FFF2-40B4-BE49-F238E27FC236}">
                  <a16:creationId xmlns:a16="http://schemas.microsoft.com/office/drawing/2014/main" id="{FB78DF03-7B15-4870-A27F-D4FE57606684}"/>
                </a:ext>
              </a:extLst>
            </p:cNvPr>
            <p:cNvSpPr/>
            <p:nvPr/>
          </p:nvSpPr>
          <p:spPr bwMode="auto">
            <a:xfrm>
              <a:off x="8135519" y="2737130"/>
              <a:ext cx="484352" cy="1887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UDR</a:t>
              </a:r>
            </a:p>
          </p:txBody>
        </p:sp>
        <p:cxnSp>
          <p:nvCxnSpPr>
            <p:cNvPr id="69" name="Connector: Elbow 68">
              <a:extLst>
                <a:ext uri="{FF2B5EF4-FFF2-40B4-BE49-F238E27FC236}">
                  <a16:creationId xmlns:a16="http://schemas.microsoft.com/office/drawing/2014/main" id="{CB0077F0-CE81-4DE2-991C-70CE2F425CE4}"/>
                </a:ext>
              </a:extLst>
            </p:cNvPr>
            <p:cNvCxnSpPr>
              <a:stCxn id="65" idx="0"/>
              <a:endCxn id="67" idx="3"/>
            </p:cNvCxnSpPr>
            <p:nvPr/>
          </p:nvCxnSpPr>
          <p:spPr>
            <a:xfrm rot="16200000" flipV="1">
              <a:off x="8569163" y="2882197"/>
              <a:ext cx="304178" cy="202761"/>
            </a:xfrm>
            <a:prstGeom prst="bentConnector2">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6A8AB5-0341-4227-B74D-F28886E6E6B5}"/>
                </a:ext>
              </a:extLst>
            </p:cNvPr>
            <p:cNvCxnSpPr>
              <a:cxnSpLocks/>
            </p:cNvCxnSpPr>
            <p:nvPr/>
          </p:nvCxnSpPr>
          <p:spPr>
            <a:xfrm flipH="1" flipV="1">
              <a:off x="7807121" y="2831488"/>
              <a:ext cx="32839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AFED378-C2BB-4049-BAE5-EFD708E3C419}"/>
                </a:ext>
              </a:extLst>
            </p:cNvPr>
            <p:cNvSpPr txBox="1"/>
            <p:nvPr/>
          </p:nvSpPr>
          <p:spPr>
            <a:xfrm>
              <a:off x="9539926" y="1941922"/>
              <a:ext cx="820315" cy="188385"/>
            </a:xfrm>
            <a:prstGeom prst="rect">
              <a:avLst/>
            </a:prstGeom>
            <a:noFill/>
          </p:spPr>
          <p:txBody>
            <a:bodyPr wrap="square" lIns="0" tIns="0" rIns="0" bIns="0" rtlCol="0">
              <a:spAutoFit/>
            </a:bodyPr>
            <a:lstStyle/>
            <a:p>
              <a:pPr defTabSz="932563">
                <a:defRPr/>
              </a:pPr>
              <a:r>
                <a:rPr lang="en-US" sz="1224">
                  <a:gradFill>
                    <a:gsLst>
                      <a:gs pos="2917">
                        <a:srgbClr val="1A1A1A"/>
                      </a:gs>
                      <a:gs pos="30000">
                        <a:srgbClr val="1A1A1A"/>
                      </a:gs>
                    </a:gsLst>
                    <a:lin ang="5400000" scaled="0"/>
                  </a:gradFill>
                  <a:latin typeface="Segoe UI"/>
                </a:rPr>
                <a:t>10.1.0.0/16</a:t>
              </a:r>
            </a:p>
          </p:txBody>
        </p:sp>
      </p:grpSp>
      <p:sp>
        <p:nvSpPr>
          <p:cNvPr id="74" name="Rectangle 73">
            <a:extLst>
              <a:ext uri="{FF2B5EF4-FFF2-40B4-BE49-F238E27FC236}">
                <a16:creationId xmlns:a16="http://schemas.microsoft.com/office/drawing/2014/main" id="{E8FCC0F2-6CA3-4C2F-9D45-302E0583DE22}"/>
              </a:ext>
            </a:extLst>
          </p:cNvPr>
          <p:cNvSpPr/>
          <p:nvPr/>
        </p:nvSpPr>
        <p:spPr>
          <a:xfrm>
            <a:off x="59053" y="858003"/>
            <a:ext cx="7718824" cy="606488"/>
          </a:xfrm>
          <a:prstGeom prst="rect">
            <a:avLst/>
          </a:prstGeom>
        </p:spPr>
        <p:txBody>
          <a:bodyPr wrap="none">
            <a:spAutoFit/>
          </a:bodyPr>
          <a:lstStyle/>
          <a:p>
            <a:pPr defTabSz="932563">
              <a:defRPr/>
            </a:pPr>
            <a:r>
              <a:rPr lang="en-US" sz="3264">
                <a:solidFill>
                  <a:srgbClr val="F37521"/>
                </a:solidFill>
                <a:latin typeface="Segoe UI"/>
              </a:rPr>
              <a:t>Your virtual private network in the cloud</a:t>
            </a:r>
          </a:p>
        </p:txBody>
      </p:sp>
      <p:sp>
        <p:nvSpPr>
          <p:cNvPr id="75" name="TextBox 74">
            <a:extLst>
              <a:ext uri="{FF2B5EF4-FFF2-40B4-BE49-F238E27FC236}">
                <a16:creationId xmlns:a16="http://schemas.microsoft.com/office/drawing/2014/main" id="{DEF57A8E-6737-4BD7-8936-203FF7D6FF83}"/>
              </a:ext>
            </a:extLst>
          </p:cNvPr>
          <p:cNvSpPr txBox="1"/>
          <p:nvPr/>
        </p:nvSpPr>
        <p:spPr>
          <a:xfrm>
            <a:off x="167893" y="1834704"/>
            <a:ext cx="5253134" cy="4994664"/>
          </a:xfrm>
          <a:prstGeom prst="rect">
            <a:avLst/>
          </a:prstGeom>
          <a:noFill/>
        </p:spPr>
        <p:txBody>
          <a:bodyPr wrap="square" lIns="0" tIns="0" rIns="0" bIns="0" rtlCol="0">
            <a:spAutoFit/>
          </a:bodyPr>
          <a:lstStyle/>
          <a:p>
            <a:pPr defTabSz="932563">
              <a:defRPr/>
            </a:pPr>
            <a:r>
              <a:rPr lang="en-US" sz="2448">
                <a:gradFill>
                  <a:gsLst>
                    <a:gs pos="2917">
                      <a:srgbClr val="1A1A1A"/>
                    </a:gs>
                    <a:gs pos="30000">
                      <a:srgbClr val="1A1A1A"/>
                    </a:gs>
                  </a:gsLst>
                  <a:lin ang="5400000" scaled="0"/>
                </a:gradFill>
                <a:latin typeface="Segoe UI"/>
              </a:rPr>
              <a:t>Private isolated logical network</a:t>
            </a:r>
          </a:p>
          <a:p>
            <a:pPr defTabSz="932563">
              <a:defRPr/>
            </a:pPr>
            <a:endParaRPr lang="en-US" sz="2448">
              <a:gradFill>
                <a:gsLst>
                  <a:gs pos="2917">
                    <a:srgbClr val="1A1A1A"/>
                  </a:gs>
                  <a:gs pos="30000">
                    <a:srgbClr val="1A1A1A"/>
                  </a:gs>
                </a:gsLst>
                <a:lin ang="5400000" scaled="0"/>
              </a:gradFill>
              <a:latin typeface="Segoe UI"/>
            </a:endParaRPr>
          </a:p>
          <a:p>
            <a:pPr defTabSz="932563">
              <a:defRPr/>
            </a:pPr>
            <a:r>
              <a:rPr lang="en-US" sz="2448">
                <a:gradFill>
                  <a:gsLst>
                    <a:gs pos="2917">
                      <a:srgbClr val="1A1A1A"/>
                    </a:gs>
                    <a:gs pos="30000">
                      <a:srgbClr val="1A1A1A"/>
                    </a:gs>
                  </a:gsLst>
                  <a:lin ang="5400000" scaled="0"/>
                </a:gradFill>
                <a:latin typeface="Segoe UI"/>
              </a:rPr>
              <a:t>Supports Network ACLs and IP Management</a:t>
            </a:r>
          </a:p>
          <a:p>
            <a:pPr defTabSz="932563">
              <a:defRPr/>
            </a:pPr>
            <a:endParaRPr lang="en-US" sz="2448">
              <a:gradFill>
                <a:gsLst>
                  <a:gs pos="2917">
                    <a:srgbClr val="1A1A1A"/>
                  </a:gs>
                  <a:gs pos="30000">
                    <a:srgbClr val="1A1A1A"/>
                  </a:gs>
                </a:gsLst>
                <a:lin ang="5400000" scaled="0"/>
              </a:gradFill>
              <a:latin typeface="Segoe UI"/>
            </a:endParaRPr>
          </a:p>
          <a:p>
            <a:pPr defTabSz="932563">
              <a:defRPr/>
            </a:pPr>
            <a:r>
              <a:rPr lang="en-US" sz="2448">
                <a:gradFill>
                  <a:gsLst>
                    <a:gs pos="2917">
                      <a:srgbClr val="1A1A1A"/>
                    </a:gs>
                    <a:gs pos="30000">
                      <a:srgbClr val="1A1A1A"/>
                    </a:gs>
                  </a:gsLst>
                  <a:lin ang="5400000" scaled="0"/>
                </a:gradFill>
                <a:latin typeface="Segoe UI"/>
              </a:rPr>
              <a:t>User defined routing for network virtual appliances </a:t>
            </a:r>
          </a:p>
          <a:p>
            <a:pPr defTabSz="932563">
              <a:defRPr/>
            </a:pPr>
            <a:endParaRPr lang="en-US" sz="2448">
              <a:gradFill>
                <a:gsLst>
                  <a:gs pos="2917">
                    <a:srgbClr val="1A1A1A"/>
                  </a:gs>
                  <a:gs pos="30000">
                    <a:srgbClr val="1A1A1A"/>
                  </a:gs>
                </a:gsLst>
                <a:lin ang="5400000" scaled="0"/>
              </a:gradFill>
              <a:latin typeface="Segoe UI"/>
            </a:endParaRPr>
          </a:p>
          <a:p>
            <a:pPr defTabSz="932563">
              <a:defRPr/>
            </a:pPr>
            <a:r>
              <a:rPr lang="en-US" sz="2448">
                <a:gradFill>
                  <a:gsLst>
                    <a:gs pos="2917">
                      <a:srgbClr val="1A1A1A"/>
                    </a:gs>
                    <a:gs pos="30000">
                      <a:srgbClr val="1A1A1A"/>
                    </a:gs>
                  </a:gsLst>
                  <a:lin ang="5400000" scaled="0"/>
                </a:gradFill>
                <a:latin typeface="Segoe UI"/>
              </a:rPr>
              <a:t>Extends on-premises network to the cloud</a:t>
            </a:r>
          </a:p>
          <a:p>
            <a:pPr defTabSz="932563">
              <a:defRPr/>
            </a:pPr>
            <a:endParaRPr lang="en-US" sz="2448">
              <a:gradFill>
                <a:gsLst>
                  <a:gs pos="2917">
                    <a:srgbClr val="1A1A1A"/>
                  </a:gs>
                  <a:gs pos="30000">
                    <a:srgbClr val="1A1A1A"/>
                  </a:gs>
                </a:gsLst>
                <a:lin ang="5400000" scaled="0"/>
              </a:gradFill>
              <a:latin typeface="Segoe UI"/>
            </a:endParaRPr>
          </a:p>
          <a:p>
            <a:pPr defTabSz="932563">
              <a:defRPr/>
            </a:pPr>
            <a:r>
              <a:rPr lang="en-US" sz="2448">
                <a:gradFill>
                  <a:gsLst>
                    <a:gs pos="2917">
                      <a:srgbClr val="1A1A1A"/>
                    </a:gs>
                    <a:gs pos="30000">
                      <a:srgbClr val="1A1A1A"/>
                    </a:gs>
                  </a:gsLst>
                  <a:lin ang="5400000" scaled="0"/>
                </a:gradFill>
                <a:latin typeface="Segoe UI"/>
              </a:rPr>
              <a:t>Provides secure connectivity to Azure services</a:t>
            </a:r>
          </a:p>
        </p:txBody>
      </p:sp>
      <p:pic>
        <p:nvPicPr>
          <p:cNvPr id="14" name="Picture 13">
            <a:extLst>
              <a:ext uri="{FF2B5EF4-FFF2-40B4-BE49-F238E27FC236}">
                <a16:creationId xmlns:a16="http://schemas.microsoft.com/office/drawing/2014/main" id="{E7CA1DE9-5896-6E4A-81D5-756F66D68BAA}"/>
              </a:ext>
            </a:extLst>
          </p:cNvPr>
          <p:cNvPicPr>
            <a:picLocks noChangeAspect="1"/>
          </p:cNvPicPr>
          <p:nvPr/>
        </p:nvPicPr>
        <p:blipFill>
          <a:blip r:embed="rId12"/>
          <a:stretch>
            <a:fillRect/>
          </a:stretch>
        </p:blipFill>
        <p:spPr>
          <a:xfrm>
            <a:off x="114998" y="327946"/>
            <a:ext cx="1032005" cy="520693"/>
          </a:xfrm>
          <a:prstGeom prst="rect">
            <a:avLst/>
          </a:prstGeom>
        </p:spPr>
      </p:pic>
      <p:pic>
        <p:nvPicPr>
          <p:cNvPr id="66" name="Graphic 65">
            <a:extLst>
              <a:ext uri="{FF2B5EF4-FFF2-40B4-BE49-F238E27FC236}">
                <a16:creationId xmlns:a16="http://schemas.microsoft.com/office/drawing/2014/main" id="{A41F9CDC-1CD5-474F-8ED7-19436E9BCD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69666" y="2220326"/>
            <a:ext cx="509139" cy="509139"/>
          </a:xfrm>
          <a:prstGeom prst="rect">
            <a:avLst/>
          </a:prstGeom>
        </p:spPr>
      </p:pic>
      <p:sp>
        <p:nvSpPr>
          <p:cNvPr id="16" name="Rectangle 15">
            <a:extLst>
              <a:ext uri="{FF2B5EF4-FFF2-40B4-BE49-F238E27FC236}">
                <a16:creationId xmlns:a16="http://schemas.microsoft.com/office/drawing/2014/main" id="{996DB6CA-2939-4706-B1AC-359AE7E3754B}"/>
              </a:ext>
            </a:extLst>
          </p:cNvPr>
          <p:cNvSpPr/>
          <p:nvPr/>
        </p:nvSpPr>
        <p:spPr>
          <a:xfrm>
            <a:off x="2274730" y="6524299"/>
            <a:ext cx="10160863" cy="382308"/>
          </a:xfrm>
          <a:prstGeom prst="rect">
            <a:avLst/>
          </a:prstGeom>
        </p:spPr>
        <p:txBody>
          <a:bodyPr wrap="square">
            <a:spAutoFit/>
          </a:bodyPr>
          <a:lstStyle/>
          <a:p>
            <a:r>
              <a:rPr lang="en-US" sz="1836">
                <a:hlinkClick r:id="rId15"/>
              </a:rPr>
              <a:t>https://docs.microsoft.com/en-us/azure/virtual-network/virtual-network-vnet-plan-design-arm</a:t>
            </a:r>
            <a:r>
              <a:rPr lang="en-US" sz="1836"/>
              <a:t> </a:t>
            </a:r>
          </a:p>
        </p:txBody>
      </p:sp>
    </p:spTree>
    <p:extLst>
      <p:ext uri="{BB962C8B-B14F-4D97-AF65-F5344CB8AC3E}">
        <p14:creationId xmlns:p14="http://schemas.microsoft.com/office/powerpoint/2010/main" val="245748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2" name="Table 141">
            <a:extLst>
              <a:ext uri="{FF2B5EF4-FFF2-40B4-BE49-F238E27FC236}">
                <a16:creationId xmlns:a16="http://schemas.microsoft.com/office/drawing/2014/main" id="{A35387F2-6BFF-447B-9541-C8757057D7C4}"/>
              </a:ext>
            </a:extLst>
          </p:cNvPr>
          <p:cNvGraphicFramePr>
            <a:graphicFrameLocks noGrp="1"/>
          </p:cNvGraphicFramePr>
          <p:nvPr/>
        </p:nvGraphicFramePr>
        <p:xfrm>
          <a:off x="6819259" y="1909468"/>
          <a:ext cx="4901853" cy="1756256"/>
        </p:xfrm>
        <a:graphic>
          <a:graphicData uri="http://schemas.openxmlformats.org/drawingml/2006/table">
            <a:tbl>
              <a:tblPr>
                <a:tableStyleId>{B301B821-A1FF-4177-AEE7-76D212191A09}</a:tableStyleId>
              </a:tblPr>
              <a:tblGrid>
                <a:gridCol w="493379">
                  <a:extLst>
                    <a:ext uri="{9D8B030D-6E8A-4147-A177-3AD203B41FA5}">
                      <a16:colId xmlns:a16="http://schemas.microsoft.com/office/drawing/2014/main" val="878956919"/>
                    </a:ext>
                  </a:extLst>
                </a:gridCol>
                <a:gridCol w="1675324">
                  <a:extLst>
                    <a:ext uri="{9D8B030D-6E8A-4147-A177-3AD203B41FA5}">
                      <a16:colId xmlns:a16="http://schemas.microsoft.com/office/drawing/2014/main" val="1546973202"/>
                    </a:ext>
                  </a:extLst>
                </a:gridCol>
                <a:gridCol w="796152">
                  <a:extLst>
                    <a:ext uri="{9D8B030D-6E8A-4147-A177-3AD203B41FA5}">
                      <a16:colId xmlns:a16="http://schemas.microsoft.com/office/drawing/2014/main" val="236321253"/>
                    </a:ext>
                  </a:extLst>
                </a:gridCol>
                <a:gridCol w="1055208">
                  <a:extLst>
                    <a:ext uri="{9D8B030D-6E8A-4147-A177-3AD203B41FA5}">
                      <a16:colId xmlns:a16="http://schemas.microsoft.com/office/drawing/2014/main" val="2021927125"/>
                    </a:ext>
                  </a:extLst>
                </a:gridCol>
                <a:gridCol w="881790">
                  <a:extLst>
                    <a:ext uri="{9D8B030D-6E8A-4147-A177-3AD203B41FA5}">
                      <a16:colId xmlns:a16="http://schemas.microsoft.com/office/drawing/2014/main" val="414589496"/>
                    </a:ext>
                  </a:extLst>
                </a:gridCol>
              </a:tblGrid>
              <a:tr h="274603">
                <a:tc gridSpan="5">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algn="ctr" fontAlgn="t">
                        <a:spcBef>
                          <a:spcPts val="0"/>
                        </a:spcBef>
                        <a:spcAft>
                          <a:spcPts val="0"/>
                        </a:spcAft>
                      </a:pPr>
                      <a:r>
                        <a:rPr lang="en-US" sz="1200">
                          <a:effectLst/>
                        </a:rPr>
                        <a:t>Network Security Group (NSG)</a:t>
                      </a:r>
                      <a:endParaRPr lang="en-US" sz="1200" b="1">
                        <a:gradFill>
                          <a:gsLst>
                            <a:gs pos="93805">
                              <a:schemeClr val="bg1"/>
                            </a:gs>
                            <a:gs pos="82000">
                              <a:schemeClr val="bg1"/>
                            </a:gs>
                          </a:gsLst>
                          <a:lin ang="5400000" scaled="0"/>
                        </a:gradFill>
                        <a:effectLst/>
                        <a:latin typeface="+mj-lt"/>
                      </a:endParaRPr>
                    </a:p>
                  </a:txBody>
                  <a:tcPr marL="50778" marR="50778" marT="37304" marB="50778" anchor="ct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290704">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Action</a:t>
                      </a:r>
                      <a:endParaRPr lang="en-US" sz="1000" b="1">
                        <a:gradFill>
                          <a:gsLst>
                            <a:gs pos="93805">
                              <a:schemeClr val="bg1"/>
                            </a:gs>
                            <a:gs pos="82000">
                              <a:schemeClr val="bg1"/>
                            </a:gs>
                          </a:gsLst>
                          <a:lin ang="5400000" scaled="0"/>
                        </a:gradFill>
                        <a:effectLst/>
                        <a:latin typeface="+mj-lt"/>
                      </a:endParaRPr>
                    </a:p>
                  </a:txBody>
                  <a:tcPr marL="50778" marR="50778" marT="50778" marB="50778"/>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Name</a:t>
                      </a:r>
                      <a:endParaRPr lang="en-US" sz="1000" b="1">
                        <a:gradFill>
                          <a:gsLst>
                            <a:gs pos="93805">
                              <a:schemeClr val="bg1"/>
                            </a:gs>
                            <a:gs pos="82000">
                              <a:schemeClr val="bg1"/>
                            </a:gs>
                          </a:gsLst>
                          <a:lin ang="5400000" scaled="0"/>
                        </a:gradFill>
                        <a:effectLst/>
                        <a:latin typeface="+mj-lt"/>
                      </a:endParaRPr>
                    </a:p>
                  </a:txBody>
                  <a:tcPr marL="50778" marR="50778" marT="50778" marB="50778"/>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Source</a:t>
                      </a:r>
                      <a:endParaRPr lang="en-US" sz="1000" b="1">
                        <a:gradFill>
                          <a:gsLst>
                            <a:gs pos="93805">
                              <a:schemeClr val="bg1"/>
                            </a:gs>
                            <a:gs pos="82000">
                              <a:schemeClr val="bg1"/>
                            </a:gs>
                          </a:gsLst>
                          <a:lin ang="5400000" scaled="0"/>
                        </a:gradFill>
                        <a:effectLst/>
                        <a:latin typeface="+mj-lt"/>
                      </a:endParaRPr>
                    </a:p>
                  </a:txBody>
                  <a:tcPr marL="50778" marR="50778" marT="50778" marB="50778"/>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Destination</a:t>
                      </a:r>
                      <a:endParaRPr lang="en-US" sz="1000" b="1">
                        <a:gradFill>
                          <a:gsLst>
                            <a:gs pos="93805">
                              <a:schemeClr val="bg1"/>
                            </a:gs>
                            <a:gs pos="82000">
                              <a:schemeClr val="bg1"/>
                            </a:gs>
                          </a:gsLst>
                          <a:lin ang="5400000" scaled="0"/>
                        </a:gradFill>
                        <a:effectLst/>
                        <a:latin typeface="+mj-lt"/>
                      </a:endParaRPr>
                    </a:p>
                  </a:txBody>
                  <a:tcPr marL="50778" marR="50778" marT="50778" marB="50778"/>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Port</a:t>
                      </a:r>
                      <a:endParaRPr lang="en-US" sz="1000" b="1">
                        <a:gradFill>
                          <a:gsLst>
                            <a:gs pos="93805">
                              <a:schemeClr val="bg1"/>
                            </a:gs>
                            <a:gs pos="82000">
                              <a:schemeClr val="bg1"/>
                            </a:gs>
                          </a:gsLst>
                          <a:lin ang="5400000" scaled="0"/>
                        </a:gradFill>
                        <a:effectLst/>
                        <a:latin typeface="+mj-lt"/>
                      </a:endParaRPr>
                    </a:p>
                  </a:txBody>
                  <a:tcPr marL="50778" marR="50778" marT="50778" marB="50778"/>
                </a:tc>
                <a:extLst>
                  <a:ext uri="{0D108BD9-81ED-4DB2-BD59-A6C34878D82A}">
                    <a16:rowId xmlns:a16="http://schemas.microsoft.com/office/drawing/2014/main" val="819426849"/>
                  </a:ext>
                </a:extLst>
              </a:tr>
              <a:tr h="290704">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a:t>
                      </a:r>
                      <a:endParaRPr lang="en-US" sz="1000" b="0">
                        <a:gradFill>
                          <a:gsLst>
                            <a:gs pos="13274">
                              <a:srgbClr val="107C10"/>
                            </a:gs>
                            <a:gs pos="31858">
                              <a:srgbClr val="107C10"/>
                            </a:gs>
                          </a:gsLst>
                          <a:lin ang="5400000" scaled="0"/>
                        </a:gradFill>
                        <a:effectLst/>
                        <a:latin typeface="+mj-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AllowInternetToWebServers</a:t>
                      </a:r>
                      <a:endParaRPr lang="en-US" sz="1000">
                        <a:gradFill>
                          <a:gsLst>
                            <a:gs pos="61947">
                              <a:schemeClr val="tx1"/>
                            </a:gs>
                            <a:gs pos="47000">
                              <a:schemeClr val="tx1"/>
                            </a:gs>
                          </a:gsLst>
                          <a:lin ang="5400000" scaled="0"/>
                        </a:gradFill>
                        <a:effectLst/>
                        <a:latin typeface="+mn-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a:effectLst/>
                        </a:rPr>
                        <a:t>Internet</a:t>
                      </a:r>
                      <a:endParaRPr lang="en-US" sz="1000" i="1">
                        <a:gradFill>
                          <a:gsLst>
                            <a:gs pos="61947">
                              <a:schemeClr val="tx1"/>
                            </a:gs>
                            <a:gs pos="47000">
                              <a:schemeClr val="tx1"/>
                            </a:gs>
                          </a:gsLst>
                          <a:lin ang="5400000" scaled="0"/>
                        </a:gradFill>
                        <a:effectLst/>
                        <a:latin typeface="+mn-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WebServers</a:t>
                      </a:r>
                      <a:endParaRPr lang="en-US" sz="1000" b="1">
                        <a:gradFill>
                          <a:gsLst>
                            <a:gs pos="61947">
                              <a:schemeClr val="tx1"/>
                            </a:gs>
                            <a:gs pos="47000">
                              <a:schemeClr val="tx1"/>
                            </a:gs>
                          </a:gsLst>
                          <a:lin ang="5400000" scaled="0"/>
                        </a:gradFill>
                        <a:effectLst/>
                        <a:latin typeface="+mn-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a:effectLst/>
                        </a:rPr>
                        <a:t>80,443(HTTP)</a:t>
                      </a:r>
                      <a:endParaRPr lang="en-US" sz="1000" kern="1200">
                        <a:gradFill>
                          <a:gsLst>
                            <a:gs pos="61947">
                              <a:schemeClr val="tx1"/>
                            </a:gs>
                            <a:gs pos="47000">
                              <a:schemeClr val="tx1"/>
                            </a:gs>
                          </a:gsLst>
                          <a:lin ang="5400000" scaled="0"/>
                        </a:gradFill>
                        <a:effectLst/>
                        <a:latin typeface="Segoe UI Semilight"/>
                        <a:ea typeface="+mn-ea"/>
                        <a:cs typeface="+mn-cs"/>
                      </a:endParaRPr>
                    </a:p>
                  </a:txBody>
                  <a:tcPr marL="50778" marR="50778" marT="50778" marB="50778" anchor="ctr"/>
                </a:tc>
                <a:extLst>
                  <a:ext uri="{0D108BD9-81ED-4DB2-BD59-A6C34878D82A}">
                    <a16:rowId xmlns:a16="http://schemas.microsoft.com/office/drawing/2014/main" val="1048954723"/>
                  </a:ext>
                </a:extLst>
              </a:tr>
              <a:tr h="290704">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a:t>
                      </a:r>
                      <a:endParaRPr lang="en-US" sz="1000" b="0">
                        <a:gradFill>
                          <a:gsLst>
                            <a:gs pos="13274">
                              <a:srgbClr val="107C10"/>
                            </a:gs>
                            <a:gs pos="31858">
                              <a:srgbClr val="107C10"/>
                            </a:gs>
                          </a:gsLst>
                          <a:lin ang="5400000" scaled="0"/>
                        </a:gradFill>
                        <a:effectLst/>
                        <a:latin typeface="+mj-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AllowWebToApp</a:t>
                      </a:r>
                      <a:endParaRPr lang="en-US" sz="1000">
                        <a:gradFill>
                          <a:gsLst>
                            <a:gs pos="61947">
                              <a:schemeClr val="tx1"/>
                            </a:gs>
                            <a:gs pos="47000">
                              <a:schemeClr val="tx1"/>
                            </a:gs>
                          </a:gsLst>
                          <a:lin ang="5400000" scaled="0"/>
                        </a:gradFill>
                        <a:effectLst/>
                        <a:latin typeface="+mn-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WebServers</a:t>
                      </a:r>
                      <a:endParaRPr lang="en-US" sz="1000">
                        <a:gradFill>
                          <a:gsLst>
                            <a:gs pos="61947">
                              <a:schemeClr val="tx1"/>
                            </a:gs>
                            <a:gs pos="47000">
                              <a:schemeClr val="tx1"/>
                            </a:gs>
                          </a:gsLst>
                          <a:lin ang="5400000" scaled="0"/>
                        </a:gradFill>
                        <a:effectLst/>
                        <a:latin typeface="+mn-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a:effectLst/>
                        </a:rPr>
                        <a:t>AppServers</a:t>
                      </a:r>
                      <a:endParaRPr lang="en-US" sz="1000">
                        <a:gradFill>
                          <a:gsLst>
                            <a:gs pos="61947">
                              <a:schemeClr val="tx1"/>
                            </a:gs>
                            <a:gs pos="47000">
                              <a:schemeClr val="tx1"/>
                            </a:gs>
                          </a:gsLst>
                          <a:lin ang="5400000" scaled="0"/>
                        </a:gradFill>
                        <a:effectLst/>
                        <a:latin typeface="+mn-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443 (HTTPS)</a:t>
                      </a:r>
                      <a:endParaRPr lang="en-US" sz="1000">
                        <a:gradFill>
                          <a:gsLst>
                            <a:gs pos="61947">
                              <a:schemeClr val="tx1"/>
                            </a:gs>
                            <a:gs pos="47000">
                              <a:schemeClr val="tx1"/>
                            </a:gs>
                          </a:gsLst>
                          <a:lin ang="5400000" scaled="0"/>
                        </a:gradFill>
                        <a:effectLst/>
                        <a:latin typeface="+mn-lt"/>
                      </a:endParaRPr>
                    </a:p>
                  </a:txBody>
                  <a:tcPr marL="50778" marR="50778" marT="50778" marB="50778" anchor="ctr"/>
                </a:tc>
                <a:extLst>
                  <a:ext uri="{0D108BD9-81ED-4DB2-BD59-A6C34878D82A}">
                    <a16:rowId xmlns:a16="http://schemas.microsoft.com/office/drawing/2014/main" val="2540399288"/>
                  </a:ext>
                </a:extLst>
              </a:tr>
              <a:tr h="318837">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a:t>
                      </a:r>
                      <a:endParaRPr lang="en-US" sz="1000" b="0">
                        <a:gradFill>
                          <a:gsLst>
                            <a:gs pos="13274">
                              <a:srgbClr val="107C10"/>
                            </a:gs>
                            <a:gs pos="31858">
                              <a:srgbClr val="107C10"/>
                            </a:gs>
                          </a:gsLst>
                          <a:lin ang="5400000" scaled="0"/>
                        </a:gradFill>
                        <a:effectLst/>
                        <a:latin typeface="+mj-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AllowAppToDb</a:t>
                      </a:r>
                      <a:endParaRPr lang="en-US" sz="1000">
                        <a:gradFill>
                          <a:gsLst>
                            <a:gs pos="61947">
                              <a:schemeClr val="tx1"/>
                            </a:gs>
                            <a:gs pos="47000">
                              <a:schemeClr val="tx1"/>
                            </a:gs>
                          </a:gsLst>
                          <a:lin ang="5400000" scaled="0"/>
                        </a:gradFill>
                        <a:effectLst/>
                        <a:latin typeface="+mn-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AppServers</a:t>
                      </a:r>
                      <a:endParaRPr lang="en-US" sz="1000">
                        <a:gradFill>
                          <a:gsLst>
                            <a:gs pos="61947">
                              <a:schemeClr val="tx1"/>
                            </a:gs>
                            <a:gs pos="47000">
                              <a:schemeClr val="tx1"/>
                            </a:gs>
                          </a:gsLst>
                          <a:lin ang="5400000" scaled="0"/>
                        </a:gradFill>
                        <a:effectLst/>
                        <a:latin typeface="+mn-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a:effectLst/>
                        </a:rPr>
                        <a:t>DatabaseServers</a:t>
                      </a:r>
                      <a:endParaRPr lang="en-US" sz="1000" b="1">
                        <a:gradFill>
                          <a:gsLst>
                            <a:gs pos="61947">
                              <a:schemeClr val="tx1"/>
                            </a:gs>
                            <a:gs pos="47000">
                              <a:schemeClr val="tx1"/>
                            </a:gs>
                          </a:gsLst>
                          <a:lin ang="5400000" scaled="0"/>
                        </a:gradFill>
                        <a:effectLst/>
                        <a:latin typeface="+mn-lt"/>
                      </a:endParaRPr>
                    </a:p>
                  </a:txBody>
                  <a:tcPr marL="50778" marR="50778" marT="50778" marB="50778"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a:effectLst/>
                        </a:rPr>
                        <a:t>1443 (MSSQL)</a:t>
                      </a:r>
                      <a:endParaRPr lang="en-US" sz="1000" kern="1200">
                        <a:gradFill>
                          <a:gsLst>
                            <a:gs pos="61947">
                              <a:schemeClr val="tx1"/>
                            </a:gs>
                            <a:gs pos="47000">
                              <a:schemeClr val="tx1"/>
                            </a:gs>
                          </a:gsLst>
                          <a:lin ang="5400000" scaled="0"/>
                        </a:gradFill>
                        <a:effectLst/>
                        <a:latin typeface="Segoe UI Semilight"/>
                        <a:ea typeface="+mn-ea"/>
                        <a:cs typeface="+mn-cs"/>
                      </a:endParaRPr>
                    </a:p>
                  </a:txBody>
                  <a:tcPr marL="50778" marR="50778" marT="50778" marB="50778" anchor="ctr"/>
                </a:tc>
                <a:extLst>
                  <a:ext uri="{0D108BD9-81ED-4DB2-BD59-A6C34878D82A}">
                    <a16:rowId xmlns:a16="http://schemas.microsoft.com/office/drawing/2014/main" val="3790171863"/>
                  </a:ext>
                </a:extLst>
              </a:tr>
              <a:tr h="290704">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kern="1200">
                          <a:effectLst/>
                        </a:rPr>
                        <a:t>Deny</a:t>
                      </a:r>
                      <a:endParaRPr lang="en-US" sz="1000" b="0" kern="1200">
                        <a:gradFill>
                          <a:gsLst>
                            <a:gs pos="31858">
                              <a:srgbClr val="E81123"/>
                            </a:gs>
                            <a:gs pos="65000">
                              <a:srgbClr val="E81123"/>
                            </a:gs>
                          </a:gsLst>
                          <a:lin ang="5400000" scaled="0"/>
                        </a:gradFill>
                        <a:effectLst/>
                        <a:latin typeface="+mj-lt"/>
                        <a:ea typeface="+mn-ea"/>
                        <a:cs typeface="+mn-cs"/>
                      </a:endParaRPr>
                    </a:p>
                  </a:txBody>
                  <a:tcPr marL="50778" marR="50778" marT="50778" marB="50778"/>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DenyAllInbound</a:t>
                      </a:r>
                      <a:endParaRPr lang="en-US" sz="1000">
                        <a:gradFill>
                          <a:gsLst>
                            <a:gs pos="61947">
                              <a:schemeClr val="tx1"/>
                            </a:gs>
                            <a:gs pos="47000">
                              <a:schemeClr val="tx1"/>
                            </a:gs>
                          </a:gsLst>
                          <a:lin ang="5400000" scaled="0"/>
                        </a:gradFill>
                        <a:effectLst/>
                        <a:latin typeface="+mn-lt"/>
                      </a:endParaRPr>
                    </a:p>
                  </a:txBody>
                  <a:tcPr marL="50778" marR="50778" marT="50778" marB="50778"/>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Any</a:t>
                      </a:r>
                      <a:endParaRPr lang="en-US" sz="1000">
                        <a:gradFill>
                          <a:gsLst>
                            <a:gs pos="61947">
                              <a:schemeClr val="tx1"/>
                            </a:gs>
                            <a:gs pos="47000">
                              <a:schemeClr val="tx1"/>
                            </a:gs>
                          </a:gsLst>
                          <a:lin ang="5400000" scaled="0"/>
                        </a:gradFill>
                        <a:effectLst/>
                        <a:latin typeface="+mn-lt"/>
                      </a:endParaRPr>
                    </a:p>
                  </a:txBody>
                  <a:tcPr marL="50778" marR="50778" marT="50778" marB="50778"/>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Any</a:t>
                      </a:r>
                      <a:endParaRPr lang="en-US" sz="1000">
                        <a:gradFill>
                          <a:gsLst>
                            <a:gs pos="61947">
                              <a:schemeClr val="tx1"/>
                            </a:gs>
                            <a:gs pos="47000">
                              <a:schemeClr val="tx1"/>
                            </a:gs>
                          </a:gsLst>
                          <a:lin ang="5400000" scaled="0"/>
                        </a:gradFill>
                        <a:effectLst/>
                        <a:latin typeface="+mn-lt"/>
                      </a:endParaRPr>
                    </a:p>
                  </a:txBody>
                  <a:tcPr marL="50778" marR="50778" marT="50778" marB="50778"/>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dirty="0">
                          <a:effectLst/>
                        </a:rPr>
                        <a:t>Any</a:t>
                      </a:r>
                      <a:endParaRPr lang="en-US" sz="1000" dirty="0">
                        <a:gradFill>
                          <a:gsLst>
                            <a:gs pos="61947">
                              <a:schemeClr val="tx1"/>
                            </a:gs>
                            <a:gs pos="47000">
                              <a:schemeClr val="tx1"/>
                            </a:gs>
                          </a:gsLst>
                          <a:lin ang="5400000" scaled="0"/>
                        </a:gradFill>
                        <a:effectLst/>
                        <a:latin typeface="+mn-lt"/>
                      </a:endParaRPr>
                    </a:p>
                  </a:txBody>
                  <a:tcPr marL="50778" marR="50778" marT="50778" marB="50778"/>
                </a:tc>
                <a:extLst>
                  <a:ext uri="{0D108BD9-81ED-4DB2-BD59-A6C34878D82A}">
                    <a16:rowId xmlns:a16="http://schemas.microsoft.com/office/drawing/2014/main" val="2578999077"/>
                  </a:ext>
                </a:extLst>
              </a:tr>
            </a:tbl>
          </a:graphicData>
        </a:graphic>
      </p:graphicFrame>
      <p:sp>
        <p:nvSpPr>
          <p:cNvPr id="13" name="Freeform 5">
            <a:extLst>
              <a:ext uri="{FF2B5EF4-FFF2-40B4-BE49-F238E27FC236}">
                <a16:creationId xmlns:a16="http://schemas.microsoft.com/office/drawing/2014/main" id="{1CEDB014-E005-47D9-8336-EBD1ABBF6E52}"/>
              </a:ext>
            </a:extLst>
          </p:cNvPr>
          <p:cNvSpPr>
            <a:spLocks/>
          </p:cNvSpPr>
          <p:nvPr/>
        </p:nvSpPr>
        <p:spPr bwMode="auto">
          <a:xfrm>
            <a:off x="6819258" y="1640873"/>
            <a:ext cx="466120" cy="518394"/>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3260" tIns="158543" rIns="93260" bIns="46630" numCol="1" anchor="t" anchorCtr="0" compatLnSpc="1">
            <a:prstTxWarp prst="textNoShape">
              <a:avLst/>
            </a:prstTxWarp>
          </a:bodyPr>
          <a:lstStyle/>
          <a:p>
            <a:pPr algn="ctr" defTabSz="932563">
              <a:defRPr/>
            </a:pPr>
            <a:r>
              <a:rPr lang="en-US" sz="1071">
                <a:gradFill>
                  <a:gsLst>
                    <a:gs pos="93805">
                      <a:srgbClr val="0078D4"/>
                    </a:gs>
                    <a:gs pos="66372">
                      <a:srgbClr val="0078D4"/>
                    </a:gs>
                  </a:gsLst>
                  <a:lin ang="5400000" scaled="0"/>
                </a:gradFill>
                <a:latin typeface="Segoe UI Semibold"/>
              </a:rPr>
              <a:t>NSG</a:t>
            </a:r>
          </a:p>
        </p:txBody>
      </p:sp>
      <p:sp>
        <p:nvSpPr>
          <p:cNvPr id="144" name="Title 1">
            <a:extLst>
              <a:ext uri="{FF2B5EF4-FFF2-40B4-BE49-F238E27FC236}">
                <a16:creationId xmlns:a16="http://schemas.microsoft.com/office/drawing/2014/main" id="{3C3A19A1-6E92-4B0F-AA12-3586517F3560}"/>
              </a:ext>
            </a:extLst>
          </p:cNvPr>
          <p:cNvSpPr>
            <a:spLocks noGrp="1"/>
          </p:cNvSpPr>
          <p:nvPr>
            <p:ph type="title"/>
          </p:nvPr>
        </p:nvSpPr>
        <p:spPr>
          <a:xfrm>
            <a:off x="1234775" y="139491"/>
            <a:ext cx="8946524" cy="1130053"/>
          </a:xfrm>
        </p:spPr>
        <p:txBody>
          <a:bodyPr/>
          <a:lstStyle/>
          <a:p>
            <a:r>
              <a:rPr lang="en-US" sz="4400"/>
              <a:t>Network &amp; Application Security Groups</a:t>
            </a:r>
          </a:p>
        </p:txBody>
      </p:sp>
      <p:sp>
        <p:nvSpPr>
          <p:cNvPr id="147" name="TextBox 146">
            <a:extLst>
              <a:ext uri="{FF2B5EF4-FFF2-40B4-BE49-F238E27FC236}">
                <a16:creationId xmlns:a16="http://schemas.microsoft.com/office/drawing/2014/main" id="{838BE02A-C520-469E-BFF2-C38ACABC5A2D}"/>
              </a:ext>
            </a:extLst>
          </p:cNvPr>
          <p:cNvSpPr txBox="1"/>
          <p:nvPr/>
        </p:nvSpPr>
        <p:spPr>
          <a:xfrm>
            <a:off x="5744" y="1261924"/>
            <a:ext cx="5874638" cy="5678870"/>
          </a:xfrm>
          <a:prstGeom prst="rect">
            <a:avLst/>
          </a:prstGeom>
          <a:noFill/>
        </p:spPr>
        <p:txBody>
          <a:bodyPr wrap="square" lIns="182854" tIns="146283" rIns="182854" bIns="146283" rtlCol="0">
            <a:spAutoFit/>
          </a:bodyPr>
          <a:lstStyle/>
          <a:p>
            <a:pPr defTabSz="951304">
              <a:spcBef>
                <a:spcPts val="612"/>
              </a:spcBef>
              <a:buSzPct val="90000"/>
            </a:pPr>
            <a:r>
              <a:rPr lang="en-US" sz="1836">
                <a:solidFill>
                  <a:srgbClr val="0070C0"/>
                </a:solidFill>
                <a:latin typeface="Segoe UI Semibold"/>
              </a:rPr>
              <a:t>Network Security Groups</a:t>
            </a:r>
          </a:p>
          <a:p>
            <a:pPr lvl="1" defTabSz="951304">
              <a:spcBef>
                <a:spcPts val="612"/>
              </a:spcBef>
              <a:buSzPct val="90000"/>
            </a:pPr>
            <a:r>
              <a:rPr lang="en-US" sz="1632">
                <a:gradFill>
                  <a:gsLst>
                    <a:gs pos="1250">
                      <a:schemeClr val="tx1"/>
                    </a:gs>
                    <a:gs pos="100000">
                      <a:schemeClr val="tx1"/>
                    </a:gs>
                  </a:gsLst>
                  <a:lin ang="5400000" scaled="0"/>
                </a:gradFill>
                <a:cs typeface="Segoe UI Semilight" panose="020B0402040204020203" pitchFamily="34" charset="0"/>
              </a:rPr>
              <a:t>Protects your workloads with distributed ACLs</a:t>
            </a:r>
          </a:p>
          <a:p>
            <a:pPr lvl="1" defTabSz="951304">
              <a:spcBef>
                <a:spcPts val="612"/>
              </a:spcBef>
              <a:buSzPct val="90000"/>
            </a:pPr>
            <a:r>
              <a:rPr lang="en-US" sz="1632">
                <a:gradFill>
                  <a:gsLst>
                    <a:gs pos="1250">
                      <a:schemeClr val="tx1"/>
                    </a:gs>
                    <a:gs pos="100000">
                      <a:schemeClr val="tx1"/>
                    </a:gs>
                  </a:gsLst>
                  <a:lin ang="5400000" scaled="0"/>
                </a:gradFill>
                <a:cs typeface="Segoe UI Semilight" panose="020B0402040204020203" pitchFamily="34" charset="0"/>
              </a:rPr>
              <a:t>Simplified configuration with augmented security rules</a:t>
            </a:r>
          </a:p>
          <a:p>
            <a:pPr lvl="1" defTabSz="951304">
              <a:spcBef>
                <a:spcPts val="612"/>
              </a:spcBef>
              <a:buSzPct val="90000"/>
            </a:pPr>
            <a:r>
              <a:rPr lang="en-US" sz="1632"/>
              <a:t>Enforced at every host, applied on multiple </a:t>
            </a:r>
            <a:r>
              <a:rPr lang="en-US" sz="1632">
                <a:gradFill>
                  <a:gsLst>
                    <a:gs pos="1250">
                      <a:schemeClr val="tx1"/>
                    </a:gs>
                    <a:gs pos="100000">
                      <a:schemeClr val="tx1"/>
                    </a:gs>
                  </a:gsLst>
                  <a:lin ang="5400000" scaled="0"/>
                </a:gradFill>
                <a:cs typeface="Segoe UI Semilight" panose="020B0402040204020203" pitchFamily="34" charset="0"/>
              </a:rPr>
              <a:t>subnets</a:t>
            </a:r>
          </a:p>
          <a:p>
            <a:pPr defTabSz="951304">
              <a:spcBef>
                <a:spcPts val="612"/>
              </a:spcBef>
              <a:buSzPct val="90000"/>
            </a:pPr>
            <a:r>
              <a:rPr lang="en-US" sz="1836">
                <a:solidFill>
                  <a:srgbClr val="0070C0"/>
                </a:solidFill>
                <a:latin typeface="Segoe UI Semibold"/>
              </a:rPr>
              <a:t>Application Security Groups</a:t>
            </a:r>
          </a:p>
          <a:p>
            <a:pPr lvl="1" defTabSz="951304">
              <a:spcBef>
                <a:spcPts val="612"/>
              </a:spcBef>
              <a:buSzPct val="90000"/>
            </a:pPr>
            <a:r>
              <a:rPr lang="en-US" sz="1632">
                <a:gradFill>
                  <a:gsLst>
                    <a:gs pos="1250">
                      <a:schemeClr val="tx1"/>
                    </a:gs>
                    <a:gs pos="100000">
                      <a:schemeClr val="tx1"/>
                    </a:gs>
                  </a:gsLst>
                  <a:lin ang="5400000" scaled="0"/>
                </a:gradFill>
                <a:cs typeface="Segoe UI Semilight" panose="020B0402040204020203" pitchFamily="34" charset="0"/>
              </a:rPr>
              <a:t>Micro-segmentation for dynamic workloads</a:t>
            </a:r>
          </a:p>
          <a:p>
            <a:pPr lvl="1" defTabSz="951304">
              <a:spcBef>
                <a:spcPts val="612"/>
              </a:spcBef>
              <a:buSzPct val="90000"/>
            </a:pPr>
            <a:r>
              <a:rPr lang="en-US" sz="1632">
                <a:gradFill>
                  <a:gsLst>
                    <a:gs pos="1250">
                      <a:schemeClr val="tx1"/>
                    </a:gs>
                    <a:gs pos="100000">
                      <a:schemeClr val="tx1"/>
                    </a:gs>
                  </a:gsLst>
                  <a:lin ang="5400000" scaled="0"/>
                </a:gradFill>
                <a:cs typeface="Segoe UI Semilight" panose="020B0402040204020203" pitchFamily="34" charset="0"/>
              </a:rPr>
              <a:t>Named monikers for groups of VMs</a:t>
            </a:r>
          </a:p>
          <a:p>
            <a:pPr lvl="1" defTabSz="951304">
              <a:spcBef>
                <a:spcPts val="612"/>
              </a:spcBef>
              <a:buSzPct val="90000"/>
            </a:pPr>
            <a:r>
              <a:rPr lang="en-US" sz="1632">
                <a:gradFill>
                  <a:gsLst>
                    <a:gs pos="1250">
                      <a:schemeClr val="tx1"/>
                    </a:gs>
                    <a:gs pos="100000">
                      <a:schemeClr val="tx1"/>
                    </a:gs>
                  </a:gsLst>
                  <a:lin ang="5400000" scaled="0"/>
                </a:gradFill>
                <a:cs typeface="Segoe UI Semilight" panose="020B0402040204020203" pitchFamily="34" charset="0"/>
              </a:rPr>
              <a:t>Removes management of IP addresses</a:t>
            </a:r>
          </a:p>
          <a:p>
            <a:pPr defTabSz="951304">
              <a:spcBef>
                <a:spcPts val="612"/>
              </a:spcBef>
              <a:buSzPct val="90000"/>
            </a:pPr>
            <a:r>
              <a:rPr lang="en-US" sz="1836">
                <a:solidFill>
                  <a:srgbClr val="0070C0"/>
                </a:solidFill>
                <a:latin typeface="Segoe UI Semibold"/>
              </a:rPr>
              <a:t>Service Tags</a:t>
            </a:r>
          </a:p>
          <a:p>
            <a:pPr lvl="1" defTabSz="951304">
              <a:spcBef>
                <a:spcPts val="612"/>
              </a:spcBef>
              <a:buSzPct val="90000"/>
            </a:pPr>
            <a:r>
              <a:rPr lang="en-US" sz="1632">
                <a:gradFill>
                  <a:gsLst>
                    <a:gs pos="1250">
                      <a:schemeClr val="tx1"/>
                    </a:gs>
                    <a:gs pos="100000">
                      <a:schemeClr val="tx1"/>
                    </a:gs>
                  </a:gsLst>
                  <a:lin ang="5400000" scaled="0"/>
                </a:gradFill>
                <a:cs typeface="Segoe UI Semilight" panose="020B0402040204020203" pitchFamily="34" charset="0"/>
              </a:rPr>
              <a:t>Named monikers for Azure service IPs</a:t>
            </a:r>
          </a:p>
          <a:p>
            <a:pPr lvl="1" defTabSz="951304">
              <a:spcBef>
                <a:spcPts val="612"/>
              </a:spcBef>
              <a:buSzPct val="90000"/>
            </a:pPr>
            <a:r>
              <a:rPr lang="en-US" sz="1632">
                <a:gradFill>
                  <a:gsLst>
                    <a:gs pos="1250">
                      <a:schemeClr val="tx1"/>
                    </a:gs>
                    <a:gs pos="100000">
                      <a:schemeClr val="tx1"/>
                    </a:gs>
                  </a:gsLst>
                  <a:lin ang="5400000" scaled="0"/>
                </a:gradFill>
                <a:cs typeface="Segoe UI Semilight" panose="020B0402040204020203" pitchFamily="34" charset="0"/>
              </a:rPr>
              <a:t>Many Services tagged including AzureCloud</a:t>
            </a:r>
            <a:endParaRPr lang="en-US" sz="2040">
              <a:gradFill>
                <a:gsLst>
                  <a:gs pos="1250">
                    <a:schemeClr val="tx1"/>
                  </a:gs>
                  <a:gs pos="100000">
                    <a:schemeClr val="tx1"/>
                  </a:gs>
                </a:gsLst>
                <a:lin ang="5400000" scaled="0"/>
              </a:gradFill>
              <a:cs typeface="Segoe UI Semilight" panose="020B0402040204020203" pitchFamily="34" charset="0"/>
            </a:endParaRPr>
          </a:p>
          <a:p>
            <a:pPr defTabSz="951304">
              <a:spcBef>
                <a:spcPts val="612"/>
              </a:spcBef>
              <a:buSzPct val="90000"/>
            </a:pPr>
            <a:r>
              <a:rPr lang="en-US" sz="1836">
                <a:solidFill>
                  <a:srgbClr val="0070C0"/>
                </a:solidFill>
                <a:latin typeface="Segoe UI Semibold"/>
              </a:rPr>
              <a:t>Logging and troubleshooting</a:t>
            </a:r>
          </a:p>
          <a:p>
            <a:pPr lvl="1" defTabSz="951304">
              <a:spcBef>
                <a:spcPts val="612"/>
              </a:spcBef>
              <a:buSzPct val="90000"/>
            </a:pPr>
            <a:r>
              <a:rPr lang="en-US" sz="1632">
                <a:gradFill>
                  <a:gsLst>
                    <a:gs pos="1250">
                      <a:schemeClr val="tx1"/>
                    </a:gs>
                    <a:gs pos="100000">
                      <a:schemeClr val="tx1"/>
                    </a:gs>
                  </a:gsLst>
                  <a:lin ang="5400000" scaled="0"/>
                </a:gradFill>
                <a:cs typeface="Segoe UI Semilight" panose="020B0402040204020203" pitchFamily="34" charset="0"/>
              </a:rPr>
              <a:t>NSG flow logs for traffic monitoring</a:t>
            </a:r>
          </a:p>
          <a:p>
            <a:pPr lvl="1" defTabSz="951304">
              <a:spcBef>
                <a:spcPts val="612"/>
              </a:spcBef>
              <a:buSzPct val="90000"/>
            </a:pPr>
            <a:r>
              <a:rPr lang="en-US" sz="1632">
                <a:gradFill>
                  <a:gsLst>
                    <a:gs pos="1250">
                      <a:schemeClr val="tx1"/>
                    </a:gs>
                    <a:gs pos="100000">
                      <a:schemeClr val="tx1"/>
                    </a:gs>
                  </a:gsLst>
                  <a:lin ang="5400000" scaled="0"/>
                </a:gradFill>
                <a:cs typeface="Segoe UI Semilight" panose="020B0402040204020203" pitchFamily="34" charset="0"/>
              </a:rPr>
              <a:t>Integrated with Network Watcher</a:t>
            </a:r>
          </a:p>
          <a:p>
            <a:pPr lvl="1" defTabSz="951304">
              <a:spcBef>
                <a:spcPts val="612"/>
              </a:spcBef>
              <a:buSzPct val="90000"/>
            </a:pPr>
            <a:r>
              <a:rPr lang="en-US" sz="1632">
                <a:gradFill>
                  <a:gsLst>
                    <a:gs pos="1250">
                      <a:schemeClr val="tx1"/>
                    </a:gs>
                    <a:gs pos="100000">
                      <a:schemeClr val="tx1"/>
                    </a:gs>
                  </a:gsLst>
                  <a:lin ang="5400000" scaled="0"/>
                </a:gradFill>
                <a:cs typeface="Segoe UI Semilight" panose="020B0402040204020203" pitchFamily="34" charset="0"/>
              </a:rPr>
              <a:t>JIT access policies with Azure Security Center</a:t>
            </a:r>
            <a:endParaRPr lang="en-US" sz="2040">
              <a:gradFill>
                <a:gsLst>
                  <a:gs pos="1250">
                    <a:schemeClr val="tx1"/>
                  </a:gs>
                  <a:gs pos="100000">
                    <a:schemeClr val="tx1"/>
                  </a:gs>
                </a:gsLst>
                <a:lin ang="5400000" scaled="0"/>
              </a:gradFill>
              <a:cs typeface="Segoe UI Semilight" panose="020B0402040204020203" pitchFamily="34" charset="0"/>
            </a:endParaRPr>
          </a:p>
          <a:p>
            <a:pPr lvl="1" defTabSz="951304">
              <a:spcBef>
                <a:spcPts val="612"/>
              </a:spcBef>
              <a:buSzPct val="90000"/>
            </a:pPr>
            <a:endParaRPr lang="en-US" sz="1632">
              <a:gradFill>
                <a:gsLst>
                  <a:gs pos="1250">
                    <a:schemeClr val="tx1"/>
                  </a:gs>
                  <a:gs pos="100000">
                    <a:schemeClr val="tx1"/>
                  </a:gs>
                </a:gsLst>
                <a:lin ang="5400000" scaled="0"/>
              </a:gradFill>
              <a:cs typeface="Segoe UI Semilight" panose="020B0402040204020203" pitchFamily="34" charset="0"/>
            </a:endParaRPr>
          </a:p>
        </p:txBody>
      </p:sp>
      <p:sp>
        <p:nvSpPr>
          <p:cNvPr id="148" name="Rectangle 147">
            <a:extLst>
              <a:ext uri="{FF2B5EF4-FFF2-40B4-BE49-F238E27FC236}">
                <a16:creationId xmlns:a16="http://schemas.microsoft.com/office/drawing/2014/main" id="{99BABA95-542E-470D-83DF-B3F6A685FD59}"/>
              </a:ext>
            </a:extLst>
          </p:cNvPr>
          <p:cNvSpPr/>
          <p:nvPr/>
        </p:nvSpPr>
        <p:spPr bwMode="auto">
          <a:xfrm>
            <a:off x="5375649" y="3762378"/>
            <a:ext cx="6953647" cy="293431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err="1">
              <a:solidFill>
                <a:srgbClr val="2F2F2F"/>
              </a:solidFill>
              <a:latin typeface="Segoe UI Semibold" panose="020B0702040204020203"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A176D817-BD56-4DC6-AC72-79A33CCC097B}"/>
              </a:ext>
            </a:extLst>
          </p:cNvPr>
          <p:cNvSpPr/>
          <p:nvPr/>
        </p:nvSpPr>
        <p:spPr bwMode="auto">
          <a:xfrm>
            <a:off x="5600999" y="4000613"/>
            <a:ext cx="2059499" cy="239491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kern="0">
                <a:gradFill>
                  <a:gsLst>
                    <a:gs pos="16814">
                      <a:srgbClr val="1A1A1A"/>
                    </a:gs>
                    <a:gs pos="44000">
                      <a:srgbClr val="1A1A1A"/>
                    </a:gs>
                  </a:gsLst>
                  <a:lin ang="5400000" scaled="1"/>
                </a:gradFill>
                <a:latin typeface="Segoe UI Semibold" panose="020B0702040204020203" pitchFamily="34" charset="0"/>
                <a:cs typeface="Segoe UI Semibold" panose="020B0702040204020203" pitchFamily="34" charset="0"/>
              </a:rPr>
              <a:t>Web Servers</a:t>
            </a:r>
          </a:p>
        </p:txBody>
      </p:sp>
      <p:sp>
        <p:nvSpPr>
          <p:cNvPr id="150" name="Rectangle 149">
            <a:extLst>
              <a:ext uri="{FF2B5EF4-FFF2-40B4-BE49-F238E27FC236}">
                <a16:creationId xmlns:a16="http://schemas.microsoft.com/office/drawing/2014/main" id="{940A4BFE-6AEF-476A-9BA4-54E0DA30E07B}"/>
              </a:ext>
            </a:extLst>
          </p:cNvPr>
          <p:cNvSpPr/>
          <p:nvPr/>
        </p:nvSpPr>
        <p:spPr bwMode="auto">
          <a:xfrm>
            <a:off x="5756695" y="4490517"/>
            <a:ext cx="1748105" cy="71829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54" tIns="65282"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kern="0">
                <a:gradFill>
                  <a:gsLst>
                    <a:gs pos="16814">
                      <a:srgbClr val="1A1A1A"/>
                    </a:gs>
                    <a:gs pos="44000">
                      <a:srgbClr val="1A1A1A"/>
                    </a:gs>
                  </a:gsLst>
                  <a:lin ang="5400000" scaled="1"/>
                </a:gradFill>
                <a:latin typeface="Segoe UI Semibold" panose="020B0702040204020203" pitchFamily="34" charset="0"/>
                <a:cs typeface="Segoe UI Semibold" panose="020B0702040204020203" pitchFamily="34" charset="0"/>
              </a:rPr>
              <a:t>Web1</a:t>
            </a:r>
          </a:p>
        </p:txBody>
      </p:sp>
      <p:sp>
        <p:nvSpPr>
          <p:cNvPr id="151" name="Rectangle 150">
            <a:extLst>
              <a:ext uri="{FF2B5EF4-FFF2-40B4-BE49-F238E27FC236}">
                <a16:creationId xmlns:a16="http://schemas.microsoft.com/office/drawing/2014/main" id="{E6599053-0960-4AD6-9F37-B63B952F5C5B}"/>
              </a:ext>
            </a:extLst>
          </p:cNvPr>
          <p:cNvSpPr/>
          <p:nvPr/>
        </p:nvSpPr>
        <p:spPr bwMode="auto">
          <a:xfrm>
            <a:off x="5756695" y="5630304"/>
            <a:ext cx="1748105" cy="71829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54" tIns="65282"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kern="0">
                <a:gradFill>
                  <a:gsLst>
                    <a:gs pos="16814">
                      <a:srgbClr val="1A1A1A"/>
                    </a:gs>
                    <a:gs pos="44000">
                      <a:srgbClr val="1A1A1A"/>
                    </a:gs>
                  </a:gsLst>
                  <a:lin ang="5400000" scaled="1"/>
                </a:gradFill>
                <a:latin typeface="Segoe UI Semibold" panose="020B0702040204020203" pitchFamily="34" charset="0"/>
                <a:cs typeface="Segoe UI Semibold" panose="020B0702040204020203" pitchFamily="34" charset="0"/>
              </a:rPr>
              <a:t>Web2</a:t>
            </a:r>
          </a:p>
        </p:txBody>
      </p:sp>
      <p:sp>
        <p:nvSpPr>
          <p:cNvPr id="153" name="Rectangle 152">
            <a:extLst>
              <a:ext uri="{FF2B5EF4-FFF2-40B4-BE49-F238E27FC236}">
                <a16:creationId xmlns:a16="http://schemas.microsoft.com/office/drawing/2014/main" id="{960615B5-8A76-4034-B30D-C624DCD9471D}"/>
              </a:ext>
            </a:extLst>
          </p:cNvPr>
          <p:cNvSpPr/>
          <p:nvPr/>
        </p:nvSpPr>
        <p:spPr bwMode="auto">
          <a:xfrm>
            <a:off x="7848180" y="4000613"/>
            <a:ext cx="2059499" cy="239491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kern="0">
                <a:gradFill>
                  <a:gsLst>
                    <a:gs pos="16814">
                      <a:srgbClr val="1A1A1A"/>
                    </a:gs>
                    <a:gs pos="44000">
                      <a:srgbClr val="1A1A1A"/>
                    </a:gs>
                  </a:gsLst>
                  <a:lin ang="5400000" scaled="1"/>
                </a:gradFill>
                <a:latin typeface="Segoe UI Semibold" panose="020B0702040204020203" pitchFamily="34" charset="0"/>
                <a:cs typeface="Segoe UI Semibold" panose="020B0702040204020203" pitchFamily="34" charset="0"/>
              </a:rPr>
              <a:t>App Servers</a:t>
            </a:r>
          </a:p>
        </p:txBody>
      </p:sp>
      <p:sp>
        <p:nvSpPr>
          <p:cNvPr id="154" name="Rectangle 153">
            <a:extLst>
              <a:ext uri="{FF2B5EF4-FFF2-40B4-BE49-F238E27FC236}">
                <a16:creationId xmlns:a16="http://schemas.microsoft.com/office/drawing/2014/main" id="{458112B8-E7AA-42FA-BCF9-AD75B0C10640}"/>
              </a:ext>
            </a:extLst>
          </p:cNvPr>
          <p:cNvSpPr/>
          <p:nvPr/>
        </p:nvSpPr>
        <p:spPr bwMode="auto">
          <a:xfrm>
            <a:off x="8003876" y="4490517"/>
            <a:ext cx="1748105" cy="71829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54" tIns="65282"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kern="0">
                <a:gradFill>
                  <a:gsLst>
                    <a:gs pos="16814">
                      <a:srgbClr val="1A1A1A"/>
                    </a:gs>
                    <a:gs pos="44000">
                      <a:srgbClr val="1A1A1A"/>
                    </a:gs>
                  </a:gsLst>
                  <a:lin ang="5400000" scaled="1"/>
                </a:gradFill>
                <a:latin typeface="Segoe UI Semibold" panose="020B0702040204020203" pitchFamily="34" charset="0"/>
                <a:cs typeface="Segoe UI Semibold" panose="020B0702040204020203" pitchFamily="34" charset="0"/>
              </a:rPr>
              <a:t>App1</a:t>
            </a:r>
          </a:p>
        </p:txBody>
      </p:sp>
      <p:sp>
        <p:nvSpPr>
          <p:cNvPr id="155" name="Rectangle 154">
            <a:extLst>
              <a:ext uri="{FF2B5EF4-FFF2-40B4-BE49-F238E27FC236}">
                <a16:creationId xmlns:a16="http://schemas.microsoft.com/office/drawing/2014/main" id="{7E52A0BD-250B-43B8-A170-54B9F6022C5D}"/>
              </a:ext>
            </a:extLst>
          </p:cNvPr>
          <p:cNvSpPr/>
          <p:nvPr/>
        </p:nvSpPr>
        <p:spPr bwMode="auto">
          <a:xfrm>
            <a:off x="8003876" y="5630304"/>
            <a:ext cx="1748105" cy="71829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54" tIns="65282"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kern="0">
                <a:gradFill>
                  <a:gsLst>
                    <a:gs pos="16814">
                      <a:srgbClr val="1A1A1A"/>
                    </a:gs>
                    <a:gs pos="44000">
                      <a:srgbClr val="1A1A1A"/>
                    </a:gs>
                  </a:gsLst>
                  <a:lin ang="5400000" scaled="1"/>
                </a:gradFill>
                <a:latin typeface="Segoe UI Semibold" panose="020B0702040204020203" pitchFamily="34" charset="0"/>
                <a:cs typeface="Segoe UI Semibold" panose="020B0702040204020203" pitchFamily="34" charset="0"/>
              </a:rPr>
              <a:t>App2</a:t>
            </a:r>
          </a:p>
        </p:txBody>
      </p:sp>
      <p:sp>
        <p:nvSpPr>
          <p:cNvPr id="157" name="Rectangle 156">
            <a:extLst>
              <a:ext uri="{FF2B5EF4-FFF2-40B4-BE49-F238E27FC236}">
                <a16:creationId xmlns:a16="http://schemas.microsoft.com/office/drawing/2014/main" id="{8048139F-C100-49F9-834F-90C1C7B4093D}"/>
              </a:ext>
            </a:extLst>
          </p:cNvPr>
          <p:cNvSpPr/>
          <p:nvPr/>
        </p:nvSpPr>
        <p:spPr bwMode="auto">
          <a:xfrm>
            <a:off x="10095360" y="4010994"/>
            <a:ext cx="2059499" cy="2384532"/>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kern="0">
                <a:gradFill>
                  <a:gsLst>
                    <a:gs pos="16814">
                      <a:srgbClr val="1A1A1A"/>
                    </a:gs>
                    <a:gs pos="44000">
                      <a:srgbClr val="1A1A1A"/>
                    </a:gs>
                  </a:gsLst>
                  <a:lin ang="5400000" scaled="1"/>
                </a:gradFill>
                <a:latin typeface="Segoe UI Semibold" panose="020B0702040204020203" pitchFamily="34" charset="0"/>
                <a:cs typeface="Segoe UI Semibold" panose="020B0702040204020203" pitchFamily="34" charset="0"/>
              </a:rPr>
              <a:t>Database Servers</a:t>
            </a:r>
          </a:p>
        </p:txBody>
      </p:sp>
      <p:sp>
        <p:nvSpPr>
          <p:cNvPr id="158" name="Rectangle 157">
            <a:extLst>
              <a:ext uri="{FF2B5EF4-FFF2-40B4-BE49-F238E27FC236}">
                <a16:creationId xmlns:a16="http://schemas.microsoft.com/office/drawing/2014/main" id="{642E8907-D6B3-4979-A9D5-0A7862C74429}"/>
              </a:ext>
            </a:extLst>
          </p:cNvPr>
          <p:cNvSpPr/>
          <p:nvPr/>
        </p:nvSpPr>
        <p:spPr bwMode="auto">
          <a:xfrm>
            <a:off x="10251056" y="4500897"/>
            <a:ext cx="1748105" cy="71829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54" tIns="65282"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kern="0">
                <a:gradFill>
                  <a:gsLst>
                    <a:gs pos="16814">
                      <a:srgbClr val="1A1A1A"/>
                    </a:gs>
                    <a:gs pos="44000">
                      <a:srgbClr val="1A1A1A"/>
                    </a:gs>
                  </a:gsLst>
                  <a:lin ang="5400000" scaled="1"/>
                </a:gradFill>
                <a:latin typeface="Segoe UI Semibold" panose="020B0702040204020203" pitchFamily="34" charset="0"/>
                <a:cs typeface="Segoe UI Semibold" panose="020B0702040204020203" pitchFamily="34" charset="0"/>
              </a:rPr>
              <a:t>Db1</a:t>
            </a:r>
          </a:p>
        </p:txBody>
      </p:sp>
      <p:sp>
        <p:nvSpPr>
          <p:cNvPr id="159" name="Rectangle 158">
            <a:extLst>
              <a:ext uri="{FF2B5EF4-FFF2-40B4-BE49-F238E27FC236}">
                <a16:creationId xmlns:a16="http://schemas.microsoft.com/office/drawing/2014/main" id="{FC9EC07D-6120-461A-9266-92864EC0A5AB}"/>
              </a:ext>
            </a:extLst>
          </p:cNvPr>
          <p:cNvSpPr/>
          <p:nvPr/>
        </p:nvSpPr>
        <p:spPr bwMode="auto">
          <a:xfrm>
            <a:off x="10251056" y="5640685"/>
            <a:ext cx="1748105" cy="71829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54" tIns="65282"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kern="0">
                <a:gradFill>
                  <a:gsLst>
                    <a:gs pos="16814">
                      <a:srgbClr val="1A1A1A"/>
                    </a:gs>
                    <a:gs pos="44000">
                      <a:srgbClr val="1A1A1A"/>
                    </a:gs>
                  </a:gsLst>
                  <a:lin ang="5400000" scaled="1"/>
                </a:gradFill>
                <a:latin typeface="Segoe UI Semibold" panose="020B0702040204020203" pitchFamily="34" charset="0"/>
                <a:cs typeface="Segoe UI Semibold" panose="020B0702040204020203" pitchFamily="34" charset="0"/>
              </a:rPr>
              <a:t>Db2</a:t>
            </a:r>
          </a:p>
        </p:txBody>
      </p:sp>
      <p:grpSp>
        <p:nvGrpSpPr>
          <p:cNvPr id="161" name="Group 8">
            <a:extLst>
              <a:ext uri="{FF2B5EF4-FFF2-40B4-BE49-F238E27FC236}">
                <a16:creationId xmlns:a16="http://schemas.microsoft.com/office/drawing/2014/main" id="{F7E65A84-28C8-4725-8421-712E8FF94B46}"/>
              </a:ext>
            </a:extLst>
          </p:cNvPr>
          <p:cNvGrpSpPr>
            <a:grpSpLocks noChangeAspect="1"/>
          </p:cNvGrpSpPr>
          <p:nvPr/>
        </p:nvGrpSpPr>
        <p:grpSpPr bwMode="auto">
          <a:xfrm>
            <a:off x="11814988" y="6444972"/>
            <a:ext cx="323783" cy="188821"/>
            <a:chOff x="4390" y="3866"/>
            <a:chExt cx="511" cy="298"/>
          </a:xfrm>
        </p:grpSpPr>
        <p:sp>
          <p:nvSpPr>
            <p:cNvPr id="162" name="Freeform 9">
              <a:extLst>
                <a:ext uri="{FF2B5EF4-FFF2-40B4-BE49-F238E27FC236}">
                  <a16:creationId xmlns:a16="http://schemas.microsoft.com/office/drawing/2014/main" id="{8BA1A9D2-85FB-4A2A-A00A-E73019CB70A6}"/>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63" name="Freeform 10">
              <a:extLst>
                <a:ext uri="{FF2B5EF4-FFF2-40B4-BE49-F238E27FC236}">
                  <a16:creationId xmlns:a16="http://schemas.microsoft.com/office/drawing/2014/main" id="{3FE53F35-924B-4FEF-B924-1B13EF639B23}"/>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64" name="Oval 11">
              <a:extLst>
                <a:ext uri="{FF2B5EF4-FFF2-40B4-BE49-F238E27FC236}">
                  <a16:creationId xmlns:a16="http://schemas.microsoft.com/office/drawing/2014/main" id="{01EFBD9E-953F-44BE-8E7A-F487EDED0AA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65" name="Oval 12">
              <a:extLst>
                <a:ext uri="{FF2B5EF4-FFF2-40B4-BE49-F238E27FC236}">
                  <a16:creationId xmlns:a16="http://schemas.microsoft.com/office/drawing/2014/main" id="{E3684ED9-FF63-43C5-87F8-2B31E6D57D36}"/>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66" name="Oval 13">
              <a:extLst>
                <a:ext uri="{FF2B5EF4-FFF2-40B4-BE49-F238E27FC236}">
                  <a16:creationId xmlns:a16="http://schemas.microsoft.com/office/drawing/2014/main" id="{0EA5AD28-8988-4C93-9AF1-92F9625F8E7C}"/>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67" name="Group 166">
            <a:extLst>
              <a:ext uri="{FF2B5EF4-FFF2-40B4-BE49-F238E27FC236}">
                <a16:creationId xmlns:a16="http://schemas.microsoft.com/office/drawing/2014/main" id="{F2F6DF4F-BE9F-47BB-B4DE-1DC81A2C58D3}"/>
              </a:ext>
            </a:extLst>
          </p:cNvPr>
          <p:cNvGrpSpPr/>
          <p:nvPr/>
        </p:nvGrpSpPr>
        <p:grpSpPr>
          <a:xfrm>
            <a:off x="5861623" y="4794607"/>
            <a:ext cx="1537264" cy="340201"/>
            <a:chOff x="4908782" y="4035817"/>
            <a:chExt cx="1507258" cy="333561"/>
          </a:xfrm>
        </p:grpSpPr>
        <p:grpSp>
          <p:nvGrpSpPr>
            <p:cNvPr id="168" name="Group 25">
              <a:extLst>
                <a:ext uri="{FF2B5EF4-FFF2-40B4-BE49-F238E27FC236}">
                  <a16:creationId xmlns:a16="http://schemas.microsoft.com/office/drawing/2014/main" id="{2B3AB8F9-A97B-400F-97A0-39A135784528}"/>
                </a:ext>
              </a:extLst>
            </p:cNvPr>
            <p:cNvGrpSpPr>
              <a:grpSpLocks noChangeAspect="1"/>
            </p:cNvGrpSpPr>
            <p:nvPr/>
          </p:nvGrpSpPr>
          <p:grpSpPr bwMode="auto">
            <a:xfrm>
              <a:off x="4908782" y="4035817"/>
              <a:ext cx="430267" cy="333561"/>
              <a:chOff x="3689" y="2040"/>
              <a:chExt cx="307" cy="238"/>
            </a:xfrm>
          </p:grpSpPr>
          <p:sp>
            <p:nvSpPr>
              <p:cNvPr id="181" name="Freeform 26">
                <a:extLst>
                  <a:ext uri="{FF2B5EF4-FFF2-40B4-BE49-F238E27FC236}">
                    <a16:creationId xmlns:a16="http://schemas.microsoft.com/office/drawing/2014/main" id="{D3391B0E-F1D8-4FD1-8CB6-9BCCBD85DF3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82" name="Freeform 27">
                <a:extLst>
                  <a:ext uri="{FF2B5EF4-FFF2-40B4-BE49-F238E27FC236}">
                    <a16:creationId xmlns:a16="http://schemas.microsoft.com/office/drawing/2014/main" id="{0311B850-92F7-481F-8BF8-68C8FAB3425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83" name="Freeform 28">
                <a:extLst>
                  <a:ext uri="{FF2B5EF4-FFF2-40B4-BE49-F238E27FC236}">
                    <a16:creationId xmlns:a16="http://schemas.microsoft.com/office/drawing/2014/main" id="{3C5A5E7D-3A58-4670-9440-830A8020BBC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84" name="Line 29">
                <a:extLst>
                  <a:ext uri="{FF2B5EF4-FFF2-40B4-BE49-F238E27FC236}">
                    <a16:creationId xmlns:a16="http://schemas.microsoft.com/office/drawing/2014/main" id="{91D94225-9C35-44C1-BC92-9CE0D8D81477}"/>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85" name="Freeform 30">
                <a:extLst>
                  <a:ext uri="{FF2B5EF4-FFF2-40B4-BE49-F238E27FC236}">
                    <a16:creationId xmlns:a16="http://schemas.microsoft.com/office/drawing/2014/main" id="{5F98816F-2725-4DD8-A943-1F44BCCADB2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69" name="Group 25">
              <a:extLst>
                <a:ext uri="{FF2B5EF4-FFF2-40B4-BE49-F238E27FC236}">
                  <a16:creationId xmlns:a16="http://schemas.microsoft.com/office/drawing/2014/main" id="{A5D72CAC-C733-4280-8FE4-32560E639F3E}"/>
                </a:ext>
              </a:extLst>
            </p:cNvPr>
            <p:cNvGrpSpPr>
              <a:grpSpLocks noChangeAspect="1"/>
            </p:cNvGrpSpPr>
            <p:nvPr/>
          </p:nvGrpSpPr>
          <p:grpSpPr bwMode="auto">
            <a:xfrm>
              <a:off x="5447278" y="4035817"/>
              <a:ext cx="430267" cy="333561"/>
              <a:chOff x="3689" y="2040"/>
              <a:chExt cx="307" cy="238"/>
            </a:xfrm>
          </p:grpSpPr>
          <p:sp>
            <p:nvSpPr>
              <p:cNvPr id="176" name="Freeform 26">
                <a:extLst>
                  <a:ext uri="{FF2B5EF4-FFF2-40B4-BE49-F238E27FC236}">
                    <a16:creationId xmlns:a16="http://schemas.microsoft.com/office/drawing/2014/main" id="{39BCCAB9-B907-466D-B3CA-AE81FBD069A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7" name="Freeform 27">
                <a:extLst>
                  <a:ext uri="{FF2B5EF4-FFF2-40B4-BE49-F238E27FC236}">
                    <a16:creationId xmlns:a16="http://schemas.microsoft.com/office/drawing/2014/main" id="{3541F233-E813-4EE3-91FC-68700A7FE18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8" name="Freeform 28">
                <a:extLst>
                  <a:ext uri="{FF2B5EF4-FFF2-40B4-BE49-F238E27FC236}">
                    <a16:creationId xmlns:a16="http://schemas.microsoft.com/office/drawing/2014/main" id="{65B07422-299F-48F0-B39E-DE78FBC4A03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9" name="Line 29">
                <a:extLst>
                  <a:ext uri="{FF2B5EF4-FFF2-40B4-BE49-F238E27FC236}">
                    <a16:creationId xmlns:a16="http://schemas.microsoft.com/office/drawing/2014/main" id="{8E79AA65-135B-482C-BB71-69595F8EDA72}"/>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80" name="Freeform 30">
                <a:extLst>
                  <a:ext uri="{FF2B5EF4-FFF2-40B4-BE49-F238E27FC236}">
                    <a16:creationId xmlns:a16="http://schemas.microsoft.com/office/drawing/2014/main" id="{6F6F6881-361D-4C22-871F-80A7CE6F84A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70" name="Group 25">
              <a:extLst>
                <a:ext uri="{FF2B5EF4-FFF2-40B4-BE49-F238E27FC236}">
                  <a16:creationId xmlns:a16="http://schemas.microsoft.com/office/drawing/2014/main" id="{F67024EE-6658-4116-B458-72716A9AB2C4}"/>
                </a:ext>
              </a:extLst>
            </p:cNvPr>
            <p:cNvGrpSpPr>
              <a:grpSpLocks noChangeAspect="1"/>
            </p:cNvGrpSpPr>
            <p:nvPr/>
          </p:nvGrpSpPr>
          <p:grpSpPr bwMode="auto">
            <a:xfrm>
              <a:off x="5985773" y="4035817"/>
              <a:ext cx="430267" cy="333561"/>
              <a:chOff x="3689" y="2040"/>
              <a:chExt cx="307" cy="238"/>
            </a:xfrm>
          </p:grpSpPr>
          <p:sp>
            <p:nvSpPr>
              <p:cNvPr id="171" name="Freeform 26">
                <a:extLst>
                  <a:ext uri="{FF2B5EF4-FFF2-40B4-BE49-F238E27FC236}">
                    <a16:creationId xmlns:a16="http://schemas.microsoft.com/office/drawing/2014/main" id="{26A3185D-09B4-4DD3-9A79-563E56112BC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2" name="Freeform 27">
                <a:extLst>
                  <a:ext uri="{FF2B5EF4-FFF2-40B4-BE49-F238E27FC236}">
                    <a16:creationId xmlns:a16="http://schemas.microsoft.com/office/drawing/2014/main" id="{0403309C-8E50-49E3-9B37-A4FDD4A5F4A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3" name="Freeform 28">
                <a:extLst>
                  <a:ext uri="{FF2B5EF4-FFF2-40B4-BE49-F238E27FC236}">
                    <a16:creationId xmlns:a16="http://schemas.microsoft.com/office/drawing/2014/main" id="{FF25986F-3CFB-4F42-95DF-4140CF8059A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4" name="Line 29">
                <a:extLst>
                  <a:ext uri="{FF2B5EF4-FFF2-40B4-BE49-F238E27FC236}">
                    <a16:creationId xmlns:a16="http://schemas.microsoft.com/office/drawing/2014/main" id="{8EC85A61-2CDF-4456-A8FD-5BA09380A953}"/>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5" name="Freeform 30">
                <a:extLst>
                  <a:ext uri="{FF2B5EF4-FFF2-40B4-BE49-F238E27FC236}">
                    <a16:creationId xmlns:a16="http://schemas.microsoft.com/office/drawing/2014/main" id="{BDB17919-FB1C-4874-9963-0DDA2CF35C6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86" name="Group 185">
            <a:extLst>
              <a:ext uri="{FF2B5EF4-FFF2-40B4-BE49-F238E27FC236}">
                <a16:creationId xmlns:a16="http://schemas.microsoft.com/office/drawing/2014/main" id="{AE42BCE3-D49C-4D6E-B9DF-4F67C6AD60E5}"/>
              </a:ext>
            </a:extLst>
          </p:cNvPr>
          <p:cNvGrpSpPr/>
          <p:nvPr/>
        </p:nvGrpSpPr>
        <p:grpSpPr>
          <a:xfrm>
            <a:off x="5861623" y="5943806"/>
            <a:ext cx="1537264" cy="340201"/>
            <a:chOff x="4908782" y="4035817"/>
            <a:chExt cx="1507258" cy="333561"/>
          </a:xfrm>
        </p:grpSpPr>
        <p:grpSp>
          <p:nvGrpSpPr>
            <p:cNvPr id="187" name="Group 25">
              <a:extLst>
                <a:ext uri="{FF2B5EF4-FFF2-40B4-BE49-F238E27FC236}">
                  <a16:creationId xmlns:a16="http://schemas.microsoft.com/office/drawing/2014/main" id="{C58A2D70-F9FD-4C44-B1FE-1E5BCA02ACF6}"/>
                </a:ext>
              </a:extLst>
            </p:cNvPr>
            <p:cNvGrpSpPr>
              <a:grpSpLocks noChangeAspect="1"/>
            </p:cNvGrpSpPr>
            <p:nvPr/>
          </p:nvGrpSpPr>
          <p:grpSpPr bwMode="auto">
            <a:xfrm>
              <a:off x="4908782" y="4035817"/>
              <a:ext cx="430267" cy="333561"/>
              <a:chOff x="3689" y="2040"/>
              <a:chExt cx="307" cy="238"/>
            </a:xfrm>
          </p:grpSpPr>
          <p:sp>
            <p:nvSpPr>
              <p:cNvPr id="200" name="Freeform 26">
                <a:extLst>
                  <a:ext uri="{FF2B5EF4-FFF2-40B4-BE49-F238E27FC236}">
                    <a16:creationId xmlns:a16="http://schemas.microsoft.com/office/drawing/2014/main" id="{5C734CE7-1CC4-47B7-B402-71E2D808A2E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1" name="Freeform 27">
                <a:extLst>
                  <a:ext uri="{FF2B5EF4-FFF2-40B4-BE49-F238E27FC236}">
                    <a16:creationId xmlns:a16="http://schemas.microsoft.com/office/drawing/2014/main" id="{3D0BD7AB-90AD-46C7-81D0-DF2DEE92864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2" name="Freeform 28">
                <a:extLst>
                  <a:ext uri="{FF2B5EF4-FFF2-40B4-BE49-F238E27FC236}">
                    <a16:creationId xmlns:a16="http://schemas.microsoft.com/office/drawing/2014/main" id="{89F1B9FC-670E-41C1-B989-FD5E29F325C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3" name="Line 29">
                <a:extLst>
                  <a:ext uri="{FF2B5EF4-FFF2-40B4-BE49-F238E27FC236}">
                    <a16:creationId xmlns:a16="http://schemas.microsoft.com/office/drawing/2014/main" id="{EC675161-52A6-4733-9FFD-E39112A3B9B3}"/>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4" name="Freeform 30">
                <a:extLst>
                  <a:ext uri="{FF2B5EF4-FFF2-40B4-BE49-F238E27FC236}">
                    <a16:creationId xmlns:a16="http://schemas.microsoft.com/office/drawing/2014/main" id="{C248B530-F8EE-4FFE-9091-E1DACB9644F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88" name="Group 25">
              <a:extLst>
                <a:ext uri="{FF2B5EF4-FFF2-40B4-BE49-F238E27FC236}">
                  <a16:creationId xmlns:a16="http://schemas.microsoft.com/office/drawing/2014/main" id="{7841E2FE-3869-4733-889F-0FF9EDE3457D}"/>
                </a:ext>
              </a:extLst>
            </p:cNvPr>
            <p:cNvGrpSpPr>
              <a:grpSpLocks noChangeAspect="1"/>
            </p:cNvGrpSpPr>
            <p:nvPr/>
          </p:nvGrpSpPr>
          <p:grpSpPr bwMode="auto">
            <a:xfrm>
              <a:off x="5447278" y="4035817"/>
              <a:ext cx="430267" cy="333561"/>
              <a:chOff x="3689" y="2040"/>
              <a:chExt cx="307" cy="238"/>
            </a:xfrm>
          </p:grpSpPr>
          <p:sp>
            <p:nvSpPr>
              <p:cNvPr id="195" name="Freeform 26">
                <a:extLst>
                  <a:ext uri="{FF2B5EF4-FFF2-40B4-BE49-F238E27FC236}">
                    <a16:creationId xmlns:a16="http://schemas.microsoft.com/office/drawing/2014/main" id="{8C4F9053-AD26-41FD-B6F3-D573E160A27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96" name="Freeform 27">
                <a:extLst>
                  <a:ext uri="{FF2B5EF4-FFF2-40B4-BE49-F238E27FC236}">
                    <a16:creationId xmlns:a16="http://schemas.microsoft.com/office/drawing/2014/main" id="{8D6542C6-6A7F-479C-9AB5-64F1D2FC8DC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97" name="Freeform 28">
                <a:extLst>
                  <a:ext uri="{FF2B5EF4-FFF2-40B4-BE49-F238E27FC236}">
                    <a16:creationId xmlns:a16="http://schemas.microsoft.com/office/drawing/2014/main" id="{803C2056-6AA5-41E8-91E4-22E77ED71E0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98" name="Line 29">
                <a:extLst>
                  <a:ext uri="{FF2B5EF4-FFF2-40B4-BE49-F238E27FC236}">
                    <a16:creationId xmlns:a16="http://schemas.microsoft.com/office/drawing/2014/main" id="{96D8FD1E-027C-4B0D-8A62-33D75EA0CD90}"/>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99" name="Freeform 30">
                <a:extLst>
                  <a:ext uri="{FF2B5EF4-FFF2-40B4-BE49-F238E27FC236}">
                    <a16:creationId xmlns:a16="http://schemas.microsoft.com/office/drawing/2014/main" id="{36C6CE3C-1ACA-4FED-9C49-E3C0ACBF311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89" name="Group 25">
              <a:extLst>
                <a:ext uri="{FF2B5EF4-FFF2-40B4-BE49-F238E27FC236}">
                  <a16:creationId xmlns:a16="http://schemas.microsoft.com/office/drawing/2014/main" id="{F6F10F8C-E2D1-4169-8A66-8F186E06CFEB}"/>
                </a:ext>
              </a:extLst>
            </p:cNvPr>
            <p:cNvGrpSpPr>
              <a:grpSpLocks noChangeAspect="1"/>
            </p:cNvGrpSpPr>
            <p:nvPr/>
          </p:nvGrpSpPr>
          <p:grpSpPr bwMode="auto">
            <a:xfrm>
              <a:off x="5985773" y="4035817"/>
              <a:ext cx="430267" cy="333561"/>
              <a:chOff x="3689" y="2040"/>
              <a:chExt cx="307" cy="238"/>
            </a:xfrm>
          </p:grpSpPr>
          <p:sp>
            <p:nvSpPr>
              <p:cNvPr id="190" name="Freeform 26">
                <a:extLst>
                  <a:ext uri="{FF2B5EF4-FFF2-40B4-BE49-F238E27FC236}">
                    <a16:creationId xmlns:a16="http://schemas.microsoft.com/office/drawing/2014/main" id="{A84B4295-BAB1-4B17-B18F-5F7CFA09AAB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91" name="Freeform 27">
                <a:extLst>
                  <a:ext uri="{FF2B5EF4-FFF2-40B4-BE49-F238E27FC236}">
                    <a16:creationId xmlns:a16="http://schemas.microsoft.com/office/drawing/2014/main" id="{EBC29A21-D14E-410B-9F87-853FE36224A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92" name="Freeform 28">
                <a:extLst>
                  <a:ext uri="{FF2B5EF4-FFF2-40B4-BE49-F238E27FC236}">
                    <a16:creationId xmlns:a16="http://schemas.microsoft.com/office/drawing/2014/main" id="{FF05FEF6-4EE8-4BC6-BC87-4FBE5490842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93" name="Line 29">
                <a:extLst>
                  <a:ext uri="{FF2B5EF4-FFF2-40B4-BE49-F238E27FC236}">
                    <a16:creationId xmlns:a16="http://schemas.microsoft.com/office/drawing/2014/main" id="{7DB2D941-08FC-4D02-B5B7-0F3F9C60762F}"/>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94" name="Freeform 30">
                <a:extLst>
                  <a:ext uri="{FF2B5EF4-FFF2-40B4-BE49-F238E27FC236}">
                    <a16:creationId xmlns:a16="http://schemas.microsoft.com/office/drawing/2014/main" id="{3DC289A9-0562-4493-97FF-563E8248C40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224" name="Group 223">
            <a:extLst>
              <a:ext uri="{FF2B5EF4-FFF2-40B4-BE49-F238E27FC236}">
                <a16:creationId xmlns:a16="http://schemas.microsoft.com/office/drawing/2014/main" id="{077A7CB9-F8DD-4E3B-8134-5900B42FC97A}"/>
              </a:ext>
            </a:extLst>
          </p:cNvPr>
          <p:cNvGrpSpPr/>
          <p:nvPr/>
        </p:nvGrpSpPr>
        <p:grpSpPr>
          <a:xfrm>
            <a:off x="8110369" y="4794607"/>
            <a:ext cx="1537264" cy="340201"/>
            <a:chOff x="4908782" y="4035817"/>
            <a:chExt cx="1507258" cy="333561"/>
          </a:xfrm>
        </p:grpSpPr>
        <p:grpSp>
          <p:nvGrpSpPr>
            <p:cNvPr id="225" name="Group 25">
              <a:extLst>
                <a:ext uri="{FF2B5EF4-FFF2-40B4-BE49-F238E27FC236}">
                  <a16:creationId xmlns:a16="http://schemas.microsoft.com/office/drawing/2014/main" id="{C6A99079-CD12-4852-9973-291401A19AB2}"/>
                </a:ext>
              </a:extLst>
            </p:cNvPr>
            <p:cNvGrpSpPr>
              <a:grpSpLocks noChangeAspect="1"/>
            </p:cNvGrpSpPr>
            <p:nvPr/>
          </p:nvGrpSpPr>
          <p:grpSpPr bwMode="auto">
            <a:xfrm>
              <a:off x="4908782" y="4035817"/>
              <a:ext cx="430267" cy="333561"/>
              <a:chOff x="3689" y="2040"/>
              <a:chExt cx="307" cy="238"/>
            </a:xfrm>
          </p:grpSpPr>
          <p:sp>
            <p:nvSpPr>
              <p:cNvPr id="238" name="Freeform 26">
                <a:extLst>
                  <a:ext uri="{FF2B5EF4-FFF2-40B4-BE49-F238E27FC236}">
                    <a16:creationId xmlns:a16="http://schemas.microsoft.com/office/drawing/2014/main" id="{53DADAE3-A52A-48BC-B782-E23363FB9B4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9" name="Freeform 27">
                <a:extLst>
                  <a:ext uri="{FF2B5EF4-FFF2-40B4-BE49-F238E27FC236}">
                    <a16:creationId xmlns:a16="http://schemas.microsoft.com/office/drawing/2014/main" id="{92EA4E99-7DBF-4323-A9C7-D3342DAEF39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0" name="Freeform 28">
                <a:extLst>
                  <a:ext uri="{FF2B5EF4-FFF2-40B4-BE49-F238E27FC236}">
                    <a16:creationId xmlns:a16="http://schemas.microsoft.com/office/drawing/2014/main" id="{5D147676-2B16-4EA9-9F78-F5DA638732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1" name="Line 29">
                <a:extLst>
                  <a:ext uri="{FF2B5EF4-FFF2-40B4-BE49-F238E27FC236}">
                    <a16:creationId xmlns:a16="http://schemas.microsoft.com/office/drawing/2014/main" id="{170DD8D8-3E15-4CB3-9785-79F8F74A7A62}"/>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2" name="Freeform 30">
                <a:extLst>
                  <a:ext uri="{FF2B5EF4-FFF2-40B4-BE49-F238E27FC236}">
                    <a16:creationId xmlns:a16="http://schemas.microsoft.com/office/drawing/2014/main" id="{0E30C51B-D822-4A2E-A502-8C924A22BB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26" name="Group 25">
              <a:extLst>
                <a:ext uri="{FF2B5EF4-FFF2-40B4-BE49-F238E27FC236}">
                  <a16:creationId xmlns:a16="http://schemas.microsoft.com/office/drawing/2014/main" id="{DFFDDBC0-1F97-4B8A-9F48-59496E21F14F}"/>
                </a:ext>
              </a:extLst>
            </p:cNvPr>
            <p:cNvGrpSpPr>
              <a:grpSpLocks noChangeAspect="1"/>
            </p:cNvGrpSpPr>
            <p:nvPr/>
          </p:nvGrpSpPr>
          <p:grpSpPr bwMode="auto">
            <a:xfrm>
              <a:off x="5447278" y="4035817"/>
              <a:ext cx="430267" cy="333561"/>
              <a:chOff x="3689" y="2040"/>
              <a:chExt cx="307" cy="238"/>
            </a:xfrm>
          </p:grpSpPr>
          <p:sp>
            <p:nvSpPr>
              <p:cNvPr id="233" name="Freeform 26">
                <a:extLst>
                  <a:ext uri="{FF2B5EF4-FFF2-40B4-BE49-F238E27FC236}">
                    <a16:creationId xmlns:a16="http://schemas.microsoft.com/office/drawing/2014/main" id="{650EBC01-B333-436D-A383-0D8CD0309D4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4" name="Freeform 27">
                <a:extLst>
                  <a:ext uri="{FF2B5EF4-FFF2-40B4-BE49-F238E27FC236}">
                    <a16:creationId xmlns:a16="http://schemas.microsoft.com/office/drawing/2014/main" id="{68E6C279-F760-4F3F-9591-92260000661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5" name="Freeform 28">
                <a:extLst>
                  <a:ext uri="{FF2B5EF4-FFF2-40B4-BE49-F238E27FC236}">
                    <a16:creationId xmlns:a16="http://schemas.microsoft.com/office/drawing/2014/main" id="{EEDB0A58-ED76-4F2B-B940-1CE23E56335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6" name="Line 29">
                <a:extLst>
                  <a:ext uri="{FF2B5EF4-FFF2-40B4-BE49-F238E27FC236}">
                    <a16:creationId xmlns:a16="http://schemas.microsoft.com/office/drawing/2014/main" id="{96524281-B852-4092-97C0-3F087FFEAAA9}"/>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7" name="Freeform 30">
                <a:extLst>
                  <a:ext uri="{FF2B5EF4-FFF2-40B4-BE49-F238E27FC236}">
                    <a16:creationId xmlns:a16="http://schemas.microsoft.com/office/drawing/2014/main" id="{ECF7FB2E-2F32-41A2-A63B-DD2D54601F2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27" name="Group 25">
              <a:extLst>
                <a:ext uri="{FF2B5EF4-FFF2-40B4-BE49-F238E27FC236}">
                  <a16:creationId xmlns:a16="http://schemas.microsoft.com/office/drawing/2014/main" id="{8EB11AF2-3757-46E6-A591-9B034DCB2BED}"/>
                </a:ext>
              </a:extLst>
            </p:cNvPr>
            <p:cNvGrpSpPr>
              <a:grpSpLocks noChangeAspect="1"/>
            </p:cNvGrpSpPr>
            <p:nvPr/>
          </p:nvGrpSpPr>
          <p:grpSpPr bwMode="auto">
            <a:xfrm>
              <a:off x="5985773" y="4035817"/>
              <a:ext cx="430267" cy="333561"/>
              <a:chOff x="3689" y="2040"/>
              <a:chExt cx="307" cy="238"/>
            </a:xfrm>
          </p:grpSpPr>
          <p:sp>
            <p:nvSpPr>
              <p:cNvPr id="228" name="Freeform 26">
                <a:extLst>
                  <a:ext uri="{FF2B5EF4-FFF2-40B4-BE49-F238E27FC236}">
                    <a16:creationId xmlns:a16="http://schemas.microsoft.com/office/drawing/2014/main" id="{9F39546A-8FFB-44DF-A517-2EC86CD40F5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29" name="Freeform 27">
                <a:extLst>
                  <a:ext uri="{FF2B5EF4-FFF2-40B4-BE49-F238E27FC236}">
                    <a16:creationId xmlns:a16="http://schemas.microsoft.com/office/drawing/2014/main" id="{631A5A73-73A8-4D2B-AEC0-0E506F15B93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0" name="Freeform 28">
                <a:extLst>
                  <a:ext uri="{FF2B5EF4-FFF2-40B4-BE49-F238E27FC236}">
                    <a16:creationId xmlns:a16="http://schemas.microsoft.com/office/drawing/2014/main" id="{F4D80FF2-94AE-43DE-9647-88BCDE0B8A2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1" name="Line 29">
                <a:extLst>
                  <a:ext uri="{FF2B5EF4-FFF2-40B4-BE49-F238E27FC236}">
                    <a16:creationId xmlns:a16="http://schemas.microsoft.com/office/drawing/2014/main" id="{0B307D0D-871F-484E-845E-48F4B8F2CEAE}"/>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2" name="Freeform 30">
                <a:extLst>
                  <a:ext uri="{FF2B5EF4-FFF2-40B4-BE49-F238E27FC236}">
                    <a16:creationId xmlns:a16="http://schemas.microsoft.com/office/drawing/2014/main" id="{CE6BCA23-BD71-424D-89DE-7818A15D9B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243" name="Group 242">
            <a:extLst>
              <a:ext uri="{FF2B5EF4-FFF2-40B4-BE49-F238E27FC236}">
                <a16:creationId xmlns:a16="http://schemas.microsoft.com/office/drawing/2014/main" id="{A604D3E9-D116-4F7B-A535-9ED0964685DB}"/>
              </a:ext>
            </a:extLst>
          </p:cNvPr>
          <p:cNvGrpSpPr/>
          <p:nvPr/>
        </p:nvGrpSpPr>
        <p:grpSpPr>
          <a:xfrm>
            <a:off x="8110369" y="5943806"/>
            <a:ext cx="1537264" cy="340201"/>
            <a:chOff x="4908782" y="4035817"/>
            <a:chExt cx="1507258" cy="333561"/>
          </a:xfrm>
        </p:grpSpPr>
        <p:grpSp>
          <p:nvGrpSpPr>
            <p:cNvPr id="244" name="Group 25">
              <a:extLst>
                <a:ext uri="{FF2B5EF4-FFF2-40B4-BE49-F238E27FC236}">
                  <a16:creationId xmlns:a16="http://schemas.microsoft.com/office/drawing/2014/main" id="{707C96D0-2E94-4441-A61E-A60D81257835}"/>
                </a:ext>
              </a:extLst>
            </p:cNvPr>
            <p:cNvGrpSpPr>
              <a:grpSpLocks noChangeAspect="1"/>
            </p:cNvGrpSpPr>
            <p:nvPr/>
          </p:nvGrpSpPr>
          <p:grpSpPr bwMode="auto">
            <a:xfrm>
              <a:off x="4908782" y="4035817"/>
              <a:ext cx="430267" cy="333561"/>
              <a:chOff x="3689" y="2040"/>
              <a:chExt cx="307" cy="238"/>
            </a:xfrm>
          </p:grpSpPr>
          <p:sp>
            <p:nvSpPr>
              <p:cNvPr id="257" name="Freeform 26">
                <a:extLst>
                  <a:ext uri="{FF2B5EF4-FFF2-40B4-BE49-F238E27FC236}">
                    <a16:creationId xmlns:a16="http://schemas.microsoft.com/office/drawing/2014/main" id="{AD7E8AF3-62F7-478F-984C-454E0124F2B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58" name="Freeform 27">
                <a:extLst>
                  <a:ext uri="{FF2B5EF4-FFF2-40B4-BE49-F238E27FC236}">
                    <a16:creationId xmlns:a16="http://schemas.microsoft.com/office/drawing/2014/main" id="{09CD4760-5C45-4DDB-A789-41E3EABCA2C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59" name="Freeform 28">
                <a:extLst>
                  <a:ext uri="{FF2B5EF4-FFF2-40B4-BE49-F238E27FC236}">
                    <a16:creationId xmlns:a16="http://schemas.microsoft.com/office/drawing/2014/main" id="{1CB78A8D-5C2C-4C1E-842C-D0654E33609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0" name="Line 29">
                <a:extLst>
                  <a:ext uri="{FF2B5EF4-FFF2-40B4-BE49-F238E27FC236}">
                    <a16:creationId xmlns:a16="http://schemas.microsoft.com/office/drawing/2014/main" id="{E863AE65-41AC-4F98-8630-736E0B181D44}"/>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1" name="Freeform 30">
                <a:extLst>
                  <a:ext uri="{FF2B5EF4-FFF2-40B4-BE49-F238E27FC236}">
                    <a16:creationId xmlns:a16="http://schemas.microsoft.com/office/drawing/2014/main" id="{A33FACC7-F7FF-4E78-8222-A07C3875857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45" name="Group 25">
              <a:extLst>
                <a:ext uri="{FF2B5EF4-FFF2-40B4-BE49-F238E27FC236}">
                  <a16:creationId xmlns:a16="http://schemas.microsoft.com/office/drawing/2014/main" id="{BAC55FC5-1E1B-4C66-AB0F-C12722F03878}"/>
                </a:ext>
              </a:extLst>
            </p:cNvPr>
            <p:cNvGrpSpPr>
              <a:grpSpLocks noChangeAspect="1"/>
            </p:cNvGrpSpPr>
            <p:nvPr/>
          </p:nvGrpSpPr>
          <p:grpSpPr bwMode="auto">
            <a:xfrm>
              <a:off x="5447278" y="4035817"/>
              <a:ext cx="430267" cy="333561"/>
              <a:chOff x="3689" y="2040"/>
              <a:chExt cx="307" cy="238"/>
            </a:xfrm>
          </p:grpSpPr>
          <p:sp>
            <p:nvSpPr>
              <p:cNvPr id="252" name="Freeform 26">
                <a:extLst>
                  <a:ext uri="{FF2B5EF4-FFF2-40B4-BE49-F238E27FC236}">
                    <a16:creationId xmlns:a16="http://schemas.microsoft.com/office/drawing/2014/main" id="{8C87A704-D742-44BA-839A-E7AF7B02C3B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53" name="Freeform 27">
                <a:extLst>
                  <a:ext uri="{FF2B5EF4-FFF2-40B4-BE49-F238E27FC236}">
                    <a16:creationId xmlns:a16="http://schemas.microsoft.com/office/drawing/2014/main" id="{D4D43083-5749-4253-A8B4-6B595CB43EB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54" name="Freeform 28">
                <a:extLst>
                  <a:ext uri="{FF2B5EF4-FFF2-40B4-BE49-F238E27FC236}">
                    <a16:creationId xmlns:a16="http://schemas.microsoft.com/office/drawing/2014/main" id="{7402933F-F1E5-486E-8613-8D55667A798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55" name="Line 29">
                <a:extLst>
                  <a:ext uri="{FF2B5EF4-FFF2-40B4-BE49-F238E27FC236}">
                    <a16:creationId xmlns:a16="http://schemas.microsoft.com/office/drawing/2014/main" id="{3672303B-22A6-4889-937C-465FB0F013D9}"/>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56" name="Freeform 30">
                <a:extLst>
                  <a:ext uri="{FF2B5EF4-FFF2-40B4-BE49-F238E27FC236}">
                    <a16:creationId xmlns:a16="http://schemas.microsoft.com/office/drawing/2014/main" id="{D4F1E5D7-F9E8-4106-9FB4-2D11F4A506E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46" name="Group 25">
              <a:extLst>
                <a:ext uri="{FF2B5EF4-FFF2-40B4-BE49-F238E27FC236}">
                  <a16:creationId xmlns:a16="http://schemas.microsoft.com/office/drawing/2014/main" id="{EEBE1B84-CFF1-44A6-93E3-A3A9F4884AF7}"/>
                </a:ext>
              </a:extLst>
            </p:cNvPr>
            <p:cNvGrpSpPr>
              <a:grpSpLocks noChangeAspect="1"/>
            </p:cNvGrpSpPr>
            <p:nvPr/>
          </p:nvGrpSpPr>
          <p:grpSpPr bwMode="auto">
            <a:xfrm>
              <a:off x="5985773" y="4035817"/>
              <a:ext cx="430267" cy="333561"/>
              <a:chOff x="3689" y="2040"/>
              <a:chExt cx="307" cy="238"/>
            </a:xfrm>
          </p:grpSpPr>
          <p:sp>
            <p:nvSpPr>
              <p:cNvPr id="247" name="Freeform 26">
                <a:extLst>
                  <a:ext uri="{FF2B5EF4-FFF2-40B4-BE49-F238E27FC236}">
                    <a16:creationId xmlns:a16="http://schemas.microsoft.com/office/drawing/2014/main" id="{DC8F1D87-1B94-4F4C-9E57-90D10996B16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8" name="Freeform 27">
                <a:extLst>
                  <a:ext uri="{FF2B5EF4-FFF2-40B4-BE49-F238E27FC236}">
                    <a16:creationId xmlns:a16="http://schemas.microsoft.com/office/drawing/2014/main" id="{9A10560B-A3B5-426C-973E-E9FCA963DF9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9" name="Freeform 28">
                <a:extLst>
                  <a:ext uri="{FF2B5EF4-FFF2-40B4-BE49-F238E27FC236}">
                    <a16:creationId xmlns:a16="http://schemas.microsoft.com/office/drawing/2014/main" id="{8853EC02-6740-4CC8-AB5D-186FCB8C093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50" name="Line 29">
                <a:extLst>
                  <a:ext uri="{FF2B5EF4-FFF2-40B4-BE49-F238E27FC236}">
                    <a16:creationId xmlns:a16="http://schemas.microsoft.com/office/drawing/2014/main" id="{9FE47109-3759-4B6E-92AC-529D810A4B73}"/>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51" name="Freeform 30">
                <a:extLst>
                  <a:ext uri="{FF2B5EF4-FFF2-40B4-BE49-F238E27FC236}">
                    <a16:creationId xmlns:a16="http://schemas.microsoft.com/office/drawing/2014/main" id="{C9A404F8-E59E-4BAD-871C-41F9F8CF6C0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281" name="Group 280">
            <a:extLst>
              <a:ext uri="{FF2B5EF4-FFF2-40B4-BE49-F238E27FC236}">
                <a16:creationId xmlns:a16="http://schemas.microsoft.com/office/drawing/2014/main" id="{1D1C2CDB-318D-4CD6-9382-69942FD745E0}"/>
              </a:ext>
            </a:extLst>
          </p:cNvPr>
          <p:cNvGrpSpPr/>
          <p:nvPr/>
        </p:nvGrpSpPr>
        <p:grpSpPr>
          <a:xfrm>
            <a:off x="10357548" y="4794607"/>
            <a:ext cx="1537264" cy="340201"/>
            <a:chOff x="4908782" y="4035817"/>
            <a:chExt cx="1507258" cy="333561"/>
          </a:xfrm>
        </p:grpSpPr>
        <p:grpSp>
          <p:nvGrpSpPr>
            <p:cNvPr id="282" name="Group 25">
              <a:extLst>
                <a:ext uri="{FF2B5EF4-FFF2-40B4-BE49-F238E27FC236}">
                  <a16:creationId xmlns:a16="http://schemas.microsoft.com/office/drawing/2014/main" id="{85A970BD-783D-4C25-BC71-20142D93609A}"/>
                </a:ext>
              </a:extLst>
            </p:cNvPr>
            <p:cNvGrpSpPr>
              <a:grpSpLocks noChangeAspect="1"/>
            </p:cNvGrpSpPr>
            <p:nvPr/>
          </p:nvGrpSpPr>
          <p:grpSpPr bwMode="auto">
            <a:xfrm>
              <a:off x="4908782" y="4035817"/>
              <a:ext cx="430267" cy="333561"/>
              <a:chOff x="3689" y="2040"/>
              <a:chExt cx="307" cy="238"/>
            </a:xfrm>
          </p:grpSpPr>
          <p:sp>
            <p:nvSpPr>
              <p:cNvPr id="295" name="Freeform 26">
                <a:extLst>
                  <a:ext uri="{FF2B5EF4-FFF2-40B4-BE49-F238E27FC236}">
                    <a16:creationId xmlns:a16="http://schemas.microsoft.com/office/drawing/2014/main" id="{6E453D60-6E29-4A95-B018-68B9BE2C5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6" name="Freeform 27">
                <a:extLst>
                  <a:ext uri="{FF2B5EF4-FFF2-40B4-BE49-F238E27FC236}">
                    <a16:creationId xmlns:a16="http://schemas.microsoft.com/office/drawing/2014/main" id="{6134D6C2-0F9B-4890-BE86-0B7211E6FF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7" name="Freeform 28">
                <a:extLst>
                  <a:ext uri="{FF2B5EF4-FFF2-40B4-BE49-F238E27FC236}">
                    <a16:creationId xmlns:a16="http://schemas.microsoft.com/office/drawing/2014/main" id="{B6323353-1FF7-4B3E-8491-0860890C94E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8" name="Line 29">
                <a:extLst>
                  <a:ext uri="{FF2B5EF4-FFF2-40B4-BE49-F238E27FC236}">
                    <a16:creationId xmlns:a16="http://schemas.microsoft.com/office/drawing/2014/main" id="{28B55C8C-7D46-4C90-8250-47EDCF48119A}"/>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9" name="Freeform 30">
                <a:extLst>
                  <a:ext uri="{FF2B5EF4-FFF2-40B4-BE49-F238E27FC236}">
                    <a16:creationId xmlns:a16="http://schemas.microsoft.com/office/drawing/2014/main" id="{B65CFB59-975F-43D5-B89D-BF723AA6E87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83" name="Group 25">
              <a:extLst>
                <a:ext uri="{FF2B5EF4-FFF2-40B4-BE49-F238E27FC236}">
                  <a16:creationId xmlns:a16="http://schemas.microsoft.com/office/drawing/2014/main" id="{C5F5D13F-1337-4118-B139-6842C045C1AB}"/>
                </a:ext>
              </a:extLst>
            </p:cNvPr>
            <p:cNvGrpSpPr>
              <a:grpSpLocks noChangeAspect="1"/>
            </p:cNvGrpSpPr>
            <p:nvPr/>
          </p:nvGrpSpPr>
          <p:grpSpPr bwMode="auto">
            <a:xfrm>
              <a:off x="5447278" y="4035817"/>
              <a:ext cx="430267" cy="333561"/>
              <a:chOff x="3689" y="2040"/>
              <a:chExt cx="307" cy="238"/>
            </a:xfrm>
          </p:grpSpPr>
          <p:sp>
            <p:nvSpPr>
              <p:cNvPr id="290" name="Freeform 26">
                <a:extLst>
                  <a:ext uri="{FF2B5EF4-FFF2-40B4-BE49-F238E27FC236}">
                    <a16:creationId xmlns:a16="http://schemas.microsoft.com/office/drawing/2014/main" id="{16D22B30-15D8-43F2-A4F9-D638809C8B5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1" name="Freeform 27">
                <a:extLst>
                  <a:ext uri="{FF2B5EF4-FFF2-40B4-BE49-F238E27FC236}">
                    <a16:creationId xmlns:a16="http://schemas.microsoft.com/office/drawing/2014/main" id="{9A5623E5-8449-4457-B81E-C5582B7A7AA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2" name="Freeform 28">
                <a:extLst>
                  <a:ext uri="{FF2B5EF4-FFF2-40B4-BE49-F238E27FC236}">
                    <a16:creationId xmlns:a16="http://schemas.microsoft.com/office/drawing/2014/main" id="{8F6A8ABF-5171-4C69-9A5E-A771CDC7643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3" name="Line 29">
                <a:extLst>
                  <a:ext uri="{FF2B5EF4-FFF2-40B4-BE49-F238E27FC236}">
                    <a16:creationId xmlns:a16="http://schemas.microsoft.com/office/drawing/2014/main" id="{06989FE4-8778-4F39-9CB2-B8E67DE7994D}"/>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4" name="Freeform 30">
                <a:extLst>
                  <a:ext uri="{FF2B5EF4-FFF2-40B4-BE49-F238E27FC236}">
                    <a16:creationId xmlns:a16="http://schemas.microsoft.com/office/drawing/2014/main" id="{131D5C52-BB01-43CA-B056-C594DAFD1F8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84" name="Group 25">
              <a:extLst>
                <a:ext uri="{FF2B5EF4-FFF2-40B4-BE49-F238E27FC236}">
                  <a16:creationId xmlns:a16="http://schemas.microsoft.com/office/drawing/2014/main" id="{102134E3-F7E9-4593-A225-2E627FD2C78A}"/>
                </a:ext>
              </a:extLst>
            </p:cNvPr>
            <p:cNvGrpSpPr>
              <a:grpSpLocks noChangeAspect="1"/>
            </p:cNvGrpSpPr>
            <p:nvPr/>
          </p:nvGrpSpPr>
          <p:grpSpPr bwMode="auto">
            <a:xfrm>
              <a:off x="5985773" y="4035817"/>
              <a:ext cx="430267" cy="333561"/>
              <a:chOff x="3689" y="2040"/>
              <a:chExt cx="307" cy="238"/>
            </a:xfrm>
          </p:grpSpPr>
          <p:sp>
            <p:nvSpPr>
              <p:cNvPr id="285" name="Freeform 26">
                <a:extLst>
                  <a:ext uri="{FF2B5EF4-FFF2-40B4-BE49-F238E27FC236}">
                    <a16:creationId xmlns:a16="http://schemas.microsoft.com/office/drawing/2014/main" id="{BF3C052E-BB6A-4E0E-BFCE-EA948480246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6" name="Freeform 27">
                <a:extLst>
                  <a:ext uri="{FF2B5EF4-FFF2-40B4-BE49-F238E27FC236}">
                    <a16:creationId xmlns:a16="http://schemas.microsoft.com/office/drawing/2014/main" id="{4E203D46-6890-4CC1-8215-ADB884E7FB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7" name="Freeform 28">
                <a:extLst>
                  <a:ext uri="{FF2B5EF4-FFF2-40B4-BE49-F238E27FC236}">
                    <a16:creationId xmlns:a16="http://schemas.microsoft.com/office/drawing/2014/main" id="{1D4C5F44-D4FF-4011-BBB2-5D5EB791D95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8" name="Line 29">
                <a:extLst>
                  <a:ext uri="{FF2B5EF4-FFF2-40B4-BE49-F238E27FC236}">
                    <a16:creationId xmlns:a16="http://schemas.microsoft.com/office/drawing/2014/main" id="{9A2CD079-835E-4936-B27E-6B8C1A5F6155}"/>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9" name="Freeform 30">
                <a:extLst>
                  <a:ext uri="{FF2B5EF4-FFF2-40B4-BE49-F238E27FC236}">
                    <a16:creationId xmlns:a16="http://schemas.microsoft.com/office/drawing/2014/main" id="{292588CD-95FB-4555-B411-DC9BABA6898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00" name="Group 299">
            <a:extLst>
              <a:ext uri="{FF2B5EF4-FFF2-40B4-BE49-F238E27FC236}">
                <a16:creationId xmlns:a16="http://schemas.microsoft.com/office/drawing/2014/main" id="{1F5EA3D9-3505-4C70-B04F-9C8C0C0BCAB4}"/>
              </a:ext>
            </a:extLst>
          </p:cNvPr>
          <p:cNvGrpSpPr/>
          <p:nvPr/>
        </p:nvGrpSpPr>
        <p:grpSpPr>
          <a:xfrm>
            <a:off x="10357548" y="5943806"/>
            <a:ext cx="1537264" cy="340201"/>
            <a:chOff x="4908782" y="4035817"/>
            <a:chExt cx="1507258" cy="333561"/>
          </a:xfrm>
        </p:grpSpPr>
        <p:grpSp>
          <p:nvGrpSpPr>
            <p:cNvPr id="301" name="Group 25">
              <a:extLst>
                <a:ext uri="{FF2B5EF4-FFF2-40B4-BE49-F238E27FC236}">
                  <a16:creationId xmlns:a16="http://schemas.microsoft.com/office/drawing/2014/main" id="{BB51FADD-9309-4F67-82A4-1CB4971F3A5B}"/>
                </a:ext>
              </a:extLst>
            </p:cNvPr>
            <p:cNvGrpSpPr>
              <a:grpSpLocks noChangeAspect="1"/>
            </p:cNvGrpSpPr>
            <p:nvPr/>
          </p:nvGrpSpPr>
          <p:grpSpPr bwMode="auto">
            <a:xfrm>
              <a:off x="4908782" y="4035817"/>
              <a:ext cx="430267" cy="333561"/>
              <a:chOff x="3689" y="2040"/>
              <a:chExt cx="307" cy="238"/>
            </a:xfrm>
          </p:grpSpPr>
          <p:sp>
            <p:nvSpPr>
              <p:cNvPr id="314" name="Freeform 26">
                <a:extLst>
                  <a:ext uri="{FF2B5EF4-FFF2-40B4-BE49-F238E27FC236}">
                    <a16:creationId xmlns:a16="http://schemas.microsoft.com/office/drawing/2014/main" id="{07C954C3-5F7C-4013-9AE5-FA8EF57F3BA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5" name="Freeform 27">
                <a:extLst>
                  <a:ext uri="{FF2B5EF4-FFF2-40B4-BE49-F238E27FC236}">
                    <a16:creationId xmlns:a16="http://schemas.microsoft.com/office/drawing/2014/main" id="{56CC88E1-A467-4997-9467-7AF894BDF00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6" name="Freeform 28">
                <a:extLst>
                  <a:ext uri="{FF2B5EF4-FFF2-40B4-BE49-F238E27FC236}">
                    <a16:creationId xmlns:a16="http://schemas.microsoft.com/office/drawing/2014/main" id="{13FB3DF7-D0D8-45A4-A2EF-4700B9FF66B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7" name="Line 29">
                <a:extLst>
                  <a:ext uri="{FF2B5EF4-FFF2-40B4-BE49-F238E27FC236}">
                    <a16:creationId xmlns:a16="http://schemas.microsoft.com/office/drawing/2014/main" id="{45AD5C8D-191B-4F8C-A969-3B491AFA4E87}"/>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8" name="Freeform 30">
                <a:extLst>
                  <a:ext uri="{FF2B5EF4-FFF2-40B4-BE49-F238E27FC236}">
                    <a16:creationId xmlns:a16="http://schemas.microsoft.com/office/drawing/2014/main" id="{FAF7C89C-8195-466C-985F-7D761866402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302" name="Group 25">
              <a:extLst>
                <a:ext uri="{FF2B5EF4-FFF2-40B4-BE49-F238E27FC236}">
                  <a16:creationId xmlns:a16="http://schemas.microsoft.com/office/drawing/2014/main" id="{3256D096-E413-41DA-A270-DAEE07F49286}"/>
                </a:ext>
              </a:extLst>
            </p:cNvPr>
            <p:cNvGrpSpPr>
              <a:grpSpLocks noChangeAspect="1"/>
            </p:cNvGrpSpPr>
            <p:nvPr/>
          </p:nvGrpSpPr>
          <p:grpSpPr bwMode="auto">
            <a:xfrm>
              <a:off x="5447278" y="4035817"/>
              <a:ext cx="430267" cy="333561"/>
              <a:chOff x="3689" y="2040"/>
              <a:chExt cx="307" cy="238"/>
            </a:xfrm>
          </p:grpSpPr>
          <p:sp>
            <p:nvSpPr>
              <p:cNvPr id="309" name="Freeform 26">
                <a:extLst>
                  <a:ext uri="{FF2B5EF4-FFF2-40B4-BE49-F238E27FC236}">
                    <a16:creationId xmlns:a16="http://schemas.microsoft.com/office/drawing/2014/main" id="{60D5E707-36D9-49AA-B7D7-06A733C930A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0" name="Freeform 27">
                <a:extLst>
                  <a:ext uri="{FF2B5EF4-FFF2-40B4-BE49-F238E27FC236}">
                    <a16:creationId xmlns:a16="http://schemas.microsoft.com/office/drawing/2014/main" id="{5F9B1880-D3F3-4D5A-AA40-313E3B34ECD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1" name="Freeform 28">
                <a:extLst>
                  <a:ext uri="{FF2B5EF4-FFF2-40B4-BE49-F238E27FC236}">
                    <a16:creationId xmlns:a16="http://schemas.microsoft.com/office/drawing/2014/main" id="{61E440FB-B6AC-4A59-B0A2-7B57E0D8EAB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2" name="Line 29">
                <a:extLst>
                  <a:ext uri="{FF2B5EF4-FFF2-40B4-BE49-F238E27FC236}">
                    <a16:creationId xmlns:a16="http://schemas.microsoft.com/office/drawing/2014/main" id="{7463625F-D3AE-424A-B993-1169133A7ABD}"/>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3" name="Freeform 30">
                <a:extLst>
                  <a:ext uri="{FF2B5EF4-FFF2-40B4-BE49-F238E27FC236}">
                    <a16:creationId xmlns:a16="http://schemas.microsoft.com/office/drawing/2014/main" id="{1D73F2A4-487F-4905-9685-A5B2B2549AA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303" name="Group 25">
              <a:extLst>
                <a:ext uri="{FF2B5EF4-FFF2-40B4-BE49-F238E27FC236}">
                  <a16:creationId xmlns:a16="http://schemas.microsoft.com/office/drawing/2014/main" id="{742C93B5-2097-4229-8FEE-8186532FC93C}"/>
                </a:ext>
              </a:extLst>
            </p:cNvPr>
            <p:cNvGrpSpPr>
              <a:grpSpLocks noChangeAspect="1"/>
            </p:cNvGrpSpPr>
            <p:nvPr/>
          </p:nvGrpSpPr>
          <p:grpSpPr bwMode="auto">
            <a:xfrm>
              <a:off x="5985773" y="4035817"/>
              <a:ext cx="430267" cy="333561"/>
              <a:chOff x="3689" y="2040"/>
              <a:chExt cx="307" cy="238"/>
            </a:xfrm>
          </p:grpSpPr>
          <p:sp>
            <p:nvSpPr>
              <p:cNvPr id="304" name="Freeform 26">
                <a:extLst>
                  <a:ext uri="{FF2B5EF4-FFF2-40B4-BE49-F238E27FC236}">
                    <a16:creationId xmlns:a16="http://schemas.microsoft.com/office/drawing/2014/main" id="{F5B40713-1F3E-49E1-8E8C-8BA571AF2A6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05" name="Freeform 27">
                <a:extLst>
                  <a:ext uri="{FF2B5EF4-FFF2-40B4-BE49-F238E27FC236}">
                    <a16:creationId xmlns:a16="http://schemas.microsoft.com/office/drawing/2014/main" id="{764E1092-0656-43B3-ABBE-906B2F3D353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06" name="Freeform 28">
                <a:extLst>
                  <a:ext uri="{FF2B5EF4-FFF2-40B4-BE49-F238E27FC236}">
                    <a16:creationId xmlns:a16="http://schemas.microsoft.com/office/drawing/2014/main" id="{35FBDFE0-1351-4073-8379-CA776EFA1EC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07" name="Line 29">
                <a:extLst>
                  <a:ext uri="{FF2B5EF4-FFF2-40B4-BE49-F238E27FC236}">
                    <a16:creationId xmlns:a16="http://schemas.microsoft.com/office/drawing/2014/main" id="{C5AB6FDD-4F86-4702-9D32-585F926FF00C}"/>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08" name="Freeform 30">
                <a:extLst>
                  <a:ext uri="{FF2B5EF4-FFF2-40B4-BE49-F238E27FC236}">
                    <a16:creationId xmlns:a16="http://schemas.microsoft.com/office/drawing/2014/main" id="{E05108EA-D187-4179-A5B1-FEF890918D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sp>
        <p:nvSpPr>
          <p:cNvPr id="338" name="Freeform 5">
            <a:extLst>
              <a:ext uri="{FF2B5EF4-FFF2-40B4-BE49-F238E27FC236}">
                <a16:creationId xmlns:a16="http://schemas.microsoft.com/office/drawing/2014/main" id="{1CEDB014-E005-47D9-8336-EBD1ABBF6E52}"/>
              </a:ext>
            </a:extLst>
          </p:cNvPr>
          <p:cNvSpPr>
            <a:spLocks/>
          </p:cNvSpPr>
          <p:nvPr/>
        </p:nvSpPr>
        <p:spPr bwMode="auto">
          <a:xfrm>
            <a:off x="5507700" y="3899989"/>
            <a:ext cx="197678" cy="219847"/>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3260" tIns="158543" rIns="93260" bIns="46630" numCol="1" anchor="t" anchorCtr="0" compatLnSpc="1">
            <a:prstTxWarp prst="textNoShape">
              <a:avLst/>
            </a:prstTxWarp>
          </a:bodyPr>
          <a:lstStyle/>
          <a:p>
            <a:pPr algn="ctr" defTabSz="932563">
              <a:defRPr/>
            </a:pPr>
            <a:endParaRPr lang="en-US" sz="1071">
              <a:gradFill>
                <a:gsLst>
                  <a:gs pos="93805">
                    <a:srgbClr val="0078D4"/>
                  </a:gs>
                  <a:gs pos="66372">
                    <a:srgbClr val="0078D4"/>
                  </a:gs>
                </a:gsLst>
                <a:lin ang="5400000" scaled="0"/>
              </a:gradFill>
              <a:latin typeface="Segoe UI Semibold"/>
            </a:endParaRPr>
          </a:p>
        </p:txBody>
      </p:sp>
      <p:sp>
        <p:nvSpPr>
          <p:cNvPr id="339" name="Freeform 5">
            <a:extLst>
              <a:ext uri="{FF2B5EF4-FFF2-40B4-BE49-F238E27FC236}">
                <a16:creationId xmlns:a16="http://schemas.microsoft.com/office/drawing/2014/main" id="{FF250FC6-EE5E-4418-9A93-72ED12FE9FFF}"/>
              </a:ext>
            </a:extLst>
          </p:cNvPr>
          <p:cNvSpPr>
            <a:spLocks/>
          </p:cNvSpPr>
          <p:nvPr/>
        </p:nvSpPr>
        <p:spPr bwMode="auto">
          <a:xfrm>
            <a:off x="5661801" y="4381021"/>
            <a:ext cx="197678" cy="219847"/>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3260" tIns="158543" rIns="93260" bIns="46630" numCol="1" anchor="t" anchorCtr="0" compatLnSpc="1">
            <a:prstTxWarp prst="textNoShape">
              <a:avLst/>
            </a:prstTxWarp>
          </a:bodyPr>
          <a:lstStyle/>
          <a:p>
            <a:pPr algn="ctr" defTabSz="932563">
              <a:defRPr/>
            </a:pPr>
            <a:endParaRPr lang="en-US" sz="1071">
              <a:gradFill>
                <a:gsLst>
                  <a:gs pos="93805">
                    <a:srgbClr val="0078D4"/>
                  </a:gs>
                  <a:gs pos="66372">
                    <a:srgbClr val="0078D4"/>
                  </a:gs>
                </a:gsLst>
                <a:lin ang="5400000" scaled="0"/>
              </a:gradFill>
              <a:latin typeface="Segoe UI Semibold"/>
            </a:endParaRPr>
          </a:p>
        </p:txBody>
      </p:sp>
      <p:sp>
        <p:nvSpPr>
          <p:cNvPr id="340" name="Freeform 5">
            <a:extLst>
              <a:ext uri="{FF2B5EF4-FFF2-40B4-BE49-F238E27FC236}">
                <a16:creationId xmlns:a16="http://schemas.microsoft.com/office/drawing/2014/main" id="{2A5641FD-769D-4B79-A9F7-05B2B58D3B87}"/>
              </a:ext>
            </a:extLst>
          </p:cNvPr>
          <p:cNvSpPr>
            <a:spLocks/>
          </p:cNvSpPr>
          <p:nvPr/>
        </p:nvSpPr>
        <p:spPr bwMode="auto">
          <a:xfrm>
            <a:off x="5661801" y="5520380"/>
            <a:ext cx="197678" cy="219847"/>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3260" tIns="158543" rIns="93260" bIns="46630" numCol="1" anchor="t" anchorCtr="0" compatLnSpc="1">
            <a:prstTxWarp prst="textNoShape">
              <a:avLst/>
            </a:prstTxWarp>
          </a:bodyPr>
          <a:lstStyle/>
          <a:p>
            <a:pPr algn="ctr" defTabSz="932563">
              <a:defRPr/>
            </a:pPr>
            <a:endParaRPr lang="en-US" sz="1071">
              <a:gradFill>
                <a:gsLst>
                  <a:gs pos="93805">
                    <a:srgbClr val="0078D4"/>
                  </a:gs>
                  <a:gs pos="66372">
                    <a:srgbClr val="0078D4"/>
                  </a:gs>
                </a:gsLst>
                <a:lin ang="5400000" scaled="0"/>
              </a:gradFill>
              <a:latin typeface="Segoe UI Semibold"/>
            </a:endParaRPr>
          </a:p>
        </p:txBody>
      </p:sp>
      <p:sp>
        <p:nvSpPr>
          <p:cNvPr id="342" name="Freeform 5">
            <a:extLst>
              <a:ext uri="{FF2B5EF4-FFF2-40B4-BE49-F238E27FC236}">
                <a16:creationId xmlns:a16="http://schemas.microsoft.com/office/drawing/2014/main" id="{373398D9-0376-4F82-94BA-5686444F1139}"/>
              </a:ext>
            </a:extLst>
          </p:cNvPr>
          <p:cNvSpPr>
            <a:spLocks/>
          </p:cNvSpPr>
          <p:nvPr/>
        </p:nvSpPr>
        <p:spPr bwMode="auto">
          <a:xfrm>
            <a:off x="7901978" y="4378902"/>
            <a:ext cx="197678" cy="219847"/>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3260" tIns="158543" rIns="93260" bIns="46630" numCol="1" anchor="t" anchorCtr="0" compatLnSpc="1">
            <a:prstTxWarp prst="textNoShape">
              <a:avLst/>
            </a:prstTxWarp>
          </a:bodyPr>
          <a:lstStyle/>
          <a:p>
            <a:pPr algn="ctr" defTabSz="932563">
              <a:defRPr/>
            </a:pPr>
            <a:endParaRPr lang="en-US" sz="1071">
              <a:gradFill>
                <a:gsLst>
                  <a:gs pos="93805">
                    <a:srgbClr val="0078D4"/>
                  </a:gs>
                  <a:gs pos="66372">
                    <a:srgbClr val="0078D4"/>
                  </a:gs>
                </a:gsLst>
                <a:lin ang="5400000" scaled="0"/>
              </a:gradFill>
              <a:latin typeface="Segoe UI Semibold"/>
            </a:endParaRPr>
          </a:p>
        </p:txBody>
      </p:sp>
      <p:sp>
        <p:nvSpPr>
          <p:cNvPr id="343" name="Freeform 5">
            <a:extLst>
              <a:ext uri="{FF2B5EF4-FFF2-40B4-BE49-F238E27FC236}">
                <a16:creationId xmlns:a16="http://schemas.microsoft.com/office/drawing/2014/main" id="{3D63126D-9DC1-420C-A166-6F6DB9D8AC49}"/>
              </a:ext>
            </a:extLst>
          </p:cNvPr>
          <p:cNvSpPr>
            <a:spLocks/>
          </p:cNvSpPr>
          <p:nvPr/>
        </p:nvSpPr>
        <p:spPr bwMode="auto">
          <a:xfrm>
            <a:off x="7901978" y="5518261"/>
            <a:ext cx="197678" cy="219847"/>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3260" tIns="158543" rIns="93260" bIns="46630" numCol="1" anchor="t" anchorCtr="0" compatLnSpc="1">
            <a:prstTxWarp prst="textNoShape">
              <a:avLst/>
            </a:prstTxWarp>
          </a:bodyPr>
          <a:lstStyle/>
          <a:p>
            <a:pPr algn="ctr" defTabSz="932563">
              <a:defRPr/>
            </a:pPr>
            <a:endParaRPr lang="en-US" sz="1071">
              <a:gradFill>
                <a:gsLst>
                  <a:gs pos="93805">
                    <a:srgbClr val="0078D4"/>
                  </a:gs>
                  <a:gs pos="66372">
                    <a:srgbClr val="0078D4"/>
                  </a:gs>
                </a:gsLst>
                <a:lin ang="5400000" scaled="0"/>
              </a:gradFill>
              <a:latin typeface="Segoe UI Semibold"/>
            </a:endParaRPr>
          </a:p>
        </p:txBody>
      </p:sp>
      <p:sp>
        <p:nvSpPr>
          <p:cNvPr id="345" name="Freeform 5">
            <a:extLst>
              <a:ext uri="{FF2B5EF4-FFF2-40B4-BE49-F238E27FC236}">
                <a16:creationId xmlns:a16="http://schemas.microsoft.com/office/drawing/2014/main" id="{35744455-70B2-4137-B77D-AADE8231210C}"/>
              </a:ext>
            </a:extLst>
          </p:cNvPr>
          <p:cNvSpPr>
            <a:spLocks/>
          </p:cNvSpPr>
          <p:nvPr/>
        </p:nvSpPr>
        <p:spPr bwMode="auto">
          <a:xfrm>
            <a:off x="10154938" y="4378902"/>
            <a:ext cx="197678" cy="219847"/>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3260" tIns="158543" rIns="93260" bIns="46630" numCol="1" anchor="t" anchorCtr="0" compatLnSpc="1">
            <a:prstTxWarp prst="textNoShape">
              <a:avLst/>
            </a:prstTxWarp>
          </a:bodyPr>
          <a:lstStyle/>
          <a:p>
            <a:pPr algn="ctr" defTabSz="932563">
              <a:defRPr/>
            </a:pPr>
            <a:endParaRPr lang="en-US" sz="1071">
              <a:gradFill>
                <a:gsLst>
                  <a:gs pos="93805">
                    <a:srgbClr val="0078D4"/>
                  </a:gs>
                  <a:gs pos="66372">
                    <a:srgbClr val="0078D4"/>
                  </a:gs>
                </a:gsLst>
                <a:lin ang="5400000" scaled="0"/>
              </a:gradFill>
              <a:latin typeface="Segoe UI Semibold"/>
            </a:endParaRPr>
          </a:p>
        </p:txBody>
      </p:sp>
      <p:sp>
        <p:nvSpPr>
          <p:cNvPr id="346" name="Freeform 5">
            <a:extLst>
              <a:ext uri="{FF2B5EF4-FFF2-40B4-BE49-F238E27FC236}">
                <a16:creationId xmlns:a16="http://schemas.microsoft.com/office/drawing/2014/main" id="{7B778B17-3772-4A13-9031-24306BC69A7D}"/>
              </a:ext>
            </a:extLst>
          </p:cNvPr>
          <p:cNvSpPr>
            <a:spLocks/>
          </p:cNvSpPr>
          <p:nvPr/>
        </p:nvSpPr>
        <p:spPr bwMode="auto">
          <a:xfrm>
            <a:off x="10154938" y="5518261"/>
            <a:ext cx="197678" cy="219847"/>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3260" tIns="158543" rIns="93260" bIns="46630" numCol="1" anchor="t" anchorCtr="0" compatLnSpc="1">
            <a:prstTxWarp prst="textNoShape">
              <a:avLst/>
            </a:prstTxWarp>
          </a:bodyPr>
          <a:lstStyle/>
          <a:p>
            <a:pPr algn="ctr" defTabSz="932563">
              <a:defRPr/>
            </a:pPr>
            <a:endParaRPr lang="en-US" sz="1071">
              <a:gradFill>
                <a:gsLst>
                  <a:gs pos="93805">
                    <a:srgbClr val="0078D4"/>
                  </a:gs>
                  <a:gs pos="66372">
                    <a:srgbClr val="0078D4"/>
                  </a:gs>
                </a:gsLst>
                <a:lin ang="5400000" scaled="0"/>
              </a:gradFill>
              <a:latin typeface="Segoe UI Semibold"/>
            </a:endParaRPr>
          </a:p>
        </p:txBody>
      </p:sp>
      <p:sp>
        <p:nvSpPr>
          <p:cNvPr id="348" name="Freeform 5">
            <a:extLst>
              <a:ext uri="{FF2B5EF4-FFF2-40B4-BE49-F238E27FC236}">
                <a16:creationId xmlns:a16="http://schemas.microsoft.com/office/drawing/2014/main" id="{8082A21C-52D8-4E6D-8868-54D911D3B8FE}"/>
              </a:ext>
            </a:extLst>
          </p:cNvPr>
          <p:cNvSpPr>
            <a:spLocks/>
          </p:cNvSpPr>
          <p:nvPr/>
        </p:nvSpPr>
        <p:spPr bwMode="auto">
          <a:xfrm>
            <a:off x="7755015" y="3899989"/>
            <a:ext cx="197678" cy="219847"/>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3260" tIns="158543" rIns="93260" bIns="46630" numCol="1" anchor="t" anchorCtr="0" compatLnSpc="1">
            <a:prstTxWarp prst="textNoShape">
              <a:avLst/>
            </a:prstTxWarp>
          </a:bodyPr>
          <a:lstStyle/>
          <a:p>
            <a:pPr algn="ctr" defTabSz="932563">
              <a:defRPr/>
            </a:pPr>
            <a:endParaRPr lang="en-US" sz="1071">
              <a:gradFill>
                <a:gsLst>
                  <a:gs pos="93805">
                    <a:srgbClr val="0078D4"/>
                  </a:gs>
                  <a:gs pos="66372">
                    <a:srgbClr val="0078D4"/>
                  </a:gs>
                </a:gsLst>
                <a:lin ang="5400000" scaled="0"/>
              </a:gradFill>
              <a:latin typeface="Segoe UI Semibold"/>
            </a:endParaRPr>
          </a:p>
        </p:txBody>
      </p:sp>
      <p:sp>
        <p:nvSpPr>
          <p:cNvPr id="349" name="Freeform 5">
            <a:extLst>
              <a:ext uri="{FF2B5EF4-FFF2-40B4-BE49-F238E27FC236}">
                <a16:creationId xmlns:a16="http://schemas.microsoft.com/office/drawing/2014/main" id="{2F754A87-B771-4863-BE5D-B0C12D0964DC}"/>
              </a:ext>
            </a:extLst>
          </p:cNvPr>
          <p:cNvSpPr>
            <a:spLocks/>
          </p:cNvSpPr>
          <p:nvPr/>
        </p:nvSpPr>
        <p:spPr bwMode="auto">
          <a:xfrm>
            <a:off x="9996716" y="3899989"/>
            <a:ext cx="197678" cy="219847"/>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3260" tIns="158543" rIns="93260" bIns="46630" numCol="1" anchor="t" anchorCtr="0" compatLnSpc="1">
            <a:prstTxWarp prst="textNoShape">
              <a:avLst/>
            </a:prstTxWarp>
          </a:bodyPr>
          <a:lstStyle/>
          <a:p>
            <a:pPr algn="ctr" defTabSz="932563">
              <a:defRPr/>
            </a:pPr>
            <a:endParaRPr lang="en-US" sz="1071">
              <a:gradFill>
                <a:gsLst>
                  <a:gs pos="93805">
                    <a:srgbClr val="0078D4"/>
                  </a:gs>
                  <a:gs pos="66372">
                    <a:srgbClr val="0078D4"/>
                  </a:gs>
                </a:gsLst>
                <a:lin ang="5400000" scaled="0"/>
              </a:gradFill>
              <a:latin typeface="Segoe UI Semibold"/>
            </a:endParaRPr>
          </a:p>
        </p:txBody>
      </p:sp>
      <p:grpSp>
        <p:nvGrpSpPr>
          <p:cNvPr id="350" name="Group 349">
            <a:extLst>
              <a:ext uri="{FF2B5EF4-FFF2-40B4-BE49-F238E27FC236}">
                <a16:creationId xmlns:a16="http://schemas.microsoft.com/office/drawing/2014/main" id="{CDB30BD5-4D4C-4794-8AB1-4088B1B703A9}"/>
              </a:ext>
            </a:extLst>
          </p:cNvPr>
          <p:cNvGrpSpPr/>
          <p:nvPr/>
        </p:nvGrpSpPr>
        <p:grpSpPr>
          <a:xfrm>
            <a:off x="4925050" y="3218542"/>
            <a:ext cx="567001" cy="550199"/>
            <a:chOff x="11105601" y="3231122"/>
            <a:chExt cx="348212" cy="337894"/>
          </a:xfrm>
        </p:grpSpPr>
        <p:sp>
          <p:nvSpPr>
            <p:cNvPr id="351" name="globe_2">
              <a:extLst>
                <a:ext uri="{FF2B5EF4-FFF2-40B4-BE49-F238E27FC236}">
                  <a16:creationId xmlns:a16="http://schemas.microsoft.com/office/drawing/2014/main" id="{731F3962-6326-4B8D-965F-100E198B3AD6}"/>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428">
                <a:gradFill>
                  <a:gsLst>
                    <a:gs pos="0">
                      <a:srgbClr val="505050"/>
                    </a:gs>
                    <a:gs pos="100000">
                      <a:srgbClr val="505050"/>
                    </a:gs>
                  </a:gsLst>
                </a:gradFill>
                <a:latin typeface="Segoe UI"/>
              </a:endParaRPr>
            </a:p>
          </p:txBody>
        </p:sp>
        <p:cxnSp>
          <p:nvCxnSpPr>
            <p:cNvPr id="352" name="Straight Connector 351">
              <a:extLst>
                <a:ext uri="{FF2B5EF4-FFF2-40B4-BE49-F238E27FC236}">
                  <a16:creationId xmlns:a16="http://schemas.microsoft.com/office/drawing/2014/main" id="{6A89C54F-36BF-4211-8079-EFA627EB0308}"/>
                </a:ext>
              </a:extLst>
            </p:cNvPr>
            <p:cNvCxnSpPr>
              <a:stCxn id="351" idx="1"/>
              <a:endCxn id="351" idx="3"/>
            </p:cNvCxnSpPr>
            <p:nvPr/>
          </p:nvCxnSpPr>
          <p:spPr>
            <a:xfrm>
              <a:off x="11280227" y="3231122"/>
              <a:ext cx="0" cy="337894"/>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353" name="TextBox 352">
            <a:extLst>
              <a:ext uri="{FF2B5EF4-FFF2-40B4-BE49-F238E27FC236}">
                <a16:creationId xmlns:a16="http://schemas.microsoft.com/office/drawing/2014/main" id="{CFEF93D1-E79D-43E6-816F-51E84B0674BC}"/>
              </a:ext>
            </a:extLst>
          </p:cNvPr>
          <p:cNvSpPr txBox="1"/>
          <p:nvPr/>
        </p:nvSpPr>
        <p:spPr>
          <a:xfrm>
            <a:off x="5598257" y="3383775"/>
            <a:ext cx="674108" cy="224114"/>
          </a:xfrm>
          <a:prstGeom prst="rect">
            <a:avLst/>
          </a:prstGeom>
          <a:noFill/>
        </p:spPr>
        <p:txBody>
          <a:bodyPr wrap="none" lIns="0" tIns="0" rIns="0" bIns="0" rtlCol="0">
            <a:spAutoFit/>
          </a:bodyPr>
          <a:lstStyle/>
          <a:p>
            <a:pPr defTabSz="932563">
              <a:defRPr/>
            </a:pPr>
            <a:r>
              <a:rPr lang="en-US" sz="1428">
                <a:gradFill>
                  <a:gsLst>
                    <a:gs pos="2917">
                      <a:srgbClr val="1A1A1A"/>
                    </a:gs>
                    <a:gs pos="30000">
                      <a:srgbClr val="1A1A1A"/>
                    </a:gs>
                  </a:gsLst>
                  <a:lin ang="5400000" scaled="0"/>
                </a:gradFill>
                <a:latin typeface="Segoe UI Semibold"/>
              </a:rPr>
              <a:t>Internet</a:t>
            </a:r>
          </a:p>
        </p:txBody>
      </p:sp>
      <p:sp>
        <p:nvSpPr>
          <p:cNvPr id="354" name="Freeform: Shape 23">
            <a:extLst>
              <a:ext uri="{FF2B5EF4-FFF2-40B4-BE49-F238E27FC236}">
                <a16:creationId xmlns:a16="http://schemas.microsoft.com/office/drawing/2014/main" id="{527C34F7-536C-43DD-BF97-8E3E92E2804E}"/>
              </a:ext>
            </a:extLst>
          </p:cNvPr>
          <p:cNvSpPr/>
          <p:nvPr/>
        </p:nvSpPr>
        <p:spPr bwMode="auto">
          <a:xfrm>
            <a:off x="5212917" y="3762379"/>
            <a:ext cx="524590" cy="2464745"/>
          </a:xfrm>
          <a:custGeom>
            <a:avLst/>
            <a:gdLst>
              <a:gd name="connsiteX0" fmla="*/ 0 w 609600"/>
              <a:gd name="connsiteY0" fmla="*/ 0 h 3381375"/>
              <a:gd name="connsiteX1" fmla="*/ 0 w 609600"/>
              <a:gd name="connsiteY1" fmla="*/ 3381375 h 3381375"/>
              <a:gd name="connsiteX2" fmla="*/ 609600 w 609600"/>
              <a:gd name="connsiteY2" fmla="*/ 3381375 h 3381375"/>
            </a:gdLst>
            <a:ahLst/>
            <a:cxnLst>
              <a:cxn ang="0">
                <a:pos x="connsiteX0" y="connsiteY0"/>
              </a:cxn>
              <a:cxn ang="0">
                <a:pos x="connsiteX1" y="connsiteY1"/>
              </a:cxn>
              <a:cxn ang="0">
                <a:pos x="connsiteX2" y="connsiteY2"/>
              </a:cxn>
            </a:cxnLst>
            <a:rect l="l" t="t" r="r" b="b"/>
            <a:pathLst>
              <a:path w="609600" h="3381375">
                <a:moveTo>
                  <a:pt x="0" y="0"/>
                </a:moveTo>
                <a:lnTo>
                  <a:pt x="0" y="3381375"/>
                </a:lnTo>
                <a:lnTo>
                  <a:pt x="609600" y="3381375"/>
                </a:lnTo>
              </a:path>
            </a:pathLst>
          </a:cu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428">
              <a:gradFill>
                <a:gsLst>
                  <a:gs pos="0">
                    <a:srgbClr val="505050"/>
                  </a:gs>
                  <a:gs pos="100000">
                    <a:srgbClr val="505050"/>
                  </a:gs>
                </a:gsLst>
              </a:gradFill>
              <a:latin typeface="Segoe UI"/>
            </a:endParaRPr>
          </a:p>
        </p:txBody>
      </p:sp>
      <p:cxnSp>
        <p:nvCxnSpPr>
          <p:cNvPr id="355" name="Straight Connector 354">
            <a:extLst>
              <a:ext uri="{FF2B5EF4-FFF2-40B4-BE49-F238E27FC236}">
                <a16:creationId xmlns:a16="http://schemas.microsoft.com/office/drawing/2014/main" id="{B9E3F303-8D52-4468-BCA5-7AAC63B4A805}"/>
              </a:ext>
            </a:extLst>
          </p:cNvPr>
          <p:cNvCxnSpPr>
            <a:cxnSpLocks/>
          </p:cNvCxnSpPr>
          <p:nvPr/>
        </p:nvCxnSpPr>
        <p:spPr>
          <a:xfrm>
            <a:off x="5212918" y="6227123"/>
            <a:ext cx="524589"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159C2951-4172-416D-AB26-B54FC720C127}"/>
              </a:ext>
            </a:extLst>
          </p:cNvPr>
          <p:cNvCxnSpPr>
            <a:cxnSpLocks/>
          </p:cNvCxnSpPr>
          <p:nvPr/>
        </p:nvCxnSpPr>
        <p:spPr>
          <a:xfrm>
            <a:off x="5205719" y="4946677"/>
            <a:ext cx="524589"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cxnSp>
        <p:nvCxnSpPr>
          <p:cNvPr id="357" name="Straight Connector 356">
            <a:extLst>
              <a:ext uri="{FF2B5EF4-FFF2-40B4-BE49-F238E27FC236}">
                <a16:creationId xmlns:a16="http://schemas.microsoft.com/office/drawing/2014/main" id="{94C3B013-62B0-4560-8221-A088E2C9B3B6}"/>
              </a:ext>
            </a:extLst>
          </p:cNvPr>
          <p:cNvCxnSpPr>
            <a:cxnSpLocks/>
          </p:cNvCxnSpPr>
          <p:nvPr/>
        </p:nvCxnSpPr>
        <p:spPr>
          <a:xfrm>
            <a:off x="7501863" y="6227123"/>
            <a:ext cx="310543"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cxnSp>
        <p:nvCxnSpPr>
          <p:cNvPr id="358" name="Straight Connector 357">
            <a:extLst>
              <a:ext uri="{FF2B5EF4-FFF2-40B4-BE49-F238E27FC236}">
                <a16:creationId xmlns:a16="http://schemas.microsoft.com/office/drawing/2014/main" id="{D81494CC-132C-4659-AF07-138F47D0A230}"/>
              </a:ext>
            </a:extLst>
          </p:cNvPr>
          <p:cNvCxnSpPr>
            <a:cxnSpLocks/>
          </p:cNvCxnSpPr>
          <p:nvPr/>
        </p:nvCxnSpPr>
        <p:spPr>
          <a:xfrm>
            <a:off x="7497602" y="4946677"/>
            <a:ext cx="310543"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cxnSp>
        <p:nvCxnSpPr>
          <p:cNvPr id="360" name="Straight Connector 359">
            <a:extLst>
              <a:ext uri="{FF2B5EF4-FFF2-40B4-BE49-F238E27FC236}">
                <a16:creationId xmlns:a16="http://schemas.microsoft.com/office/drawing/2014/main" id="{1731D80A-8542-4F07-8419-FB36DACB7E9B}"/>
              </a:ext>
            </a:extLst>
          </p:cNvPr>
          <p:cNvCxnSpPr>
            <a:cxnSpLocks/>
          </p:cNvCxnSpPr>
          <p:nvPr/>
        </p:nvCxnSpPr>
        <p:spPr>
          <a:xfrm>
            <a:off x="9764621" y="6227123"/>
            <a:ext cx="310543"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cxnSp>
        <p:nvCxnSpPr>
          <p:cNvPr id="361" name="Straight Connector 360">
            <a:extLst>
              <a:ext uri="{FF2B5EF4-FFF2-40B4-BE49-F238E27FC236}">
                <a16:creationId xmlns:a16="http://schemas.microsoft.com/office/drawing/2014/main" id="{961ABF86-695E-43A2-9550-68CB4872B7A6}"/>
              </a:ext>
            </a:extLst>
          </p:cNvPr>
          <p:cNvCxnSpPr>
            <a:cxnSpLocks/>
          </p:cNvCxnSpPr>
          <p:nvPr/>
        </p:nvCxnSpPr>
        <p:spPr>
          <a:xfrm>
            <a:off x="9760359" y="4946677"/>
            <a:ext cx="310543"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sp>
        <p:nvSpPr>
          <p:cNvPr id="363" name="Freeform: Shape 29">
            <a:extLst>
              <a:ext uri="{FF2B5EF4-FFF2-40B4-BE49-F238E27FC236}">
                <a16:creationId xmlns:a16="http://schemas.microsoft.com/office/drawing/2014/main" id="{EC487FDC-BA79-4C9A-B690-6488E62AE045}"/>
              </a:ext>
            </a:extLst>
          </p:cNvPr>
          <p:cNvSpPr/>
          <p:nvPr/>
        </p:nvSpPr>
        <p:spPr bwMode="auto">
          <a:xfrm>
            <a:off x="7175182" y="5216399"/>
            <a:ext cx="3397095" cy="203016"/>
          </a:xfrm>
          <a:custGeom>
            <a:avLst/>
            <a:gdLst>
              <a:gd name="connsiteX0" fmla="*/ 0 w 4410075"/>
              <a:gd name="connsiteY0" fmla="*/ 0 h 104775"/>
              <a:gd name="connsiteX1" fmla="*/ 0 w 4410075"/>
              <a:gd name="connsiteY1" fmla="*/ 104775 h 104775"/>
              <a:gd name="connsiteX2" fmla="*/ 4410075 w 4410075"/>
              <a:gd name="connsiteY2" fmla="*/ 104775 h 104775"/>
              <a:gd name="connsiteX3" fmla="*/ 4410075 w 4410075"/>
              <a:gd name="connsiteY3" fmla="*/ 9525 h 104775"/>
            </a:gdLst>
            <a:ahLst/>
            <a:cxnLst>
              <a:cxn ang="0">
                <a:pos x="connsiteX0" y="connsiteY0"/>
              </a:cxn>
              <a:cxn ang="0">
                <a:pos x="connsiteX1" y="connsiteY1"/>
              </a:cxn>
              <a:cxn ang="0">
                <a:pos x="connsiteX2" y="connsiteY2"/>
              </a:cxn>
              <a:cxn ang="0">
                <a:pos x="connsiteX3" y="connsiteY3"/>
              </a:cxn>
            </a:cxnLst>
            <a:rect l="l" t="t" r="r" b="b"/>
            <a:pathLst>
              <a:path w="4410075" h="104775">
                <a:moveTo>
                  <a:pt x="0" y="0"/>
                </a:moveTo>
                <a:lnTo>
                  <a:pt x="0" y="104775"/>
                </a:lnTo>
                <a:lnTo>
                  <a:pt x="4410075" y="104775"/>
                </a:lnTo>
                <a:lnTo>
                  <a:pt x="4410075" y="9525"/>
                </a:lnTo>
              </a:path>
            </a:pathLst>
          </a:custGeom>
          <a:noFill/>
          <a:ln w="19050" cap="flat">
            <a:solidFill>
              <a:srgbClr val="E81123"/>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1428">
              <a:gradFill>
                <a:gsLst>
                  <a:gs pos="0">
                    <a:srgbClr val="505050"/>
                  </a:gs>
                  <a:gs pos="100000">
                    <a:srgbClr val="505050"/>
                  </a:gs>
                </a:gsLst>
              </a:gradFill>
              <a:latin typeface="Segoe UI"/>
            </a:endParaRPr>
          </a:p>
        </p:txBody>
      </p:sp>
      <p:sp>
        <p:nvSpPr>
          <p:cNvPr id="364" name="Freeform: Shape 30">
            <a:extLst>
              <a:ext uri="{FF2B5EF4-FFF2-40B4-BE49-F238E27FC236}">
                <a16:creationId xmlns:a16="http://schemas.microsoft.com/office/drawing/2014/main" id="{BB602D21-D9AA-4CAA-B462-DE47EA06A8E8}"/>
              </a:ext>
            </a:extLst>
          </p:cNvPr>
          <p:cNvSpPr/>
          <p:nvPr/>
        </p:nvSpPr>
        <p:spPr bwMode="auto">
          <a:xfrm>
            <a:off x="7175182" y="5421634"/>
            <a:ext cx="632964" cy="411900"/>
          </a:xfrm>
          <a:custGeom>
            <a:avLst/>
            <a:gdLst>
              <a:gd name="connsiteX0" fmla="*/ 0 w 594360"/>
              <a:gd name="connsiteY0" fmla="*/ 0 h 403860"/>
              <a:gd name="connsiteX1" fmla="*/ 0 w 594360"/>
              <a:gd name="connsiteY1" fmla="*/ 403860 h 403860"/>
              <a:gd name="connsiteX2" fmla="*/ 594360 w 594360"/>
              <a:gd name="connsiteY2" fmla="*/ 403860 h 403860"/>
            </a:gdLst>
            <a:ahLst/>
            <a:cxnLst>
              <a:cxn ang="0">
                <a:pos x="connsiteX0" y="connsiteY0"/>
              </a:cxn>
              <a:cxn ang="0">
                <a:pos x="connsiteX1" y="connsiteY1"/>
              </a:cxn>
              <a:cxn ang="0">
                <a:pos x="connsiteX2" y="connsiteY2"/>
              </a:cxn>
            </a:cxnLst>
            <a:rect l="l" t="t" r="r" b="b"/>
            <a:pathLst>
              <a:path w="594360" h="403860">
                <a:moveTo>
                  <a:pt x="0" y="0"/>
                </a:moveTo>
                <a:lnTo>
                  <a:pt x="0" y="403860"/>
                </a:lnTo>
                <a:lnTo>
                  <a:pt x="594360" y="403860"/>
                </a:lnTo>
              </a:path>
            </a:pathLst>
          </a:custGeom>
          <a:noFill/>
          <a:ln w="19050" cap="flat">
            <a:solidFill>
              <a:srgbClr val="E81123"/>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1428">
              <a:gradFill>
                <a:gsLst>
                  <a:gs pos="0">
                    <a:srgbClr val="505050"/>
                  </a:gs>
                  <a:gs pos="100000">
                    <a:srgbClr val="505050"/>
                  </a:gs>
                </a:gsLst>
              </a:gradFill>
              <a:latin typeface="Segoe UI"/>
            </a:endParaRPr>
          </a:p>
        </p:txBody>
      </p:sp>
      <p:sp>
        <p:nvSpPr>
          <p:cNvPr id="365" name="Cross 364">
            <a:extLst>
              <a:ext uri="{FF2B5EF4-FFF2-40B4-BE49-F238E27FC236}">
                <a16:creationId xmlns:a16="http://schemas.microsoft.com/office/drawing/2014/main" id="{D18A3669-DD3B-40D8-B844-ECFA9379F898}"/>
              </a:ext>
            </a:extLst>
          </p:cNvPr>
          <p:cNvSpPr/>
          <p:nvPr/>
        </p:nvSpPr>
        <p:spPr>
          <a:xfrm rot="2700000">
            <a:off x="9857012" y="5273218"/>
            <a:ext cx="293568" cy="289548"/>
          </a:xfrm>
          <a:prstGeom prst="plus">
            <a:avLst>
              <a:gd name="adj" fmla="val 33130"/>
            </a:avLst>
          </a:prstGeom>
          <a:solidFill>
            <a:srgbClr val="E81123"/>
          </a:solidFill>
          <a:ln w="50800" cap="flat" cmpd="sng" algn="ctr">
            <a:solidFill>
              <a:srgbClr val="E6E6E6"/>
            </a:solidFill>
            <a:prstDash val="solid"/>
          </a:ln>
          <a:effectLst/>
        </p:spPr>
        <p:txBody>
          <a:bodyPr rtlCol="0" anchor="ctr"/>
          <a:lstStyle/>
          <a:p>
            <a:pPr algn="ctr" defTabSz="932563">
              <a:defRPr/>
            </a:pPr>
            <a:endParaRPr lang="en-IE" sz="1836" kern="0">
              <a:solidFill>
                <a:srgbClr val="FFFFFF"/>
              </a:solidFill>
              <a:latin typeface="Segoe UI Semilight"/>
            </a:endParaRPr>
          </a:p>
        </p:txBody>
      </p:sp>
      <p:sp>
        <p:nvSpPr>
          <p:cNvPr id="366" name="Cross 365">
            <a:extLst>
              <a:ext uri="{FF2B5EF4-FFF2-40B4-BE49-F238E27FC236}">
                <a16:creationId xmlns:a16="http://schemas.microsoft.com/office/drawing/2014/main" id="{D18A3669-DD3B-40D8-B844-ECFA9379F898}"/>
              </a:ext>
            </a:extLst>
          </p:cNvPr>
          <p:cNvSpPr/>
          <p:nvPr/>
        </p:nvSpPr>
        <p:spPr>
          <a:xfrm rot="2700000">
            <a:off x="7355109" y="5688550"/>
            <a:ext cx="293568" cy="289548"/>
          </a:xfrm>
          <a:prstGeom prst="plus">
            <a:avLst>
              <a:gd name="adj" fmla="val 33130"/>
            </a:avLst>
          </a:prstGeom>
          <a:solidFill>
            <a:srgbClr val="E81123"/>
          </a:solidFill>
          <a:ln w="50800" cap="flat" cmpd="sng" algn="ctr">
            <a:solidFill>
              <a:srgbClr val="E6E6E6"/>
            </a:solidFill>
            <a:prstDash val="solid"/>
          </a:ln>
          <a:effectLst/>
        </p:spPr>
        <p:txBody>
          <a:bodyPr rtlCol="0" anchor="ctr"/>
          <a:lstStyle/>
          <a:p>
            <a:pPr algn="ctr" defTabSz="932563">
              <a:defRPr/>
            </a:pPr>
            <a:endParaRPr lang="en-IE" sz="1836" kern="0">
              <a:solidFill>
                <a:srgbClr val="FFFFFF"/>
              </a:solidFill>
              <a:latin typeface="Segoe UI Semilight"/>
            </a:endParaRPr>
          </a:p>
        </p:txBody>
      </p:sp>
      <p:pic>
        <p:nvPicPr>
          <p:cNvPr id="367" name="Picture 3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540" y="198947"/>
            <a:ext cx="861592" cy="861592"/>
          </a:xfrm>
          <a:prstGeom prst="rect">
            <a:avLst/>
          </a:prstGeom>
        </p:spPr>
      </p:pic>
      <p:pic>
        <p:nvPicPr>
          <p:cNvPr id="368" name="Picture 3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364" y="241969"/>
            <a:ext cx="794505" cy="794505"/>
          </a:xfrm>
          <a:prstGeom prst="rect">
            <a:avLst/>
          </a:prstGeom>
        </p:spPr>
      </p:pic>
      <p:pic>
        <p:nvPicPr>
          <p:cNvPr id="205" name="Picture 2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364" y="210999"/>
            <a:ext cx="794505" cy="794505"/>
          </a:xfrm>
          <a:prstGeom prst="rect">
            <a:avLst/>
          </a:prstGeom>
        </p:spPr>
      </p:pic>
    </p:spTree>
    <p:extLst>
      <p:ext uri="{BB962C8B-B14F-4D97-AF65-F5344CB8AC3E}">
        <p14:creationId xmlns:p14="http://schemas.microsoft.com/office/powerpoint/2010/main" val="106622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B064-A300-4CFC-9FB3-5BCB91187392}"/>
              </a:ext>
            </a:extLst>
          </p:cNvPr>
          <p:cNvSpPr>
            <a:spLocks noGrp="1"/>
          </p:cNvSpPr>
          <p:nvPr>
            <p:ph type="title"/>
          </p:nvPr>
        </p:nvSpPr>
        <p:spPr>
          <a:xfrm>
            <a:off x="1309434" y="254267"/>
            <a:ext cx="4101062" cy="565027"/>
          </a:xfrm>
        </p:spPr>
        <p:txBody>
          <a:bodyPr/>
          <a:lstStyle/>
          <a:p>
            <a:r>
              <a:rPr lang="en-US" dirty="0"/>
              <a:t>Subnets</a:t>
            </a:r>
          </a:p>
        </p:txBody>
      </p:sp>
      <p:sp>
        <p:nvSpPr>
          <p:cNvPr id="74" name="Rectangle 73">
            <a:extLst>
              <a:ext uri="{FF2B5EF4-FFF2-40B4-BE49-F238E27FC236}">
                <a16:creationId xmlns:a16="http://schemas.microsoft.com/office/drawing/2014/main" id="{E8FCC0F2-6CA3-4C2F-9D45-302E0583DE22}"/>
              </a:ext>
            </a:extLst>
          </p:cNvPr>
          <p:cNvSpPr/>
          <p:nvPr/>
        </p:nvSpPr>
        <p:spPr>
          <a:xfrm>
            <a:off x="59053" y="858003"/>
            <a:ext cx="6269832" cy="606488"/>
          </a:xfrm>
          <a:prstGeom prst="rect">
            <a:avLst/>
          </a:prstGeom>
        </p:spPr>
        <p:txBody>
          <a:bodyPr wrap="none">
            <a:spAutoFit/>
          </a:bodyPr>
          <a:lstStyle/>
          <a:p>
            <a:pPr defTabSz="932563">
              <a:defRPr/>
            </a:pPr>
            <a:r>
              <a:rPr lang="en-US" sz="3264">
                <a:solidFill>
                  <a:srgbClr val="F37521"/>
                </a:solidFill>
                <a:latin typeface="Segoe UI"/>
              </a:rPr>
              <a:t>Segmenting the Virtual Network</a:t>
            </a:r>
          </a:p>
        </p:txBody>
      </p:sp>
      <p:sp>
        <p:nvSpPr>
          <p:cNvPr id="75" name="TextBox 74">
            <a:extLst>
              <a:ext uri="{FF2B5EF4-FFF2-40B4-BE49-F238E27FC236}">
                <a16:creationId xmlns:a16="http://schemas.microsoft.com/office/drawing/2014/main" id="{DEF57A8E-6737-4BD7-8936-203FF7D6FF83}"/>
              </a:ext>
            </a:extLst>
          </p:cNvPr>
          <p:cNvSpPr txBox="1"/>
          <p:nvPr/>
        </p:nvSpPr>
        <p:spPr>
          <a:xfrm>
            <a:off x="167893" y="1834704"/>
            <a:ext cx="6842556" cy="3842049"/>
          </a:xfrm>
          <a:prstGeom prst="rect">
            <a:avLst/>
          </a:prstGeom>
          <a:noFill/>
        </p:spPr>
        <p:txBody>
          <a:bodyPr wrap="square" lIns="0" tIns="0" rIns="0" bIns="0" rtlCol="0">
            <a:spAutoFit/>
          </a:bodyPr>
          <a:lstStyle/>
          <a:p>
            <a:pPr marL="349724" indent="-349724" defTabSz="932563">
              <a:buFont typeface="Arial" panose="020B0604020202020204" pitchFamily="34" charset="0"/>
              <a:buChar char="•"/>
              <a:defRPr/>
            </a:pPr>
            <a:r>
              <a:rPr lang="en-US" sz="2448" dirty="0">
                <a:gradFill>
                  <a:gsLst>
                    <a:gs pos="2917">
                      <a:srgbClr val="1A1A1A"/>
                    </a:gs>
                    <a:gs pos="30000">
                      <a:srgbClr val="1A1A1A"/>
                    </a:gs>
                  </a:gsLst>
                  <a:lin ang="5400000" scaled="0"/>
                </a:gradFill>
                <a:latin typeface="Segoe UI"/>
              </a:rPr>
              <a:t>Must have unique Address range within </a:t>
            </a:r>
            <a:r>
              <a:rPr lang="en-US" sz="2448" dirty="0" err="1">
                <a:gradFill>
                  <a:gsLst>
                    <a:gs pos="2917">
                      <a:srgbClr val="1A1A1A"/>
                    </a:gs>
                    <a:gs pos="30000">
                      <a:srgbClr val="1A1A1A"/>
                    </a:gs>
                  </a:gsLst>
                  <a:lin ang="5400000" scaled="0"/>
                </a:gradFill>
                <a:latin typeface="Segoe UI"/>
              </a:rPr>
              <a:t>Vnet</a:t>
            </a:r>
            <a:endParaRPr lang="en-US" sz="2448" dirty="0">
              <a:gradFill>
                <a:gsLst>
                  <a:gs pos="2917">
                    <a:srgbClr val="1A1A1A"/>
                  </a:gs>
                  <a:gs pos="30000">
                    <a:srgbClr val="1A1A1A"/>
                  </a:gs>
                </a:gsLst>
                <a:lin ang="5400000" scaled="0"/>
              </a:gradFill>
              <a:latin typeface="Segoe UI"/>
            </a:endParaRPr>
          </a:p>
          <a:p>
            <a:pPr marL="349724" indent="-349724" defTabSz="932563">
              <a:buFont typeface="Arial" panose="020B0604020202020204" pitchFamily="34" charset="0"/>
              <a:buChar char="•"/>
              <a:defRPr/>
            </a:pPr>
            <a:endParaRPr lang="en-US" sz="2448" dirty="0">
              <a:gradFill>
                <a:gsLst>
                  <a:gs pos="2917">
                    <a:srgbClr val="1A1A1A"/>
                  </a:gs>
                  <a:gs pos="30000">
                    <a:srgbClr val="1A1A1A"/>
                  </a:gs>
                </a:gsLst>
                <a:lin ang="5400000" scaled="0"/>
              </a:gradFill>
              <a:latin typeface="Segoe UI"/>
            </a:endParaRPr>
          </a:p>
          <a:p>
            <a:pPr marL="349724" indent="-349724" defTabSz="932563">
              <a:buFont typeface="Arial" panose="020B0604020202020204" pitchFamily="34" charset="0"/>
              <a:buChar char="•"/>
              <a:defRPr/>
            </a:pPr>
            <a:r>
              <a:rPr lang="en-US" sz="2448" dirty="0">
                <a:gradFill>
                  <a:gsLst>
                    <a:gs pos="2917">
                      <a:srgbClr val="1A1A1A"/>
                    </a:gs>
                    <a:gs pos="30000">
                      <a:srgbClr val="1A1A1A"/>
                    </a:gs>
                  </a:gsLst>
                  <a:lin ang="5400000" scaled="0"/>
                </a:gradFill>
                <a:latin typeface="Segoe UI"/>
              </a:rPr>
              <a:t>Some Azure Services create their own subnets</a:t>
            </a:r>
          </a:p>
          <a:p>
            <a:pPr marL="349724" indent="-349724" defTabSz="932563">
              <a:buFont typeface="Arial" panose="020B0604020202020204" pitchFamily="34" charset="0"/>
              <a:buChar char="•"/>
              <a:defRPr/>
            </a:pPr>
            <a:endParaRPr lang="en-US" sz="2448" dirty="0">
              <a:gradFill>
                <a:gsLst>
                  <a:gs pos="2917">
                    <a:srgbClr val="1A1A1A"/>
                  </a:gs>
                  <a:gs pos="30000">
                    <a:srgbClr val="1A1A1A"/>
                  </a:gs>
                </a:gsLst>
                <a:lin ang="5400000" scaled="0"/>
              </a:gradFill>
              <a:latin typeface="Segoe UI"/>
            </a:endParaRPr>
          </a:p>
          <a:p>
            <a:pPr marL="349724" indent="-349724" defTabSz="932563">
              <a:buFont typeface="Arial" panose="020B0604020202020204" pitchFamily="34" charset="0"/>
              <a:buChar char="•"/>
              <a:defRPr/>
            </a:pPr>
            <a:r>
              <a:rPr lang="en-US" sz="2448" dirty="0">
                <a:gradFill>
                  <a:gsLst>
                    <a:gs pos="2917">
                      <a:srgbClr val="1A1A1A"/>
                    </a:gs>
                    <a:gs pos="30000">
                      <a:srgbClr val="1A1A1A"/>
                    </a:gs>
                  </a:gsLst>
                  <a:lin ang="5400000" scaled="0"/>
                </a:gradFill>
                <a:latin typeface="Segoe UI"/>
              </a:rPr>
              <a:t>Understand Default routing behavior</a:t>
            </a:r>
          </a:p>
          <a:p>
            <a:pPr marL="349724" indent="-349724" defTabSz="932563">
              <a:buFont typeface="Arial" panose="020B0604020202020204" pitchFamily="34" charset="0"/>
              <a:buChar char="•"/>
              <a:defRPr/>
            </a:pPr>
            <a:endParaRPr lang="en-US" sz="2448" dirty="0">
              <a:gradFill>
                <a:gsLst>
                  <a:gs pos="2917">
                    <a:srgbClr val="1A1A1A"/>
                  </a:gs>
                  <a:gs pos="30000">
                    <a:srgbClr val="1A1A1A"/>
                  </a:gs>
                </a:gsLst>
                <a:lin ang="5400000" scaled="0"/>
              </a:gradFill>
              <a:latin typeface="Segoe UI"/>
            </a:endParaRPr>
          </a:p>
          <a:p>
            <a:pPr marL="349724" indent="-349724" defTabSz="932563">
              <a:buFont typeface="Arial" panose="020B0604020202020204" pitchFamily="34" charset="0"/>
              <a:buChar char="•"/>
              <a:defRPr/>
            </a:pPr>
            <a:r>
              <a:rPr lang="en-US" sz="2448" dirty="0">
                <a:gradFill>
                  <a:gsLst>
                    <a:gs pos="2917">
                      <a:srgbClr val="1A1A1A"/>
                    </a:gs>
                    <a:gs pos="30000">
                      <a:srgbClr val="1A1A1A"/>
                    </a:gs>
                  </a:gsLst>
                  <a:lin ang="5400000" scaled="0"/>
                </a:gradFill>
                <a:latin typeface="Segoe UI"/>
              </a:rPr>
              <a:t>Can limit traffic out to Azure Services</a:t>
            </a:r>
          </a:p>
          <a:p>
            <a:pPr marL="349724" indent="-349724" defTabSz="932563">
              <a:buFont typeface="Arial" panose="020B0604020202020204" pitchFamily="34" charset="0"/>
              <a:buChar char="•"/>
              <a:defRPr/>
            </a:pPr>
            <a:endParaRPr lang="en-US" sz="2448" dirty="0">
              <a:gradFill>
                <a:gsLst>
                  <a:gs pos="2917">
                    <a:srgbClr val="1A1A1A"/>
                  </a:gs>
                  <a:gs pos="30000">
                    <a:srgbClr val="1A1A1A"/>
                  </a:gs>
                </a:gsLst>
                <a:lin ang="5400000" scaled="0"/>
              </a:gradFill>
              <a:latin typeface="Segoe UI"/>
            </a:endParaRPr>
          </a:p>
          <a:p>
            <a:pPr marL="349724" indent="-349724" defTabSz="932563">
              <a:buFont typeface="Arial" panose="020B0604020202020204" pitchFamily="34" charset="0"/>
              <a:buChar char="•"/>
              <a:defRPr/>
            </a:pPr>
            <a:r>
              <a:rPr lang="en-US" sz="2448" dirty="0">
                <a:gradFill>
                  <a:gsLst>
                    <a:gs pos="2917">
                      <a:srgbClr val="1A1A1A"/>
                    </a:gs>
                    <a:gs pos="30000">
                      <a:srgbClr val="1A1A1A"/>
                    </a:gs>
                  </a:gsLst>
                  <a:lin ang="5400000" scaled="0"/>
                </a:gradFill>
                <a:latin typeface="Segoe UI"/>
              </a:rPr>
              <a:t>Allow or Deny Traffic with NSGs</a:t>
            </a:r>
          </a:p>
          <a:p>
            <a:pPr marL="349724" indent="-349724" defTabSz="932563">
              <a:buFont typeface="Arial" panose="020B0604020202020204" pitchFamily="34" charset="0"/>
              <a:buChar char="•"/>
              <a:defRPr/>
            </a:pPr>
            <a:endParaRPr lang="en-US" sz="2448" dirty="0">
              <a:gradFill>
                <a:gsLst>
                  <a:gs pos="2917">
                    <a:srgbClr val="1A1A1A"/>
                  </a:gs>
                  <a:gs pos="30000">
                    <a:srgbClr val="1A1A1A"/>
                  </a:gs>
                </a:gsLst>
                <a:lin ang="5400000" scaled="0"/>
              </a:gradFill>
              <a:latin typeface="Segoe UI"/>
            </a:endParaRPr>
          </a:p>
        </p:txBody>
      </p:sp>
      <p:pic>
        <p:nvPicPr>
          <p:cNvPr id="14" name="Picture 13">
            <a:extLst>
              <a:ext uri="{FF2B5EF4-FFF2-40B4-BE49-F238E27FC236}">
                <a16:creationId xmlns:a16="http://schemas.microsoft.com/office/drawing/2014/main" id="{E7CA1DE9-5896-6E4A-81D5-756F66D68BAA}"/>
              </a:ext>
            </a:extLst>
          </p:cNvPr>
          <p:cNvPicPr>
            <a:picLocks noChangeAspect="1"/>
          </p:cNvPicPr>
          <p:nvPr/>
        </p:nvPicPr>
        <p:blipFill>
          <a:blip r:embed="rId3"/>
          <a:stretch>
            <a:fillRect/>
          </a:stretch>
        </p:blipFill>
        <p:spPr>
          <a:xfrm>
            <a:off x="114998" y="327946"/>
            <a:ext cx="656527" cy="331247"/>
          </a:xfrm>
          <a:prstGeom prst="rect">
            <a:avLst/>
          </a:prstGeom>
        </p:spPr>
      </p:pic>
      <p:sp>
        <p:nvSpPr>
          <p:cNvPr id="70" name="Rectangle 69">
            <a:extLst>
              <a:ext uri="{FF2B5EF4-FFF2-40B4-BE49-F238E27FC236}">
                <a16:creationId xmlns:a16="http://schemas.microsoft.com/office/drawing/2014/main" id="{65EC1A59-281D-4354-9536-DCD6EFE21150}"/>
              </a:ext>
            </a:extLst>
          </p:cNvPr>
          <p:cNvSpPr/>
          <p:nvPr/>
        </p:nvSpPr>
        <p:spPr>
          <a:xfrm>
            <a:off x="2274730" y="6524299"/>
            <a:ext cx="10160863" cy="382308"/>
          </a:xfrm>
          <a:prstGeom prst="rect">
            <a:avLst/>
          </a:prstGeom>
        </p:spPr>
        <p:txBody>
          <a:bodyPr wrap="square">
            <a:spAutoFit/>
          </a:bodyPr>
          <a:lstStyle/>
          <a:p>
            <a:r>
              <a:rPr lang="en-US" sz="1836"/>
              <a:t>https://docs.microsoft.com/en-us/azure/virtual-network/virtual-networks-udr-overview</a:t>
            </a:r>
          </a:p>
        </p:txBody>
      </p:sp>
    </p:spTree>
    <p:extLst>
      <p:ext uri="{BB962C8B-B14F-4D97-AF65-F5344CB8AC3E}">
        <p14:creationId xmlns:p14="http://schemas.microsoft.com/office/powerpoint/2010/main" val="397715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29605" y="279767"/>
            <a:ext cx="11237870" cy="878930"/>
          </a:xfrm>
        </p:spPr>
        <p:txBody>
          <a:bodyPr/>
          <a:lstStyle/>
          <a:p>
            <a:r>
              <a:rPr lang="en-US"/>
              <a:t>Monitor and Troubleshoot Networking </a:t>
            </a:r>
            <a:br>
              <a:rPr lang="en-US"/>
            </a:br>
            <a:r>
              <a:rPr lang="en-US" sz="2040"/>
              <a:t>Use Network Watcher</a:t>
            </a:r>
            <a:endParaRPr lang="en-US"/>
          </a:p>
        </p:txBody>
      </p:sp>
      <p:sp>
        <p:nvSpPr>
          <p:cNvPr id="6" name="Text Placeholder 5"/>
          <p:cNvSpPr>
            <a:spLocks noGrp="1"/>
          </p:cNvSpPr>
          <p:nvPr>
            <p:ph type="body" sz="quarter" idx="10"/>
          </p:nvPr>
        </p:nvSpPr>
        <p:spPr>
          <a:xfrm>
            <a:off x="600856" y="1599844"/>
            <a:ext cx="3241117" cy="3754874"/>
          </a:xfrm>
        </p:spPr>
        <p:txBody>
          <a:bodyPr/>
          <a:lstStyle/>
          <a:p>
            <a:r>
              <a:rPr lang="en-US" sz="2800"/>
              <a:t>Create</a:t>
            </a:r>
          </a:p>
          <a:p>
            <a:pPr marL="466298" indent="-466298">
              <a:buFont typeface="Arial" panose="020B0604020202020204" pitchFamily="34" charset="0"/>
              <a:buChar char="•"/>
            </a:pPr>
            <a:r>
              <a:rPr lang="en-US" sz="2000"/>
              <a:t>Portal, PSH, CLI, </a:t>
            </a:r>
            <a:r>
              <a:rPr lang="en-US" sz="2000" err="1"/>
              <a:t>RestAPI</a:t>
            </a:r>
            <a:endParaRPr lang="en-US" sz="2000"/>
          </a:p>
          <a:p>
            <a:r>
              <a:rPr lang="en-US" sz="2800">
                <a:hlinkClick r:id="rId3"/>
              </a:rPr>
              <a:t>Features</a:t>
            </a:r>
            <a:r>
              <a:rPr lang="en-US" sz="2800"/>
              <a:t> to view/configure</a:t>
            </a:r>
          </a:p>
          <a:p>
            <a:pPr marL="466298" indent="-466298">
              <a:buFont typeface="Arial" panose="020B0604020202020204" pitchFamily="34" charset="0"/>
              <a:buChar char="•"/>
            </a:pPr>
            <a:r>
              <a:rPr lang="en-US" sz="2000"/>
              <a:t>Topology</a:t>
            </a:r>
          </a:p>
          <a:p>
            <a:pPr marL="466298" indent="-466298">
              <a:buFont typeface="Arial" panose="020B0604020202020204" pitchFamily="34" charset="0"/>
              <a:buChar char="•"/>
            </a:pPr>
            <a:r>
              <a:rPr lang="en-US" sz="2000"/>
              <a:t>Packet Capture</a:t>
            </a:r>
          </a:p>
          <a:p>
            <a:pPr marL="466298" indent="-466298">
              <a:buFont typeface="Arial" panose="020B0604020202020204" pitchFamily="34" charset="0"/>
              <a:buChar char="•"/>
            </a:pPr>
            <a:r>
              <a:rPr lang="en-US" sz="2000"/>
              <a:t>IP Flow Verify</a:t>
            </a:r>
          </a:p>
          <a:p>
            <a:pPr marL="466298" indent="-466298">
              <a:buFont typeface="Arial" panose="020B0604020202020204" pitchFamily="34" charset="0"/>
              <a:buChar char="•"/>
            </a:pPr>
            <a:r>
              <a:rPr lang="en-US" sz="2000"/>
              <a:t>Next Hop</a:t>
            </a:r>
          </a:p>
          <a:p>
            <a:pPr marL="466298" indent="-466298">
              <a:buFont typeface="Arial" panose="020B0604020202020204" pitchFamily="34" charset="0"/>
              <a:buChar char="•"/>
            </a:pPr>
            <a:r>
              <a:rPr lang="en-US" sz="2000"/>
              <a:t>Security Group view</a:t>
            </a:r>
          </a:p>
          <a:p>
            <a:pPr marL="466298" indent="-466298">
              <a:buFont typeface="Arial" panose="020B0604020202020204" pitchFamily="34" charset="0"/>
              <a:buChar char="•"/>
            </a:pPr>
            <a:r>
              <a:rPr lang="en-US" sz="2000"/>
              <a:t>NSG flow logging</a:t>
            </a:r>
          </a:p>
          <a:p>
            <a:pPr marL="466298" indent="-466298">
              <a:buFont typeface="Arial" panose="020B0604020202020204" pitchFamily="34" charset="0"/>
              <a:buChar char="•"/>
            </a:pPr>
            <a:r>
              <a:rPr lang="en-US" sz="2000"/>
              <a:t>Virtual Network Gateway troubleshooting</a:t>
            </a:r>
          </a:p>
        </p:txBody>
      </p:sp>
      <p:pic>
        <p:nvPicPr>
          <p:cNvPr id="2" name="Picture 1">
            <a:extLst>
              <a:ext uri="{FF2B5EF4-FFF2-40B4-BE49-F238E27FC236}">
                <a16:creationId xmlns:a16="http://schemas.microsoft.com/office/drawing/2014/main" id="{BB86260E-562C-4081-9D56-E555AF8CAD3F}"/>
              </a:ext>
            </a:extLst>
          </p:cNvPr>
          <p:cNvPicPr>
            <a:picLocks noChangeAspect="1"/>
          </p:cNvPicPr>
          <p:nvPr/>
        </p:nvPicPr>
        <p:blipFill>
          <a:blip r:embed="rId4"/>
          <a:stretch>
            <a:fillRect/>
          </a:stretch>
        </p:blipFill>
        <p:spPr>
          <a:xfrm>
            <a:off x="5842911" y="1271922"/>
            <a:ext cx="6592681" cy="5722603"/>
          </a:xfrm>
          <a:prstGeom prst="rect">
            <a:avLst/>
          </a:prstGeom>
        </p:spPr>
      </p:pic>
      <p:pic>
        <p:nvPicPr>
          <p:cNvPr id="3" name="Picture 2">
            <a:extLst>
              <a:ext uri="{FF2B5EF4-FFF2-40B4-BE49-F238E27FC236}">
                <a16:creationId xmlns:a16="http://schemas.microsoft.com/office/drawing/2014/main" id="{E23B81A0-9340-4407-990F-774CFEAA60F0}"/>
              </a:ext>
            </a:extLst>
          </p:cNvPr>
          <p:cNvPicPr>
            <a:picLocks noChangeAspect="1"/>
          </p:cNvPicPr>
          <p:nvPr/>
        </p:nvPicPr>
        <p:blipFill>
          <a:blip r:embed="rId5"/>
          <a:stretch>
            <a:fillRect/>
          </a:stretch>
        </p:blipFill>
        <p:spPr>
          <a:xfrm>
            <a:off x="5013163" y="1271922"/>
            <a:ext cx="7498005" cy="5722603"/>
          </a:xfrm>
          <a:prstGeom prst="rect">
            <a:avLst/>
          </a:prstGeom>
        </p:spPr>
      </p:pic>
      <p:pic>
        <p:nvPicPr>
          <p:cNvPr id="4" name="Picture 3">
            <a:extLst>
              <a:ext uri="{FF2B5EF4-FFF2-40B4-BE49-F238E27FC236}">
                <a16:creationId xmlns:a16="http://schemas.microsoft.com/office/drawing/2014/main" id="{BE00B06B-C3C2-4F28-A5F9-B49FFDB7B2F1}"/>
              </a:ext>
            </a:extLst>
          </p:cNvPr>
          <p:cNvPicPr>
            <a:picLocks noChangeAspect="1"/>
          </p:cNvPicPr>
          <p:nvPr/>
        </p:nvPicPr>
        <p:blipFill>
          <a:blip r:embed="rId6"/>
          <a:stretch>
            <a:fillRect/>
          </a:stretch>
        </p:blipFill>
        <p:spPr>
          <a:xfrm>
            <a:off x="3403202" y="1271922"/>
            <a:ext cx="9583787" cy="5656924"/>
          </a:xfrm>
          <a:prstGeom prst="rect">
            <a:avLst/>
          </a:prstGeom>
        </p:spPr>
      </p:pic>
      <p:pic>
        <p:nvPicPr>
          <p:cNvPr id="5" name="Picture 4">
            <a:extLst>
              <a:ext uri="{FF2B5EF4-FFF2-40B4-BE49-F238E27FC236}">
                <a16:creationId xmlns:a16="http://schemas.microsoft.com/office/drawing/2014/main" id="{8BC249DB-27DE-4A99-B455-184B1579ACA2}"/>
              </a:ext>
            </a:extLst>
          </p:cNvPr>
          <p:cNvPicPr>
            <a:picLocks noChangeAspect="1"/>
          </p:cNvPicPr>
          <p:nvPr/>
        </p:nvPicPr>
        <p:blipFill>
          <a:blip r:embed="rId7"/>
          <a:stretch>
            <a:fillRect/>
          </a:stretch>
        </p:blipFill>
        <p:spPr>
          <a:xfrm>
            <a:off x="3443787" y="1271922"/>
            <a:ext cx="9687218" cy="5599170"/>
          </a:xfrm>
          <a:prstGeom prst="rect">
            <a:avLst/>
          </a:prstGeom>
        </p:spPr>
      </p:pic>
    </p:spTree>
    <p:extLst>
      <p:ext uri="{BB962C8B-B14F-4D97-AF65-F5344CB8AC3E}">
        <p14:creationId xmlns:p14="http://schemas.microsoft.com/office/powerpoint/2010/main" val="312453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1333" y="116245"/>
            <a:ext cx="12306308" cy="1192834"/>
          </a:xfrm>
        </p:spPr>
        <p:txBody>
          <a:bodyPr/>
          <a:lstStyle/>
          <a:p>
            <a:r>
              <a:rPr lang="en-US" sz="4400"/>
              <a:t>Integrate On-Premises Network with Azure Virtual Network</a:t>
            </a:r>
            <a:br>
              <a:rPr lang="en-US" sz="4400"/>
            </a:br>
            <a:r>
              <a:rPr lang="en-US" sz="2000"/>
              <a:t>Configure Express Route</a:t>
            </a:r>
            <a:br>
              <a:rPr lang="en-US" sz="2000"/>
            </a:br>
            <a:r>
              <a:rPr lang="en-US" sz="2000"/>
              <a:t> </a:t>
            </a:r>
            <a:endParaRPr lang="en-US" sz="4400"/>
          </a:p>
        </p:txBody>
      </p:sp>
      <p:sp>
        <p:nvSpPr>
          <p:cNvPr id="6" name="Text Placeholder 5"/>
          <p:cNvSpPr>
            <a:spLocks noGrp="1"/>
          </p:cNvSpPr>
          <p:nvPr>
            <p:ph type="body" sz="quarter" idx="10"/>
          </p:nvPr>
        </p:nvSpPr>
        <p:spPr>
          <a:xfrm>
            <a:off x="422376" y="2427121"/>
            <a:ext cx="5268355" cy="4567404"/>
          </a:xfrm>
        </p:spPr>
        <p:txBody>
          <a:bodyPr/>
          <a:lstStyle/>
          <a:p>
            <a:r>
              <a:rPr lang="en-US" sz="2800" dirty="0"/>
              <a:t>Just </a:t>
            </a:r>
            <a:r>
              <a:rPr lang="en-US" sz="2800" dirty="0">
                <a:hlinkClick r:id="rId3"/>
              </a:rPr>
              <a:t>watch a video</a:t>
            </a:r>
            <a:r>
              <a:rPr lang="en-US" sz="2800" dirty="0"/>
              <a:t> </a:t>
            </a:r>
          </a:p>
          <a:p>
            <a:pPr marL="466298" indent="-466298">
              <a:buFont typeface="Arial" panose="020B0604020202020204" pitchFamily="34" charset="0"/>
              <a:buChar char="•"/>
            </a:pPr>
            <a:r>
              <a:rPr lang="en-US" sz="2800" dirty="0"/>
              <a:t>Create a circuit </a:t>
            </a:r>
            <a:r>
              <a:rPr lang="en-US" sz="2800" dirty="0">
                <a:sym typeface="Wingdings" panose="05000000000000000000" pitchFamily="2" charset="2"/>
              </a:rPr>
              <a:t></a:t>
            </a:r>
          </a:p>
          <a:p>
            <a:pPr marL="466298" indent="-466298">
              <a:buFont typeface="Arial" panose="020B0604020202020204" pitchFamily="34" charset="0"/>
              <a:buChar char="•"/>
            </a:pPr>
            <a:r>
              <a:rPr lang="en-US" sz="2800" dirty="0">
                <a:sym typeface="Wingdings" panose="05000000000000000000" pitchFamily="2" charset="2"/>
              </a:rPr>
              <a:t>Send Service key to provider</a:t>
            </a:r>
          </a:p>
          <a:p>
            <a:pPr marL="466298" indent="-466298">
              <a:buFont typeface="Arial" panose="020B0604020202020204" pitchFamily="34" charset="0"/>
              <a:buChar char="•"/>
            </a:pPr>
            <a:r>
              <a:rPr lang="en-US" sz="2800" dirty="0">
                <a:sym typeface="Wingdings" panose="05000000000000000000" pitchFamily="2" charset="2"/>
              </a:rPr>
              <a:t>Create / </a:t>
            </a:r>
            <a:r>
              <a:rPr lang="en-US" sz="2800" dirty="0">
                <a:sym typeface="Wingdings" panose="05000000000000000000" pitchFamily="2" charset="2"/>
                <a:hlinkClick r:id="rId4"/>
              </a:rPr>
              <a:t>Modify </a:t>
            </a:r>
            <a:r>
              <a:rPr lang="en-US" sz="2800" dirty="0" err="1">
                <a:sym typeface="Wingdings" panose="05000000000000000000" pitchFamily="2" charset="2"/>
                <a:hlinkClick r:id="rId4"/>
              </a:rPr>
              <a:t>peerings</a:t>
            </a:r>
            <a:endParaRPr lang="en-US" sz="2800" dirty="0">
              <a:sym typeface="Wingdings" panose="05000000000000000000" pitchFamily="2" charset="2"/>
            </a:endParaRPr>
          </a:p>
          <a:p>
            <a:pPr marL="699447" lvl="1" indent="-466298">
              <a:buFont typeface="Arial" panose="020B0604020202020204" pitchFamily="34" charset="0"/>
              <a:buChar char="•"/>
            </a:pPr>
            <a:r>
              <a:rPr lang="en-US" sz="2000" dirty="0">
                <a:sym typeface="Wingdings" panose="05000000000000000000" pitchFamily="2" charset="2"/>
              </a:rPr>
              <a:t>Public or Private</a:t>
            </a:r>
          </a:p>
          <a:p>
            <a:pPr marL="466298" indent="-466298">
              <a:buFont typeface="Arial" panose="020B0604020202020204" pitchFamily="34" charset="0"/>
              <a:buChar char="•"/>
            </a:pPr>
            <a:r>
              <a:rPr lang="en-US" sz="2800" dirty="0">
                <a:sym typeface="Wingdings" panose="05000000000000000000" pitchFamily="2" charset="2"/>
              </a:rPr>
              <a:t>Link Virtual Network to Circuit</a:t>
            </a:r>
          </a:p>
          <a:p>
            <a:pPr marL="699447" lvl="1" indent="-466298">
              <a:buFont typeface="Arial" panose="020B0604020202020204" pitchFamily="34" charset="0"/>
              <a:buChar char="•"/>
            </a:pPr>
            <a:r>
              <a:rPr lang="en-US" sz="2000" dirty="0">
                <a:sym typeface="Wingdings" panose="05000000000000000000" pitchFamily="2" charset="2"/>
              </a:rPr>
              <a:t>Can also </a:t>
            </a:r>
            <a:r>
              <a:rPr lang="en-US" sz="2000" dirty="0">
                <a:sym typeface="Wingdings" panose="05000000000000000000" pitchFamily="2" charset="2"/>
                <a:hlinkClick r:id="rId5"/>
              </a:rPr>
              <a:t>link to other subscriptions</a:t>
            </a:r>
            <a:r>
              <a:rPr lang="en-US" sz="2000" dirty="0">
                <a:sym typeface="Wingdings" panose="05000000000000000000" pitchFamily="2" charset="2"/>
              </a:rPr>
              <a:t>!</a:t>
            </a:r>
          </a:p>
          <a:p>
            <a:pPr marL="466298" indent="-466298">
              <a:buFont typeface="Arial" panose="020B0604020202020204" pitchFamily="34" charset="0"/>
              <a:buChar char="•"/>
            </a:pPr>
            <a:r>
              <a:rPr lang="en-US" sz="2800" dirty="0">
                <a:sym typeface="Wingdings" panose="05000000000000000000" pitchFamily="2" charset="2"/>
                <a:hlinkClick r:id="rId6"/>
              </a:rPr>
              <a:t>Deprovision/Delete</a:t>
            </a:r>
            <a:r>
              <a:rPr lang="en-US" sz="2800" dirty="0">
                <a:sym typeface="Wingdings" panose="05000000000000000000" pitchFamily="2" charset="2"/>
              </a:rPr>
              <a:t> circuit</a:t>
            </a:r>
          </a:p>
          <a:p>
            <a:pPr marL="466298" indent="-466298">
              <a:buFont typeface="Arial" panose="020B0604020202020204" pitchFamily="34" charset="0"/>
              <a:buChar char="•"/>
            </a:pPr>
            <a:endParaRPr lang="en-US" sz="2800" dirty="0">
              <a:sym typeface="Wingdings" panose="05000000000000000000" pitchFamily="2" charset="2"/>
            </a:endParaRPr>
          </a:p>
          <a:p>
            <a:endParaRPr lang="en-US" sz="2800" dirty="0"/>
          </a:p>
        </p:txBody>
      </p:sp>
      <p:sp>
        <p:nvSpPr>
          <p:cNvPr id="2" name="Rectangle 1">
            <a:extLst>
              <a:ext uri="{FF2B5EF4-FFF2-40B4-BE49-F238E27FC236}">
                <a16:creationId xmlns:a16="http://schemas.microsoft.com/office/drawing/2014/main" id="{DCFEB357-53E3-4E38-80F8-A5EEBB56B7B7}"/>
              </a:ext>
            </a:extLst>
          </p:cNvPr>
          <p:cNvSpPr/>
          <p:nvPr/>
        </p:nvSpPr>
        <p:spPr>
          <a:xfrm>
            <a:off x="9376274" y="6528223"/>
            <a:ext cx="3101367"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353535"/>
                </a:solidFill>
                <a:effectLst/>
                <a:uLnTx/>
                <a:uFillTx/>
                <a:latin typeface="Segoe UI Semilight"/>
                <a:ea typeface="+mn-ea"/>
                <a:cs typeface="+mn-cs"/>
                <a:hlinkClick r:id="rId7"/>
              </a:rPr>
              <a:t>aka.ms/Azure/ExpressRoute</a:t>
            </a:r>
            <a:r>
              <a:rPr kumimoji="0" lang="en-US" sz="1836" b="0" i="0" u="none" strike="noStrike" kern="1200" cap="none" spc="0" normalizeH="0" baseline="0" noProof="0">
                <a:ln>
                  <a:noFill/>
                </a:ln>
                <a:solidFill>
                  <a:srgbClr val="353535"/>
                </a:solidFill>
                <a:effectLst/>
                <a:uLnTx/>
                <a:uFillTx/>
                <a:latin typeface="Segoe UI Semilight"/>
                <a:ea typeface="+mn-ea"/>
                <a:cs typeface="+mn-cs"/>
              </a:rPr>
              <a:t> </a:t>
            </a:r>
          </a:p>
        </p:txBody>
      </p:sp>
      <p:pic>
        <p:nvPicPr>
          <p:cNvPr id="4" name="Picture 3">
            <a:extLst>
              <a:ext uri="{FF2B5EF4-FFF2-40B4-BE49-F238E27FC236}">
                <a16:creationId xmlns:a16="http://schemas.microsoft.com/office/drawing/2014/main" id="{FB6E3080-2E9C-44E8-B137-4BCE0AFA0FA9}"/>
              </a:ext>
            </a:extLst>
          </p:cNvPr>
          <p:cNvPicPr>
            <a:picLocks noChangeAspect="1"/>
          </p:cNvPicPr>
          <p:nvPr/>
        </p:nvPicPr>
        <p:blipFill>
          <a:blip r:embed="rId8"/>
          <a:stretch>
            <a:fillRect/>
          </a:stretch>
        </p:blipFill>
        <p:spPr>
          <a:xfrm>
            <a:off x="5983822" y="1062718"/>
            <a:ext cx="2533923" cy="5900418"/>
          </a:xfrm>
          <a:prstGeom prst="rect">
            <a:avLst/>
          </a:prstGeom>
        </p:spPr>
      </p:pic>
    </p:spTree>
    <p:extLst>
      <p:ext uri="{BB962C8B-B14F-4D97-AF65-F5344CB8AC3E}">
        <p14:creationId xmlns:p14="http://schemas.microsoft.com/office/powerpoint/2010/main" val="222277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Network Watcher |   PowerShell</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690525"/>
            <a:ext cx="10808927" cy="4856714"/>
          </a:xfrm>
        </p:spPr>
        <p:txBody>
          <a:bodyPr/>
          <a:lstStyle/>
          <a:p>
            <a:r>
              <a:rPr lang="en-US" sz="2800" dirty="0"/>
              <a:t>Create a New One</a:t>
            </a:r>
          </a:p>
          <a:p>
            <a:pPr marL="466298" indent="-466298">
              <a:buFont typeface="Arial" panose="020B0604020202020204" pitchFamily="34" charset="0"/>
              <a:buChar char="•"/>
            </a:pPr>
            <a:r>
              <a:rPr lang="en-US" sz="2000" dirty="0"/>
              <a:t>$</a:t>
            </a:r>
            <a:r>
              <a:rPr lang="en-US" sz="2000" dirty="0" err="1"/>
              <a:t>networkWatcher</a:t>
            </a:r>
            <a:r>
              <a:rPr lang="en-US" sz="2000" dirty="0"/>
              <a:t> = </a:t>
            </a:r>
            <a:r>
              <a:rPr lang="en-US" sz="2000" b="1" dirty="0">
                <a:solidFill>
                  <a:schemeClr val="accent1">
                    <a:lumMod val="50000"/>
                    <a:lumOff val="50000"/>
                  </a:schemeClr>
                </a:solidFill>
              </a:rPr>
              <a:t>New-</a:t>
            </a:r>
            <a:r>
              <a:rPr lang="en-US" sz="2000" b="1" dirty="0" err="1">
                <a:solidFill>
                  <a:schemeClr val="accent1">
                    <a:lumMod val="50000"/>
                    <a:lumOff val="50000"/>
                  </a:schemeClr>
                </a:solidFill>
              </a:rPr>
              <a:t>AzNetworkWatcher</a:t>
            </a:r>
            <a:r>
              <a:rPr lang="en-US" sz="2000" dirty="0"/>
              <a:t> `  -Name "</a:t>
            </a:r>
            <a:r>
              <a:rPr lang="en-US" sz="2000" dirty="0" err="1"/>
              <a:t>NetworkWatcher_eastus</a:t>
            </a:r>
            <a:r>
              <a:rPr lang="en-US" sz="2000" dirty="0"/>
              <a:t>" `  -</a:t>
            </a:r>
            <a:r>
              <a:rPr lang="en-US" sz="2000" dirty="0" err="1"/>
              <a:t>ResourceGroupName</a:t>
            </a:r>
            <a:r>
              <a:rPr lang="en-US" sz="2000" dirty="0"/>
              <a:t> "</a:t>
            </a:r>
            <a:r>
              <a:rPr lang="en-US" sz="2000" dirty="0" err="1"/>
              <a:t>NetworkWatcherRG</a:t>
            </a:r>
            <a:r>
              <a:rPr lang="en-US" sz="2000" dirty="0"/>
              <a:t>" `  -Location "East US“</a:t>
            </a:r>
          </a:p>
          <a:p>
            <a:endParaRPr lang="en-US" sz="2000" dirty="0"/>
          </a:p>
          <a:p>
            <a:r>
              <a:rPr lang="en-US" sz="2800" dirty="0"/>
              <a:t>Retrieve Network Watcher</a:t>
            </a:r>
          </a:p>
          <a:p>
            <a:pPr marL="349724" indent="-349724">
              <a:buFont typeface="Arial" panose="020B0604020202020204" pitchFamily="34" charset="0"/>
              <a:buChar char="•"/>
            </a:pPr>
            <a:r>
              <a:rPr lang="en-US" sz="2000" dirty="0"/>
              <a:t> $</a:t>
            </a:r>
            <a:r>
              <a:rPr lang="en-US" sz="2000" dirty="0" err="1"/>
              <a:t>networkWatcher</a:t>
            </a:r>
            <a:r>
              <a:rPr lang="en-US" sz="2000" dirty="0"/>
              <a:t> = </a:t>
            </a:r>
            <a:r>
              <a:rPr lang="en-US" sz="2000" b="1" dirty="0">
                <a:solidFill>
                  <a:schemeClr val="accent1">
                    <a:lumMod val="50000"/>
                    <a:lumOff val="50000"/>
                  </a:schemeClr>
                </a:solidFill>
              </a:rPr>
              <a:t>Get-</a:t>
            </a:r>
            <a:r>
              <a:rPr lang="en-US" sz="2000" b="1" dirty="0" err="1">
                <a:solidFill>
                  <a:schemeClr val="accent1">
                    <a:lumMod val="50000"/>
                    <a:lumOff val="50000"/>
                  </a:schemeClr>
                </a:solidFill>
              </a:rPr>
              <a:t>AzNetworkWatcher</a:t>
            </a:r>
            <a:r>
              <a:rPr lang="en-US" sz="2000" dirty="0"/>
              <a:t> `  -Name </a:t>
            </a:r>
            <a:r>
              <a:rPr lang="en-US" sz="2000" dirty="0" err="1"/>
              <a:t>NetworkWatcher_eastus</a:t>
            </a:r>
            <a:r>
              <a:rPr lang="en-US" sz="2000" dirty="0"/>
              <a:t> `  -</a:t>
            </a:r>
            <a:r>
              <a:rPr lang="en-US" sz="2000" dirty="0" err="1"/>
              <a:t>ResourceGroupName</a:t>
            </a:r>
            <a:r>
              <a:rPr lang="en-US" sz="2000" dirty="0"/>
              <a:t> </a:t>
            </a:r>
            <a:r>
              <a:rPr lang="en-US" sz="2000" dirty="0" err="1"/>
              <a:t>NetworkWatcherRG</a:t>
            </a:r>
            <a:endParaRPr lang="en-US" sz="2000" dirty="0"/>
          </a:p>
          <a:p>
            <a:pPr marL="349724" indent="-349724">
              <a:buFont typeface="Arial" panose="020B0604020202020204" pitchFamily="34" charset="0"/>
              <a:buChar char="•"/>
            </a:pPr>
            <a:endParaRPr lang="en-US" sz="2000" dirty="0"/>
          </a:p>
          <a:p>
            <a:r>
              <a:rPr lang="en-US" sz="2800" dirty="0"/>
              <a:t>View Details of a Security Rule</a:t>
            </a:r>
          </a:p>
          <a:p>
            <a:pPr marL="342900" indent="-342900">
              <a:buFont typeface="Arial" panose="020B0604020202020204" pitchFamily="34" charset="0"/>
              <a:buChar char="•"/>
            </a:pPr>
            <a:r>
              <a:rPr lang="en-US" sz="2000" b="1" dirty="0">
                <a:solidFill>
                  <a:schemeClr val="accent1">
                    <a:lumMod val="50000"/>
                    <a:lumOff val="50000"/>
                  </a:schemeClr>
                </a:solidFill>
              </a:rPr>
              <a:t>Get-</a:t>
            </a:r>
            <a:r>
              <a:rPr lang="en-US" sz="2000" b="1" dirty="0" err="1">
                <a:solidFill>
                  <a:schemeClr val="accent1">
                    <a:lumMod val="50000"/>
                    <a:lumOff val="50000"/>
                  </a:schemeClr>
                </a:solidFill>
              </a:rPr>
              <a:t>AzEffectiveNetworkSecurityGroup</a:t>
            </a:r>
            <a:r>
              <a:rPr lang="en-US" sz="2000" dirty="0"/>
              <a:t> `  -</a:t>
            </a:r>
            <a:r>
              <a:rPr lang="en-US" sz="2000" dirty="0" err="1"/>
              <a:t>NetworkInterfaceName</a:t>
            </a:r>
            <a:r>
              <a:rPr lang="en-US" sz="2000" dirty="0"/>
              <a:t> </a:t>
            </a:r>
            <a:r>
              <a:rPr lang="en-US" sz="2000" dirty="0" err="1"/>
              <a:t>myVm</a:t>
            </a:r>
            <a:r>
              <a:rPr lang="en-US" sz="2000" dirty="0"/>
              <a:t> `  -</a:t>
            </a:r>
            <a:r>
              <a:rPr lang="en-US" sz="2000" dirty="0" err="1"/>
              <a:t>ResourceGroupName</a:t>
            </a:r>
            <a:r>
              <a:rPr lang="en-US" sz="2000" dirty="0"/>
              <a:t> </a:t>
            </a:r>
            <a:r>
              <a:rPr lang="en-US" sz="2000" dirty="0" err="1"/>
              <a:t>myResourceGroup</a:t>
            </a: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spTree>
    <p:extLst>
      <p:ext uri="{BB962C8B-B14F-4D97-AF65-F5344CB8AC3E}">
        <p14:creationId xmlns:p14="http://schemas.microsoft.com/office/powerpoint/2010/main" val="20409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VPN Gateway Redundancy</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6063198"/>
          </a:xfrm>
        </p:spPr>
        <p:txBody>
          <a:bodyPr/>
          <a:lstStyle/>
          <a:p>
            <a:r>
              <a:rPr lang="en-US" sz="2800" dirty="0"/>
              <a:t>Options</a:t>
            </a:r>
          </a:p>
          <a:p>
            <a:pPr marL="466298" indent="-466298">
              <a:buFont typeface="Arial" panose="020B0604020202020204" pitchFamily="34" charset="0"/>
              <a:buChar char="•"/>
            </a:pPr>
            <a:r>
              <a:rPr lang="en-US" sz="2000" dirty="0">
                <a:hlinkClick r:id="rId3"/>
              </a:rPr>
              <a:t>Multiple On-premises devices</a:t>
            </a:r>
          </a:p>
          <a:p>
            <a:pPr marL="466298" indent="-466298">
              <a:buFont typeface="Arial" panose="020B0604020202020204" pitchFamily="34" charset="0"/>
              <a:buChar char="•"/>
            </a:pPr>
            <a:r>
              <a:rPr lang="en-US" sz="2000" dirty="0">
                <a:hlinkClick r:id="rId3"/>
              </a:rPr>
              <a:t>Active-Active VPN devices</a:t>
            </a:r>
          </a:p>
          <a:p>
            <a:pPr marL="466298" indent="-466298">
              <a:buFont typeface="Arial" panose="020B0604020202020204" pitchFamily="34" charset="0"/>
              <a:buChar char="•"/>
            </a:pPr>
            <a:r>
              <a:rPr lang="en-US" sz="2000" dirty="0">
                <a:hlinkClick r:id="rId3"/>
              </a:rPr>
              <a:t>Dual Redundancy</a:t>
            </a:r>
            <a:endParaRPr lang="en-US" sz="2000" dirty="0"/>
          </a:p>
          <a:p>
            <a:pPr marL="466298" indent="-466298">
              <a:buFont typeface="Arial" panose="020B0604020202020204" pitchFamily="34" charset="0"/>
              <a:buChar char="•"/>
            </a:pPr>
            <a:r>
              <a:rPr lang="en-US" sz="2000" dirty="0">
                <a:hlinkClick r:id="rId4"/>
              </a:rPr>
              <a:t>Azure-Azure VPN GW HA</a:t>
            </a:r>
            <a:endParaRPr lang="en-US" sz="2000" dirty="0"/>
          </a:p>
          <a:p>
            <a:r>
              <a:rPr lang="en-US" sz="2800" dirty="0">
                <a:hlinkClick r:id="rId5"/>
              </a:rPr>
              <a:t>Configure</a:t>
            </a:r>
            <a:r>
              <a:rPr lang="en-US" sz="2800" dirty="0"/>
              <a:t> Active-Active</a:t>
            </a:r>
          </a:p>
          <a:p>
            <a:pPr marL="349724" indent="-349724">
              <a:buFont typeface="Arial" panose="020B0604020202020204" pitchFamily="34" charset="0"/>
              <a:buChar char="•"/>
            </a:pPr>
            <a:r>
              <a:rPr lang="en-US" sz="2000" dirty="0"/>
              <a:t>Need 2 Gateway IP configurations &amp; 2 public IP addresses</a:t>
            </a:r>
          </a:p>
          <a:p>
            <a:pPr marL="349724" indent="-349724">
              <a:buFont typeface="Arial" panose="020B0604020202020204" pitchFamily="34" charset="0"/>
              <a:buChar char="•"/>
            </a:pPr>
            <a:r>
              <a:rPr lang="en-US" sz="2000" dirty="0"/>
              <a:t>Set the </a:t>
            </a:r>
            <a:r>
              <a:rPr lang="en-US" sz="2000" b="1" dirty="0" err="1"/>
              <a:t>EnableActiveActiveFeature</a:t>
            </a:r>
            <a:r>
              <a:rPr lang="en-US" sz="2000" dirty="0"/>
              <a:t> flag</a:t>
            </a:r>
          </a:p>
          <a:p>
            <a:pPr marL="349724" indent="-349724">
              <a:buFont typeface="Arial" panose="020B0604020202020204" pitchFamily="34" charset="0"/>
              <a:buChar char="•"/>
            </a:pPr>
            <a:r>
              <a:rPr lang="en-US" sz="2000" dirty="0"/>
              <a:t>The gateway SKUs</a:t>
            </a:r>
          </a:p>
          <a:p>
            <a:pPr marL="578324" lvl="1" indent="-349724">
              <a:buFont typeface="Arial" panose="020B0604020202020204" pitchFamily="34" charset="0"/>
              <a:buChar char="•"/>
            </a:pPr>
            <a:r>
              <a:rPr lang="en-US" sz="1800" dirty="0"/>
              <a:t>VpnGw1</a:t>
            </a:r>
          </a:p>
          <a:p>
            <a:pPr marL="578324" lvl="1" indent="-349724">
              <a:buFont typeface="Arial" panose="020B0604020202020204" pitchFamily="34" charset="0"/>
              <a:buChar char="•"/>
            </a:pPr>
            <a:r>
              <a:rPr lang="en-US" sz="1800" dirty="0"/>
              <a:t>VpnGw2</a:t>
            </a:r>
          </a:p>
          <a:p>
            <a:pPr marL="578324" lvl="1" indent="-349724">
              <a:buFont typeface="Arial" panose="020B0604020202020204" pitchFamily="34" charset="0"/>
              <a:buChar char="•"/>
            </a:pPr>
            <a:r>
              <a:rPr lang="en-US" sz="1800" dirty="0"/>
              <a:t>VpnGw3</a:t>
            </a:r>
          </a:p>
          <a:p>
            <a:pPr marL="578324" lvl="1" indent="-349724">
              <a:buFont typeface="Arial" panose="020B0604020202020204" pitchFamily="34" charset="0"/>
              <a:buChar char="•"/>
            </a:pPr>
            <a:r>
              <a:rPr lang="en-US" sz="1800" dirty="0"/>
              <a:t>or </a:t>
            </a:r>
            <a:r>
              <a:rPr lang="en-US" sz="1800" dirty="0" err="1"/>
              <a:t>HighPerformance</a:t>
            </a:r>
            <a:r>
              <a:rPr lang="en-US" sz="1800" dirty="0"/>
              <a:t> (legacy SKU).</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9" name="Picture 8" descr="A screenshot of a social media post&#10;&#10;Description automatically generated">
            <a:extLst>
              <a:ext uri="{FF2B5EF4-FFF2-40B4-BE49-F238E27FC236}">
                <a16:creationId xmlns:a16="http://schemas.microsoft.com/office/drawing/2014/main" id="{9CFE7AE4-4209-46BB-AC91-382756520DAE}"/>
              </a:ext>
            </a:extLst>
          </p:cNvPr>
          <p:cNvPicPr>
            <a:picLocks noChangeAspect="1"/>
          </p:cNvPicPr>
          <p:nvPr/>
        </p:nvPicPr>
        <p:blipFill>
          <a:blip r:embed="rId6"/>
          <a:stretch>
            <a:fillRect/>
          </a:stretch>
        </p:blipFill>
        <p:spPr>
          <a:xfrm>
            <a:off x="5931691" y="1254310"/>
            <a:ext cx="4912153" cy="1498206"/>
          </a:xfrm>
          <a:prstGeom prst="rect">
            <a:avLst/>
          </a:prstGeom>
          <a:effectLst>
            <a:outerShdw blurRad="50800" dist="38100" dir="8100000" algn="tr" rotWithShape="0">
              <a:prstClr val="black">
                <a:alpha val="40000"/>
              </a:prstClr>
            </a:outerShdw>
          </a:effectLst>
        </p:spPr>
      </p:pic>
      <p:pic>
        <p:nvPicPr>
          <p:cNvPr id="11" name="Picture 10" descr="A picture containing text&#10;&#10;Description automatically generated">
            <a:extLst>
              <a:ext uri="{FF2B5EF4-FFF2-40B4-BE49-F238E27FC236}">
                <a16:creationId xmlns:a16="http://schemas.microsoft.com/office/drawing/2014/main" id="{3B777721-6EEC-43D3-A532-D917FCD954A7}"/>
              </a:ext>
            </a:extLst>
          </p:cNvPr>
          <p:cNvPicPr>
            <a:picLocks noChangeAspect="1"/>
          </p:cNvPicPr>
          <p:nvPr/>
        </p:nvPicPr>
        <p:blipFill>
          <a:blip r:embed="rId7"/>
          <a:stretch>
            <a:fillRect/>
          </a:stretch>
        </p:blipFill>
        <p:spPr>
          <a:xfrm>
            <a:off x="6634676" y="2626959"/>
            <a:ext cx="4912153" cy="1490019"/>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61EE59BD-5687-4834-AA2C-A134F5FAA657}"/>
              </a:ext>
            </a:extLst>
          </p:cNvPr>
          <p:cNvPicPr>
            <a:picLocks noChangeAspect="1"/>
          </p:cNvPicPr>
          <p:nvPr/>
        </p:nvPicPr>
        <p:blipFill>
          <a:blip r:embed="rId8"/>
          <a:stretch>
            <a:fillRect/>
          </a:stretch>
        </p:blipFill>
        <p:spPr>
          <a:xfrm>
            <a:off x="6274636" y="3973021"/>
            <a:ext cx="4912153" cy="1498206"/>
          </a:xfrm>
          <a:prstGeom prst="rect">
            <a:avLst/>
          </a:prstGeom>
          <a:effectLst>
            <a:outerShdw blurRad="50800" dist="38100" dir="8100000" algn="tr" rotWithShape="0">
              <a:prstClr val="black">
                <a:alpha val="40000"/>
              </a:prstClr>
            </a:outerShdw>
          </a:effectLst>
        </p:spPr>
      </p:pic>
      <p:pic>
        <p:nvPicPr>
          <p:cNvPr id="15" name="Picture 14" descr="A close up of a sign&#10;&#10;Description automatically generated">
            <a:extLst>
              <a:ext uri="{FF2B5EF4-FFF2-40B4-BE49-F238E27FC236}">
                <a16:creationId xmlns:a16="http://schemas.microsoft.com/office/drawing/2014/main" id="{76846B47-FF05-4C4E-8C1F-D5F6D9A1D42B}"/>
              </a:ext>
            </a:extLst>
          </p:cNvPr>
          <p:cNvPicPr>
            <a:picLocks noChangeAspect="1"/>
          </p:cNvPicPr>
          <p:nvPr/>
        </p:nvPicPr>
        <p:blipFill>
          <a:blip r:embed="rId9"/>
          <a:stretch>
            <a:fillRect/>
          </a:stretch>
        </p:blipFill>
        <p:spPr>
          <a:xfrm>
            <a:off x="7049149" y="5234768"/>
            <a:ext cx="4912153" cy="1498206"/>
          </a:xfrm>
          <a:prstGeom prst="rect">
            <a:avLst/>
          </a:prstGeom>
        </p:spPr>
      </p:pic>
    </p:spTree>
    <p:extLst>
      <p:ext uri="{BB962C8B-B14F-4D97-AF65-F5344CB8AC3E}">
        <p14:creationId xmlns:p14="http://schemas.microsoft.com/office/powerpoint/2010/main" val="48899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2"/>
            <a:ext cx="11237870" cy="748710"/>
          </a:xfrm>
        </p:spPr>
        <p:txBody>
          <a:bodyPr/>
          <a:lstStyle/>
          <a:p>
            <a:r>
              <a:rPr lang="en-US" sz="4000"/>
              <a:t>Create and Configure a Network Security Group (NSG)</a:t>
            </a:r>
            <a:br>
              <a:rPr lang="en-US" sz="4000"/>
            </a:br>
            <a:br>
              <a:rPr lang="en-US" sz="4000"/>
            </a:br>
            <a:endParaRPr lang="en-US" sz="4000"/>
          </a:p>
        </p:txBody>
      </p:sp>
      <p:sp>
        <p:nvSpPr>
          <p:cNvPr id="6" name="Text Placeholder 5"/>
          <p:cNvSpPr>
            <a:spLocks noGrp="1"/>
          </p:cNvSpPr>
          <p:nvPr>
            <p:ph type="body" sz="quarter" idx="10"/>
          </p:nvPr>
        </p:nvSpPr>
        <p:spPr>
          <a:xfrm>
            <a:off x="597749" y="1278991"/>
            <a:ext cx="11237870" cy="3484031"/>
          </a:xfrm>
        </p:spPr>
        <p:txBody>
          <a:bodyPr/>
          <a:lstStyle/>
          <a:p>
            <a:pPr marL="0" lvl="1"/>
            <a:r>
              <a:rPr lang="en-US" dirty="0">
                <a:latin typeface="Segoe UI Semilight" panose="020B0402040204020203" pitchFamily="34" charset="0"/>
                <a:cs typeface="Segoe UI Semilight" panose="020B0402040204020203" pitchFamily="34" charset="0"/>
              </a:rPr>
              <a:t>Apply at Subnet or NIC </a:t>
            </a:r>
          </a:p>
          <a:p>
            <a:pPr marL="0" lvl="1"/>
            <a:r>
              <a:rPr lang="en-US" dirty="0">
                <a:latin typeface="Segoe UI Semilight" panose="020B0402040204020203" pitchFamily="34" charset="0"/>
                <a:cs typeface="Segoe UI Semilight" panose="020B0402040204020203" pitchFamily="34" charset="0"/>
              </a:rPr>
              <a:t>Only 1 NSG per Azure Resource</a:t>
            </a:r>
          </a:p>
          <a:p>
            <a:pPr marL="0" lvl="1"/>
            <a:r>
              <a:rPr lang="en-US" dirty="0">
                <a:latin typeface="Segoe UI Semilight" panose="020B0402040204020203" pitchFamily="34" charset="0"/>
                <a:cs typeface="Segoe UI Semilight" panose="020B0402040204020203" pitchFamily="34" charset="0"/>
              </a:rPr>
              <a:t>Only TCP or UDP</a:t>
            </a:r>
          </a:p>
          <a:p>
            <a:pPr marL="116575" lvl="1"/>
            <a:r>
              <a:rPr lang="en-US" sz="3600" dirty="0">
                <a:gradFill>
                  <a:gsLst>
                    <a:gs pos="1250">
                      <a:srgbClr val="D83B01"/>
                    </a:gs>
                    <a:gs pos="99000">
                      <a:srgbClr val="D83B01"/>
                    </a:gs>
                  </a:gsLst>
                  <a:lin ang="5400000" scaled="0"/>
                </a:gradFill>
              </a:rPr>
              <a:t>Special Rules</a:t>
            </a:r>
          </a:p>
          <a:p>
            <a:pPr marL="0" lvl="1"/>
            <a:r>
              <a:rPr lang="en-US" dirty="0">
                <a:latin typeface="Segoe UI Semilight" panose="020B0402040204020203" pitchFamily="34" charset="0"/>
                <a:cs typeface="Segoe UI Semilight" panose="020B0402040204020203" pitchFamily="34" charset="0"/>
              </a:rPr>
              <a:t>Microsoft Owned IP Address of </a:t>
            </a:r>
            <a:r>
              <a:rPr lang="en-US" dirty="0">
                <a:solidFill>
                  <a:srgbClr val="FF0000"/>
                </a:solidFill>
                <a:latin typeface="Segoe UI Semilight" panose="020B0402040204020203" pitchFamily="34" charset="0"/>
                <a:cs typeface="Segoe UI Semilight" panose="020B0402040204020203" pitchFamily="34" charset="0"/>
              </a:rPr>
              <a:t>168.63.129.16</a:t>
            </a:r>
          </a:p>
          <a:p>
            <a:pPr marL="0" lvl="1"/>
            <a:r>
              <a:rPr lang="en-US" dirty="0">
                <a:latin typeface="Segoe UI Semilight" panose="020B0402040204020203" pitchFamily="34" charset="0"/>
                <a:cs typeface="Segoe UI Semilight" panose="020B0402040204020203" pitchFamily="34" charset="0"/>
              </a:rPr>
              <a:t>Outbound Port </a:t>
            </a:r>
            <a:r>
              <a:rPr lang="en-US" dirty="0">
                <a:solidFill>
                  <a:srgbClr val="FF0000"/>
                </a:solidFill>
                <a:latin typeface="Segoe UI Semilight" panose="020B0402040204020203" pitchFamily="34" charset="0"/>
                <a:cs typeface="Segoe UI Semilight" panose="020B0402040204020203" pitchFamily="34" charset="0"/>
              </a:rPr>
              <a:t>1688</a:t>
            </a:r>
            <a:r>
              <a:rPr lang="en-US" dirty="0">
                <a:latin typeface="Segoe UI Semilight" panose="020B0402040204020203" pitchFamily="34" charset="0"/>
                <a:cs typeface="Segoe UI Semilight" panose="020B0402040204020203" pitchFamily="34" charset="0"/>
              </a:rPr>
              <a:t> reserved for KMS</a:t>
            </a:r>
          </a:p>
          <a:p>
            <a:pPr marL="116575" lvl="1"/>
            <a:r>
              <a:rPr lang="en-US" sz="2000" dirty="0">
                <a:gradFill>
                  <a:gsLst>
                    <a:gs pos="1250">
                      <a:srgbClr val="505050"/>
                    </a:gs>
                    <a:gs pos="100000">
                      <a:srgbClr val="505050"/>
                    </a:gs>
                  </a:gsLst>
                  <a:lin ang="5400000" scaled="0"/>
                </a:gradFill>
                <a:hlinkClick r:id="rId3"/>
              </a:rPr>
              <a:t>aka.ms/Azure/NSG</a:t>
            </a:r>
            <a:r>
              <a:rPr lang="en-US" sz="2000" dirty="0">
                <a:gradFill>
                  <a:gsLst>
                    <a:gs pos="1250">
                      <a:srgbClr val="505050"/>
                    </a:gs>
                    <a:gs pos="100000">
                      <a:srgbClr val="505050"/>
                    </a:gs>
                  </a:gsLst>
                  <a:lin ang="5400000" scaled="0"/>
                </a:gradFill>
              </a:rPr>
              <a:t> </a:t>
            </a:r>
            <a:endParaRPr lang="en-US" sz="1400" dirty="0"/>
          </a:p>
        </p:txBody>
      </p:sp>
      <p:pic>
        <p:nvPicPr>
          <p:cNvPr id="4" name="Picture 3">
            <a:extLst>
              <a:ext uri="{FF2B5EF4-FFF2-40B4-BE49-F238E27FC236}">
                <a16:creationId xmlns:a16="http://schemas.microsoft.com/office/drawing/2014/main" id="{BF747DD5-F0C3-429C-B356-48CD0FE06D17}"/>
              </a:ext>
            </a:extLst>
          </p:cNvPr>
          <p:cNvPicPr>
            <a:picLocks noChangeAspect="1"/>
          </p:cNvPicPr>
          <p:nvPr/>
        </p:nvPicPr>
        <p:blipFill>
          <a:blip r:embed="rId4"/>
          <a:stretch>
            <a:fillRect/>
          </a:stretch>
        </p:blipFill>
        <p:spPr>
          <a:xfrm>
            <a:off x="9268080" y="1063956"/>
            <a:ext cx="2044260" cy="579544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2481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rt 101_Microsoft_Ready.potx" id="{571FDEDE-E4D4-43B7-903A-3E2036202E7B}" vid="{CA067E67-8D62-49FE-BDEB-A9940CECE109}"/>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rt 101_Microsoft_Ready.potx" id="{571FDEDE-E4D4-43B7-903A-3E2036202E7B}" vid="{BF9F994E-20B6-4DD5-BDF3-838C054EC9AD}"/>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4.xml><?xml version="1.0" encoding="utf-8"?>
<a:theme xmlns:a="http://schemas.openxmlformats.org/drawingml/2006/main" name="1_Office Theme">
  <a:themeElements>
    <a:clrScheme name="Custom 37">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2050"/>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31BFD23-D266-48C1-A711-F11E543D5CFA}" vid="{7FAD9B00-31F5-43C6-A727-B317FB2D1833}"/>
    </a:ext>
  </a:extLst>
</a:theme>
</file>

<file path=ppt/theme/theme6.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31BFD23-D266-48C1-A711-F11E543D5CFA}" vid="{C2FAC818-C91C-43A1-B664-590DC1E1A001}"/>
    </a:ext>
  </a:extLst>
</a:theme>
</file>

<file path=ppt/theme/theme7.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8.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2974203179B046A5102632C1AF42E8" ma:contentTypeVersion="16" ma:contentTypeDescription="Create a new document." ma:contentTypeScope="" ma:versionID="5ac371419e9b8fc6dc07a08988cef022">
  <xsd:schema xmlns:xsd="http://www.w3.org/2001/XMLSchema" xmlns:xs="http://www.w3.org/2001/XMLSchema" xmlns:p="http://schemas.microsoft.com/office/2006/metadata/properties" xmlns:ns1="http://schemas.microsoft.com/sharepoint/v3" xmlns:ns2="ee513a8e-bcda-4d0f-93e4-ef5221cca81a" xmlns:ns3="cb9baae7-9b24-43ee-a7f8-6e8ea822e94a" xmlns:ns4="230e9df3-be65-4c73-a93b-d1236ebd677e" targetNamespace="http://schemas.microsoft.com/office/2006/metadata/properties" ma:root="true" ma:fieldsID="b66195f0a2f8d38d95980d73886a3b75" ns1:_="" ns2:_="" ns3:_="" ns4:_="">
    <xsd:import namespace="http://schemas.microsoft.com/sharepoint/v3"/>
    <xsd:import namespace="ee513a8e-bcda-4d0f-93e4-ef5221cca81a"/>
    <xsd:import namespace="cb9baae7-9b24-43ee-a7f8-6e8ea822e94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lcf76f155ced4ddcb4097134ff3c332f" minOccurs="0"/>
                <xsd:element ref="ns4: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513a8e-bcda-4d0f-93e4-ef5221cca8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b9baae7-9b24-43ee-a7f8-6e8ea822e94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9ae1a917-d3a5-4c56-a05a-d4aee0e68855}" ma:internalName="TaxCatchAll" ma:showField="CatchAllData" ma:web="cb9baae7-9b24-43ee-a7f8-6e8ea822e9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e513a8e-bcda-4d0f-93e4-ef5221cca81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880247C-399D-4D2D-8D02-F7FFBD6BD4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e513a8e-bcda-4d0f-93e4-ef5221cca81a"/>
    <ds:schemaRef ds:uri="cb9baae7-9b24-43ee-a7f8-6e8ea822e94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4A4BD3-F598-4191-8F69-08471EA6243C}">
  <ds:schemaRefs>
    <ds:schemaRef ds:uri="http://schemas.microsoft.com/sharepoint/v3/contenttype/forms"/>
  </ds:schemaRefs>
</ds:datastoreItem>
</file>

<file path=customXml/itemProps3.xml><?xml version="1.0" encoding="utf-8"?>
<ds:datastoreItem xmlns:ds="http://schemas.openxmlformats.org/officeDocument/2006/customXml" ds:itemID="{CD58D5DE-B71E-4F6B-B324-465AD5309F33}">
  <ds:schemaRefs>
    <ds:schemaRef ds:uri="http://schemas.microsoft.com/office/2006/documentManagement/types"/>
    <ds:schemaRef ds:uri="ee513a8e-bcda-4d0f-93e4-ef5221cca81a"/>
    <ds:schemaRef ds:uri="230e9df3-be65-4c73-a93b-d1236ebd677e"/>
    <ds:schemaRef ds:uri="http://schemas.openxmlformats.org/package/2006/metadata/core-properties"/>
    <ds:schemaRef ds:uri="http://www.w3.org/XML/1998/namespace"/>
    <ds:schemaRef ds:uri="http://schemas.microsoft.com/office/2006/metadata/properties"/>
    <ds:schemaRef ds:uri="http://purl.org/dc/terms/"/>
    <ds:schemaRef ds:uri="http://purl.org/dc/elements/1.1/"/>
    <ds:schemaRef ds:uri="cb9baae7-9b24-43ee-a7f8-6e8ea822e94a"/>
    <ds:schemaRef ds:uri="http://schemas.microsoft.com/office/infopath/2007/PartnerControls"/>
    <ds:schemaRef ds:uri="http://schemas.microsoft.com/sharepoint/v3"/>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Cert 101_Microsoft_Ready</Template>
  <TotalTime>0</TotalTime>
  <Words>8216</Words>
  <Application>Microsoft Office PowerPoint</Application>
  <PresentationFormat>Custom</PresentationFormat>
  <Paragraphs>1484</Paragraphs>
  <Slides>107</Slides>
  <Notes>106</Notes>
  <HiddenSlides>39</HiddenSlides>
  <MMClips>0</MMClips>
  <ScaleCrop>false</ScaleCrop>
  <HeadingPairs>
    <vt:vector size="4" baseType="variant">
      <vt:variant>
        <vt:lpstr>Theme</vt:lpstr>
      </vt:variant>
      <vt:variant>
        <vt:i4>8</vt:i4>
      </vt:variant>
      <vt:variant>
        <vt:lpstr>Slide Titles</vt:lpstr>
      </vt:variant>
      <vt:variant>
        <vt:i4>107</vt:i4>
      </vt:variant>
    </vt:vector>
  </HeadingPairs>
  <TitlesOfParts>
    <vt:vector size="115" baseType="lpstr">
      <vt:lpstr>5-50173_Microsoft_Ready_Light_Template</vt:lpstr>
      <vt:lpstr>5-50173_Microsoft_Ready_Dark_Template</vt:lpstr>
      <vt:lpstr>5-50113_Microsoft_Ready_Light_Template</vt:lpstr>
      <vt:lpstr>1_Office Theme</vt:lpstr>
      <vt:lpstr>9-51052_Microsoft_Ready_Template_Light</vt:lpstr>
      <vt:lpstr>9-51027_Microsoft_Ready_Template</vt:lpstr>
      <vt:lpstr>9-51120_Microsoft_Ready_Template_Light</vt:lpstr>
      <vt:lpstr>White Template</vt:lpstr>
      <vt:lpstr> Certification Exam Rapid Training AZ-104 Azure Administrator</vt:lpstr>
      <vt:lpstr>CERT objectives</vt:lpstr>
      <vt:lpstr>Resources </vt:lpstr>
      <vt:lpstr>Using this Deck to Study…</vt:lpstr>
      <vt:lpstr>PowerPoint Presentation</vt:lpstr>
      <vt:lpstr>Manage Azure Identities and Governance 15-20%</vt:lpstr>
      <vt:lpstr>Interpret Access Assignments</vt:lpstr>
      <vt:lpstr>Manage Multiple Directories</vt:lpstr>
      <vt:lpstr>Create a Custom Role</vt:lpstr>
      <vt:lpstr>Configure Cost Management</vt:lpstr>
      <vt:lpstr>Configure Management Groups</vt:lpstr>
      <vt:lpstr>Manage password sync and writeback</vt:lpstr>
      <vt:lpstr>Manage Azure Active Directory (AD) Azure AD Join </vt:lpstr>
      <vt:lpstr>Azure AD Join</vt:lpstr>
      <vt:lpstr>Manage Guest User Accounts</vt:lpstr>
      <vt:lpstr>Dynamic Group Membership</vt:lpstr>
      <vt:lpstr>Subscription Governance</vt:lpstr>
      <vt:lpstr>Considerations before you Lock!</vt:lpstr>
      <vt:lpstr>Azure Management Groups</vt:lpstr>
      <vt:lpstr>Manage Resource Groups | Move Resources </vt:lpstr>
      <vt:lpstr>Move Resources con’t</vt:lpstr>
      <vt:lpstr>Manage Azure Subscriptions Administrator Permissions  </vt:lpstr>
      <vt:lpstr>Azure Policies| At Subscription Scope </vt:lpstr>
      <vt:lpstr>Useful Azure Resource Manager Commands</vt:lpstr>
      <vt:lpstr>Enable MFA for an Azure Tenant</vt:lpstr>
      <vt:lpstr>Manage Role-Based Access Control (RBAC) Implement RBAC policies </vt:lpstr>
      <vt:lpstr>Understand Policy Effects –quiz!</vt:lpstr>
      <vt:lpstr>Analyze Resource Utilization and Consumption   </vt:lpstr>
      <vt:lpstr>PowerPoint Presentation</vt:lpstr>
      <vt:lpstr>Implement &amp; Manage Storage 10-15%</vt:lpstr>
      <vt:lpstr>Configure Network Access to Storage Accounts </vt:lpstr>
      <vt:lpstr>Configure Azure AD Authentication for a storage account </vt:lpstr>
      <vt:lpstr>Configure Storage Tiers for Azure blobs </vt:lpstr>
      <vt:lpstr>Create Azure File Sync Service</vt:lpstr>
      <vt:lpstr>Configure Azure Files | Azure File Sync   </vt:lpstr>
      <vt:lpstr>Data Transfer Services</vt:lpstr>
      <vt:lpstr>PowerPoint Presentation</vt:lpstr>
      <vt:lpstr>Import and Export Data to Azure  </vt:lpstr>
      <vt:lpstr>Import Job Flow</vt:lpstr>
      <vt:lpstr>Export Job Flow</vt:lpstr>
      <vt:lpstr>Use Azure Data Box</vt:lpstr>
      <vt:lpstr>Troubleshoot Azure File Sync</vt:lpstr>
      <vt:lpstr>Deploy &amp; Manage Azure Compute Resources 25-30%</vt:lpstr>
      <vt:lpstr>Using Custom Script Extensions </vt:lpstr>
      <vt:lpstr>Create and Configure Azure Kubernetes Service </vt:lpstr>
      <vt:lpstr>Create and Configure Azure Container Instances </vt:lpstr>
      <vt:lpstr>Automate Deployment of VMs</vt:lpstr>
      <vt:lpstr>Automate Deployment of VMs ARM Templates </vt:lpstr>
      <vt:lpstr>Manage Azure VM | redeploy VM </vt:lpstr>
      <vt:lpstr>Deploy and Configure Scale Sets</vt:lpstr>
      <vt:lpstr>Backup Restore Encrypted VM</vt:lpstr>
      <vt:lpstr>Deploy &amp; Manage Virtual Networks 30-35%</vt:lpstr>
      <vt:lpstr>Deploy and Configure Azure Bastion Service</vt:lpstr>
      <vt:lpstr>Evaluate Effective Security Rules </vt:lpstr>
      <vt:lpstr>Configure Express Route</vt:lpstr>
      <vt:lpstr>Troubleshoot External Networking</vt:lpstr>
      <vt:lpstr>Configure Application Gateway </vt:lpstr>
      <vt:lpstr>Configure Azure Virtual WAN</vt:lpstr>
      <vt:lpstr>The Big Picture | Segmentation &amp; Isolation </vt:lpstr>
      <vt:lpstr>Create Connectivity Between Virtual Networks Create and configure VNET peering </vt:lpstr>
      <vt:lpstr>Load Balancing</vt:lpstr>
      <vt:lpstr>Name Resolution in VNets</vt:lpstr>
      <vt:lpstr>DNS Records and Record Sets  </vt:lpstr>
      <vt:lpstr>DNS Records | Custom Domain | Web App</vt:lpstr>
      <vt:lpstr>Delegation of DNS zones with Azure DNS</vt:lpstr>
      <vt:lpstr>Azure Private DNS   </vt:lpstr>
      <vt:lpstr>Host your Domain in Azure DNS   </vt:lpstr>
      <vt:lpstr>Compare Network Tools </vt:lpstr>
      <vt:lpstr>Compare Network Tools </vt:lpstr>
      <vt:lpstr>VNet Service Endpoints</vt:lpstr>
      <vt:lpstr>Monitor and back up Azure Resources 10-15%</vt:lpstr>
      <vt:lpstr>Create Action Groups  Create Action Groups </vt:lpstr>
      <vt:lpstr>Configure Application Insights </vt:lpstr>
      <vt:lpstr>Implement Azure Backup</vt:lpstr>
      <vt:lpstr>Create and Configure Backup policy </vt:lpstr>
      <vt:lpstr>Perform site-to-site recovery by using Azure Site Recovery </vt:lpstr>
      <vt:lpstr>Session takeaways</vt:lpstr>
      <vt:lpstr> Certification Exam Rapid Training AZ-104 Azure Administrator</vt:lpstr>
      <vt:lpstr>PowerPoint Presentation</vt:lpstr>
      <vt:lpstr>Older Slides for Self Review</vt:lpstr>
      <vt:lpstr>Resource groups</vt:lpstr>
      <vt:lpstr>ARM Templates</vt:lpstr>
      <vt:lpstr>Create Azure File share   </vt:lpstr>
      <vt:lpstr>Analyze Resource Utilization and Consumption Cost Management ( Cloudyn )  </vt:lpstr>
      <vt:lpstr>Create and Configure Storage Accounts    </vt:lpstr>
      <vt:lpstr>Optimize CDN Delivery</vt:lpstr>
      <vt:lpstr>PowerShell Options to understand</vt:lpstr>
      <vt:lpstr>Log Analytics Workspace</vt:lpstr>
      <vt:lpstr>The Big Picture | Application Access Patterns</vt:lpstr>
      <vt:lpstr>Implement and Manage Virtual Networking   </vt:lpstr>
      <vt:lpstr>Configure Name Resolution   </vt:lpstr>
      <vt:lpstr>Virtual Networks</vt:lpstr>
      <vt:lpstr>Network &amp; Application Security Groups</vt:lpstr>
      <vt:lpstr>Subnets</vt:lpstr>
      <vt:lpstr>Monitor and Troubleshoot Networking  Use Network Watcher</vt:lpstr>
      <vt:lpstr>Integrate On-Premises Network with Azure Virtual Network Configure Express Route  </vt:lpstr>
      <vt:lpstr>Network Watcher |   PowerShell</vt:lpstr>
      <vt:lpstr>VPN Gateway Redundancy</vt:lpstr>
      <vt:lpstr>Create and Configure a Network Security Group (NSG)  </vt:lpstr>
      <vt:lpstr>IPv6 </vt:lpstr>
      <vt:lpstr>3 Supported methods VM Static IP</vt:lpstr>
      <vt:lpstr>Troubleshoot Load Balancing (LB)</vt:lpstr>
      <vt:lpstr>Implement and Manage Hybrid Identities Install and configure Azure AD Connect </vt:lpstr>
      <vt:lpstr>Manage Azure Active Directory (AD) Enterprise State Roaming </vt:lpstr>
      <vt:lpstr>Manage Azure Active Directory (AD)</vt:lpstr>
      <vt:lpstr>Implement Multi-Factor Authentication (MFA)</vt:lpstr>
      <vt:lpstr>Implement and Manage Hybrid Identities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Certification Exam Rapid Training AZ-104 Azure Administrator</dc:title>
  <dc:subject/>
  <dc:creator/>
  <cp:keywords/>
  <dc:description/>
  <cp:lastModifiedBy/>
  <cp:revision>20</cp:revision>
  <dcterms:created xsi:type="dcterms:W3CDTF">2020-12-07T15:05:01Z</dcterms:created>
  <dcterms:modified xsi:type="dcterms:W3CDTF">2022-12-08T08:57:34Z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0x010100D02974203179B046A5102632C1AF42E8</vt:lpwstr>
  </property>
  <property fmtid="{D5CDD505-2E9C-101B-9397-08002B2CF9AE}" pid="3" name="MediaServiceImageTags">
    <vt:lpwstr/>
  </property>
</Properties>
</file>